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Inter" panose="020B0604020202020204" charset="0"/>
      <p:bold r:id="rId35"/>
      <p:boldItalic r:id="rId36"/>
    </p:embeddedFont>
    <p:embeddedFont>
      <p:font typeface="Libre Baskerville" panose="02000000000000000000" pitchFamily="2" charset="0"/>
      <p:regular r:id="rId37"/>
      <p:bold r:id="rId38"/>
      <p:italic r:id="rId39"/>
    </p:embeddedFont>
    <p:embeddedFont>
      <p:font typeface="Noto Sans" panose="020B0502040504020204" pitchFamily="34" charset="0"/>
      <p:bold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7">
          <p15:clr>
            <a:srgbClr val="A4A3A4"/>
          </p15:clr>
        </p15:guide>
        <p15:guide id="2" pos="286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uSZ1KeQAS053ERUq/13hvtTL7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F45B2E-63C3-4EAE-ABAE-3E7C438A2E67}">
  <a:tblStyle styleId="{5EF45B2E-63C3-4EAE-ABAE-3E7C438A2E6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58"/>
      </p:cViewPr>
      <p:guideLst>
        <p:guide orient="horz" pos="2157"/>
        <p:guide pos="2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0" name="Google Shape;4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Gaming ngày càng vượt khỏi khuôn khổ "chỉ để chơi game" mà đang trở thành trung tâm kết nối cộng đồng, nơi tổ chức thi đấu, huấn luyện Esports, và giao lưu giữa các game thủ, streamer, lập trình viên game hoặc startup công nghệ.</a:t>
            </a:r>
            <a:endParaRPr/>
          </a:p>
          <a:p>
            <a:pPr marL="0" lvl="0" indent="0" algn="l" rtl="0">
              <a:spcBef>
                <a:spcPts val="0"/>
              </a:spcBef>
              <a:spcAft>
                <a:spcPts val="0"/>
              </a:spcAft>
              <a:buNone/>
            </a:pPr>
            <a:r>
              <a:rPr lang="en-US"/>
              <a:t>•Co-working space tăng trưởng mạnh nhờ làn sóng làm việc tự do và hybrid. Khi kết hợp cùng không gian giải trí, mô hình này có thể thúc đẩy hiệu suất làm việc, đổi mới sáng tạo và tạo cộng đồng người dùng đa ngành.</a:t>
            </a:r>
            <a:endParaRPr/>
          </a:p>
          <a:p>
            <a:pPr marL="0" lvl="0" indent="0" algn="l" rtl="0">
              <a:spcBef>
                <a:spcPts val="0"/>
              </a:spcBef>
              <a:spcAft>
                <a:spcPts val="0"/>
              </a:spcAft>
              <a:buNone/>
            </a:pPr>
            <a:r>
              <a:rPr lang="en-US"/>
              <a:t>•XR (Extended Reality) đang tái định nghĩa cách con người tương tác với thế giới số. Các ứng dụng của XR trong giáo dục, làm việc từ xa, huấn luyện kỹ năng, y tế và giải trí mở ra tiềm năng vô hạn cho mô hình không gian công nghệ đa chức năng như ELITE CYBERZONE.</a:t>
            </a:r>
            <a:endParaRPr/>
          </a:p>
          <a:p>
            <a:pPr marL="0" lvl="0" indent="0" algn="l" rtl="0">
              <a:spcBef>
                <a:spcPts val="0"/>
              </a:spcBef>
              <a:spcAft>
                <a:spcPts val="0"/>
              </a:spcAft>
              <a:buNone/>
            </a:pPr>
            <a:endParaRPr/>
          </a:p>
        </p:txBody>
      </p:sp>
      <p:sp>
        <p:nvSpPr>
          <p:cNvPr id="487" name="Google Shape;4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Lợi thế cạnh tranh của ELITE CYBERZONE nằm ở khả năng </a:t>
            </a:r>
            <a:r>
              <a:rPr lang="en-US" sz="1800" i="1">
                <a:latin typeface="Times New Roman"/>
                <a:ea typeface="Times New Roman"/>
                <a:cs typeface="Times New Roman"/>
                <a:sym typeface="Times New Roman"/>
              </a:rPr>
              <a:t>kết hợp đa dịch vụ</a:t>
            </a:r>
            <a:r>
              <a:rPr lang="en-US" sz="1800">
                <a:latin typeface="Times New Roman"/>
                <a:ea typeface="Times New Roman"/>
                <a:cs typeface="Times New Roman"/>
                <a:sym typeface="Times New Roman"/>
              </a:rPr>
              <a:t> trong một mô hình thống nhất – tạo nên một trải nghiệm "3 trong 1": Giải trí – Làm việc – Công nghệ XR.</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516" name="Google Shape;51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5" name="Google Shape;65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3.1. Kế hoạch vận hành</a:t>
            </a:r>
            <a:endParaRPr/>
          </a:p>
          <a:p>
            <a:pPr marL="0" lvl="0" indent="0" algn="l" rtl="0">
              <a:spcBef>
                <a:spcPts val="0"/>
              </a:spcBef>
              <a:spcAft>
                <a:spcPts val="0"/>
              </a:spcAft>
              <a:buNone/>
            </a:pPr>
            <a:r>
              <a:rPr lang="en-US"/>
              <a:t>3.1.1. Mục tiêu theo mô hình S.M.A.R.T</a:t>
            </a:r>
            <a:endParaRPr/>
          </a:p>
          <a:p>
            <a:pPr marL="0" lvl="0" indent="0" algn="l" rtl="0">
              <a:spcBef>
                <a:spcPts val="0"/>
              </a:spcBef>
              <a:spcAft>
                <a:spcPts val="0"/>
              </a:spcAft>
              <a:buNone/>
            </a:pPr>
            <a:endParaRPr/>
          </a:p>
        </p:txBody>
      </p:sp>
      <p:sp>
        <p:nvSpPr>
          <p:cNvPr id="684" name="Google Shape;68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3.1.2. Quy trình vận hành</a:t>
            </a:r>
            <a:endParaRPr/>
          </a:p>
          <a:p>
            <a:pPr marL="0" lvl="0" indent="0" algn="l" rtl="0">
              <a:spcBef>
                <a:spcPts val="0"/>
              </a:spcBef>
              <a:spcAft>
                <a:spcPts val="0"/>
              </a:spcAft>
              <a:buNone/>
            </a:pPr>
            <a:r>
              <a:rPr lang="en-US"/>
              <a:t>Setup ban đầu- Tìm mặt bằng phù hợp tại TP.HCM (diện tích 150–200m²)</a:t>
            </a:r>
            <a:endParaRPr/>
          </a:p>
          <a:p>
            <a:pPr marL="171450" lvl="0" indent="-171450" algn="l" rtl="0">
              <a:spcBef>
                <a:spcPts val="0"/>
              </a:spcBef>
              <a:spcAft>
                <a:spcPts val="0"/>
              </a:spcAft>
              <a:buClr>
                <a:schemeClr val="dk1"/>
              </a:buClr>
              <a:buSzPts val="1200"/>
              <a:buFont typeface="Calibri"/>
              <a:buChar char="-"/>
            </a:pPr>
            <a:r>
              <a:rPr lang="en-US"/>
              <a:t>Thiết kế không gian chia 3 khu vực: Gaming, Café, Sự kiện</a:t>
            </a:r>
            <a:endParaRPr/>
          </a:p>
          <a:p>
            <a:pPr marL="171450" lvl="0" indent="-171450" algn="l" rtl="0">
              <a:spcBef>
                <a:spcPts val="0"/>
              </a:spcBef>
              <a:spcAft>
                <a:spcPts val="0"/>
              </a:spcAft>
              <a:buClr>
                <a:schemeClr val="dk1"/>
              </a:buClr>
              <a:buSzPts val="1200"/>
              <a:buFont typeface="Calibri"/>
              <a:buChar char="-"/>
            </a:pPr>
            <a:r>
              <a:rPr lang="en-US"/>
              <a:t>Lắp đặt 40–50 PC cấu hình cao, thiết bị XR (Oculus, HTC Vive, PSVR…)</a:t>
            </a:r>
            <a:endParaRPr/>
          </a:p>
          <a:p>
            <a:pPr marL="0" lvl="0" indent="0" algn="l" rtl="0">
              <a:spcBef>
                <a:spcPts val="0"/>
              </a:spcBef>
              <a:spcAft>
                <a:spcPts val="0"/>
              </a:spcAft>
              <a:buClr>
                <a:schemeClr val="dk1"/>
              </a:buClr>
              <a:buSzPts val="1200"/>
              <a:buFont typeface="Calibri"/>
              <a:buNone/>
            </a:pPr>
            <a:r>
              <a:rPr lang="en-US"/>
              <a:t>Vận hành hàng ngày</a:t>
            </a:r>
            <a:endParaRPr/>
          </a:p>
          <a:p>
            <a:pPr marL="171450" lvl="0" indent="-171450" algn="l" rtl="0">
              <a:spcBef>
                <a:spcPts val="0"/>
              </a:spcBef>
              <a:spcAft>
                <a:spcPts val="0"/>
              </a:spcAft>
              <a:buClr>
                <a:schemeClr val="dk1"/>
              </a:buClr>
              <a:buSzPts val="1200"/>
              <a:buFont typeface="Calibri"/>
              <a:buChar char="-"/>
            </a:pPr>
            <a:r>
              <a:rPr lang="en-US"/>
              <a:t> Quản lý ca trực kỹ thuật – lễ tân – phục vụ</a:t>
            </a:r>
            <a:endParaRPr/>
          </a:p>
          <a:p>
            <a:pPr marL="171450" lvl="0" indent="-171450" algn="l" rtl="0">
              <a:spcBef>
                <a:spcPts val="0"/>
              </a:spcBef>
              <a:spcAft>
                <a:spcPts val="0"/>
              </a:spcAft>
              <a:buClr>
                <a:schemeClr val="dk1"/>
              </a:buClr>
              <a:buSzPts val="1200"/>
              <a:buFont typeface="Calibri"/>
              <a:buChar char="-"/>
            </a:pPr>
            <a:r>
              <a:rPr lang="en-US"/>
              <a:t> Đảm bảo vệ sinh, bảo trì máy móc, kiểm soát dịch vụ</a:t>
            </a:r>
            <a:endParaRPr/>
          </a:p>
          <a:p>
            <a:pPr marL="171450" lvl="0" indent="-171450" algn="l" rtl="0">
              <a:spcBef>
                <a:spcPts val="0"/>
              </a:spcBef>
              <a:spcAft>
                <a:spcPts val="0"/>
              </a:spcAft>
              <a:buClr>
                <a:schemeClr val="dk1"/>
              </a:buClr>
              <a:buSzPts val="1200"/>
              <a:buFont typeface="Calibri"/>
              <a:buChar char="-"/>
            </a:pPr>
            <a:r>
              <a:rPr lang="en-US"/>
              <a:t>Ghi nhận phản hồi khách hàng, tối ưu dịch vụ liên tục</a:t>
            </a:r>
            <a:endParaRPr/>
          </a:p>
          <a:p>
            <a:pPr marL="0" lvl="0" indent="0" algn="l" rtl="0">
              <a:spcBef>
                <a:spcPts val="0"/>
              </a:spcBef>
              <a:spcAft>
                <a:spcPts val="0"/>
              </a:spcAft>
              <a:buClr>
                <a:schemeClr val="dk1"/>
              </a:buClr>
              <a:buSzPts val="1200"/>
              <a:buFont typeface="Calibri"/>
              <a:buNone/>
            </a:pPr>
            <a:r>
              <a:rPr lang="en-US"/>
              <a:t>Phát triển dài hạn</a:t>
            </a:r>
            <a:endParaRPr/>
          </a:p>
          <a:p>
            <a:pPr marL="171450" lvl="0" indent="-171450" algn="l" rtl="0">
              <a:spcBef>
                <a:spcPts val="0"/>
              </a:spcBef>
              <a:spcAft>
                <a:spcPts val="0"/>
              </a:spcAft>
              <a:buClr>
                <a:schemeClr val="dk1"/>
              </a:buClr>
              <a:buSzPts val="1200"/>
              <a:buFont typeface="Calibri"/>
              <a:buChar char="-"/>
            </a:pPr>
            <a:r>
              <a:rPr lang="en-US"/>
              <a:t>Mở thêm dịch vụ: đặt phòng stream, huấn luyện game thủ</a:t>
            </a:r>
            <a:endParaRPr/>
          </a:p>
          <a:p>
            <a:pPr marL="171450" lvl="0" indent="-171450" algn="l" rtl="0">
              <a:spcBef>
                <a:spcPts val="0"/>
              </a:spcBef>
              <a:spcAft>
                <a:spcPts val="0"/>
              </a:spcAft>
              <a:buClr>
                <a:schemeClr val="dk1"/>
              </a:buClr>
              <a:buSzPts val="1200"/>
              <a:buFont typeface="Calibri"/>
              <a:buChar char="-"/>
            </a:pPr>
            <a:r>
              <a:rPr lang="en-US"/>
              <a:t>Triển khai hệ thống tích điểm thành viên, tặng giờ chơi</a:t>
            </a:r>
            <a:endParaRPr/>
          </a:p>
          <a:p>
            <a:pPr marL="0" lvl="0" indent="0" algn="l" rtl="0">
              <a:spcBef>
                <a:spcPts val="0"/>
              </a:spcBef>
              <a:spcAft>
                <a:spcPts val="0"/>
              </a:spcAft>
              <a:buClr>
                <a:schemeClr val="dk1"/>
              </a:buClr>
              <a:buSzPts val="1200"/>
              <a:buFont typeface="Calibri"/>
              <a:buNone/>
            </a:pPr>
            <a:r>
              <a:rPr lang="en-US"/>
              <a:t>-   Kết nối nhà phát triển nội dung XR, mở rộng cộng đồng</a:t>
            </a:r>
            <a:endParaRPr/>
          </a:p>
        </p:txBody>
      </p:sp>
      <p:sp>
        <p:nvSpPr>
          <p:cNvPr id="727" name="Google Shape;72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362585" lvl="0" indent="0" algn="just" rtl="0">
              <a:lnSpc>
                <a:spcPct val="15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3.2. Kế hoạch tài chính</a:t>
            </a:r>
            <a:endParaRPr sz="1200">
              <a:latin typeface="Times New Roman"/>
              <a:ea typeface="Times New Roman"/>
              <a:cs typeface="Times New Roman"/>
              <a:sym typeface="Times New Roman"/>
            </a:endParaRPr>
          </a:p>
          <a:p>
            <a:pPr marL="0" marR="362585" lvl="0" indent="0" algn="just" rtl="0">
              <a:lnSpc>
                <a:spcPct val="150000"/>
              </a:lnSpc>
              <a:spcBef>
                <a:spcPts val="1350"/>
              </a:spcBef>
              <a:spcAft>
                <a:spcPts val="0"/>
              </a:spcAft>
              <a:buNone/>
            </a:pPr>
            <a:r>
              <a:rPr lang="en-US" sz="1200" b="1">
                <a:latin typeface="Times New Roman"/>
                <a:ea typeface="Times New Roman"/>
                <a:cs typeface="Times New Roman"/>
                <a:sym typeface="Times New Roman"/>
              </a:rPr>
              <a:t>3.2.1. Vốn đầu tư ban đầu</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3.2.2. Chi phí vận hành hàng tháng</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3.2.3. Doanh thu dự kiến</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838" name="Google Shape;83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9" name="Google Shape;89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3.1.2. Quy trình vận hành</a:t>
            </a:r>
            <a:endParaRPr/>
          </a:p>
          <a:p>
            <a:pPr marL="0" lvl="0" indent="0" algn="l" rtl="0">
              <a:spcBef>
                <a:spcPts val="0"/>
              </a:spcBef>
              <a:spcAft>
                <a:spcPts val="0"/>
              </a:spcAft>
              <a:buNone/>
            </a:pPr>
            <a:r>
              <a:rPr lang="en-US"/>
              <a:t>Setup ban đầu- Tìm mặt bằng phù hợp tại TP.HCM (diện tích 150–200m²)</a:t>
            </a:r>
            <a:endParaRPr/>
          </a:p>
          <a:p>
            <a:pPr marL="171450" lvl="0" indent="-171450" algn="l" rtl="0">
              <a:spcBef>
                <a:spcPts val="0"/>
              </a:spcBef>
              <a:spcAft>
                <a:spcPts val="0"/>
              </a:spcAft>
              <a:buClr>
                <a:schemeClr val="dk1"/>
              </a:buClr>
              <a:buSzPts val="1200"/>
              <a:buFont typeface="Calibri"/>
              <a:buChar char="-"/>
            </a:pPr>
            <a:r>
              <a:rPr lang="en-US"/>
              <a:t>Thiết kế không gian chia 3 khu vực: Gaming, Café, Sự kiện</a:t>
            </a:r>
            <a:endParaRPr/>
          </a:p>
          <a:p>
            <a:pPr marL="171450" lvl="0" indent="-171450" algn="l" rtl="0">
              <a:spcBef>
                <a:spcPts val="0"/>
              </a:spcBef>
              <a:spcAft>
                <a:spcPts val="0"/>
              </a:spcAft>
              <a:buClr>
                <a:schemeClr val="dk1"/>
              </a:buClr>
              <a:buSzPts val="1200"/>
              <a:buFont typeface="Calibri"/>
              <a:buChar char="-"/>
            </a:pPr>
            <a:r>
              <a:rPr lang="en-US"/>
              <a:t>Lắp đặt 40–50 PC cấu hình cao, thiết bị XR (Oculus, HTC Vive, PSVR…)</a:t>
            </a:r>
            <a:endParaRPr/>
          </a:p>
          <a:p>
            <a:pPr marL="0" lvl="0" indent="0" algn="l" rtl="0">
              <a:spcBef>
                <a:spcPts val="0"/>
              </a:spcBef>
              <a:spcAft>
                <a:spcPts val="0"/>
              </a:spcAft>
              <a:buClr>
                <a:schemeClr val="dk1"/>
              </a:buClr>
              <a:buSzPts val="1200"/>
              <a:buFont typeface="Calibri"/>
              <a:buNone/>
            </a:pPr>
            <a:r>
              <a:rPr lang="en-US"/>
              <a:t>Vận hành hàng ngày</a:t>
            </a:r>
            <a:endParaRPr/>
          </a:p>
          <a:p>
            <a:pPr marL="171450" lvl="0" indent="-171450" algn="l" rtl="0">
              <a:spcBef>
                <a:spcPts val="0"/>
              </a:spcBef>
              <a:spcAft>
                <a:spcPts val="0"/>
              </a:spcAft>
              <a:buClr>
                <a:schemeClr val="dk1"/>
              </a:buClr>
              <a:buSzPts val="1200"/>
              <a:buFont typeface="Calibri"/>
              <a:buChar char="-"/>
            </a:pPr>
            <a:r>
              <a:rPr lang="en-US"/>
              <a:t> Quản lý ca trực kỹ thuật – lễ tân – phục vụ</a:t>
            </a:r>
            <a:endParaRPr/>
          </a:p>
          <a:p>
            <a:pPr marL="171450" lvl="0" indent="-171450" algn="l" rtl="0">
              <a:spcBef>
                <a:spcPts val="0"/>
              </a:spcBef>
              <a:spcAft>
                <a:spcPts val="0"/>
              </a:spcAft>
              <a:buClr>
                <a:schemeClr val="dk1"/>
              </a:buClr>
              <a:buSzPts val="1200"/>
              <a:buFont typeface="Calibri"/>
              <a:buChar char="-"/>
            </a:pPr>
            <a:r>
              <a:rPr lang="en-US"/>
              <a:t> Đảm bảo vệ sinh, bảo trì máy móc, kiểm soát dịch vụ</a:t>
            </a:r>
            <a:endParaRPr/>
          </a:p>
          <a:p>
            <a:pPr marL="171450" lvl="0" indent="-171450" algn="l" rtl="0">
              <a:spcBef>
                <a:spcPts val="0"/>
              </a:spcBef>
              <a:spcAft>
                <a:spcPts val="0"/>
              </a:spcAft>
              <a:buClr>
                <a:schemeClr val="dk1"/>
              </a:buClr>
              <a:buSzPts val="1200"/>
              <a:buFont typeface="Calibri"/>
              <a:buChar char="-"/>
            </a:pPr>
            <a:r>
              <a:rPr lang="en-US"/>
              <a:t>Ghi nhận phản hồi khách hàng, tối ưu dịch vụ liên tục</a:t>
            </a:r>
            <a:endParaRPr/>
          </a:p>
          <a:p>
            <a:pPr marL="0" lvl="0" indent="0" algn="l" rtl="0">
              <a:spcBef>
                <a:spcPts val="0"/>
              </a:spcBef>
              <a:spcAft>
                <a:spcPts val="0"/>
              </a:spcAft>
              <a:buClr>
                <a:schemeClr val="dk1"/>
              </a:buClr>
              <a:buSzPts val="1200"/>
              <a:buFont typeface="Calibri"/>
              <a:buNone/>
            </a:pPr>
            <a:r>
              <a:rPr lang="en-US"/>
              <a:t>Phát triển dài hạn</a:t>
            </a:r>
            <a:endParaRPr/>
          </a:p>
          <a:p>
            <a:pPr marL="171450" lvl="0" indent="-171450" algn="l" rtl="0">
              <a:spcBef>
                <a:spcPts val="0"/>
              </a:spcBef>
              <a:spcAft>
                <a:spcPts val="0"/>
              </a:spcAft>
              <a:buClr>
                <a:schemeClr val="dk1"/>
              </a:buClr>
              <a:buSzPts val="1200"/>
              <a:buFont typeface="Calibri"/>
              <a:buChar char="-"/>
            </a:pPr>
            <a:r>
              <a:rPr lang="en-US"/>
              <a:t>Mở thêm dịch vụ: đặt phòng stream, huấn luyện game thủ</a:t>
            </a:r>
            <a:endParaRPr/>
          </a:p>
          <a:p>
            <a:pPr marL="171450" lvl="0" indent="-171450" algn="l" rtl="0">
              <a:spcBef>
                <a:spcPts val="0"/>
              </a:spcBef>
              <a:spcAft>
                <a:spcPts val="0"/>
              </a:spcAft>
              <a:buClr>
                <a:schemeClr val="dk1"/>
              </a:buClr>
              <a:buSzPts val="1200"/>
              <a:buFont typeface="Calibri"/>
              <a:buChar char="-"/>
            </a:pPr>
            <a:r>
              <a:rPr lang="en-US"/>
              <a:t>Triển khai hệ thống tích điểm thành viên, tặng giờ chơi</a:t>
            </a:r>
            <a:endParaRPr/>
          </a:p>
          <a:p>
            <a:pPr marL="0" lvl="0" indent="0" algn="l" rtl="0">
              <a:spcBef>
                <a:spcPts val="0"/>
              </a:spcBef>
              <a:spcAft>
                <a:spcPts val="0"/>
              </a:spcAft>
              <a:buClr>
                <a:schemeClr val="dk1"/>
              </a:buClr>
              <a:buSzPts val="1200"/>
              <a:buFont typeface="Calibri"/>
              <a:buNone/>
            </a:pPr>
            <a:r>
              <a:rPr lang="en-US"/>
              <a:t>-   Kết nối nhà phát triển nội dung XR, mở rộng cộng đồng</a:t>
            </a:r>
            <a:endParaRPr/>
          </a:p>
        </p:txBody>
      </p:sp>
      <p:sp>
        <p:nvSpPr>
          <p:cNvPr id="925" name="Google Shape;92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Địa</a:t>
            </a:r>
            <a:r>
              <a:rPr lang="en-US" dirty="0"/>
              <a:t> </a:t>
            </a:r>
            <a:r>
              <a:rPr lang="en-US" dirty="0" err="1"/>
              <a:t>điểm</a:t>
            </a:r>
            <a:r>
              <a:rPr lang="en-US" dirty="0"/>
              <a:t> </a:t>
            </a:r>
            <a:r>
              <a:rPr lang="en-US" dirty="0" err="1"/>
              <a:t>dự</a:t>
            </a:r>
            <a:r>
              <a:rPr lang="en-US" dirty="0"/>
              <a:t> </a:t>
            </a:r>
            <a:r>
              <a:rPr lang="en-US" dirty="0" err="1"/>
              <a:t>kiến</a:t>
            </a:r>
            <a:r>
              <a:rPr lang="en-US" dirty="0"/>
              <a:t>: Linh </a:t>
            </a:r>
            <a:r>
              <a:rPr lang="en-US" dirty="0" err="1"/>
              <a:t>Chiểu</a:t>
            </a:r>
            <a:r>
              <a:rPr lang="en-US" dirty="0"/>
              <a:t>, </a:t>
            </a:r>
            <a:r>
              <a:rPr lang="en-US" dirty="0" err="1"/>
              <a:t>Thủ</a:t>
            </a:r>
            <a:r>
              <a:rPr lang="en-US" dirty="0"/>
              <a:t> Đức – </a:t>
            </a:r>
            <a:r>
              <a:rPr lang="en-US" dirty="0" err="1"/>
              <a:t>trung</a:t>
            </a:r>
            <a:r>
              <a:rPr lang="en-US" dirty="0"/>
              <a:t> </a:t>
            </a:r>
            <a:r>
              <a:rPr lang="en-US" dirty="0" err="1"/>
              <a:t>tâm</a:t>
            </a:r>
            <a:r>
              <a:rPr lang="en-US" dirty="0"/>
              <a:t> </a:t>
            </a:r>
            <a:r>
              <a:rPr lang="en-US" dirty="0" err="1"/>
              <a:t>giáo</a:t>
            </a:r>
            <a:r>
              <a:rPr lang="en-US" dirty="0"/>
              <a:t> </a:t>
            </a:r>
            <a:r>
              <a:rPr lang="en-US" dirty="0" err="1"/>
              <a:t>dục</a:t>
            </a:r>
            <a:r>
              <a:rPr lang="en-US" dirty="0"/>
              <a:t> </a:t>
            </a:r>
            <a:r>
              <a:rPr lang="en-US" dirty="0" err="1"/>
              <a:t>với</a:t>
            </a:r>
            <a:r>
              <a:rPr lang="en-US" dirty="0"/>
              <a:t> </a:t>
            </a:r>
            <a:r>
              <a:rPr lang="en-US" dirty="0" err="1"/>
              <a:t>mật</a:t>
            </a:r>
            <a:r>
              <a:rPr lang="en-US" dirty="0"/>
              <a:t> </a:t>
            </a:r>
            <a:r>
              <a:rPr lang="en-US" dirty="0" err="1"/>
              <a:t>độ</a:t>
            </a:r>
            <a:r>
              <a:rPr lang="en-US" dirty="0"/>
              <a:t> </a:t>
            </a:r>
            <a:r>
              <a:rPr lang="en-US" dirty="0" err="1"/>
              <a:t>sinh</a:t>
            </a:r>
            <a:r>
              <a:rPr lang="en-US" dirty="0"/>
              <a:t> </a:t>
            </a:r>
            <a:r>
              <a:rPr lang="en-US" dirty="0" err="1"/>
              <a:t>viên</a:t>
            </a:r>
            <a:r>
              <a:rPr lang="en-US" dirty="0"/>
              <a:t> </a:t>
            </a:r>
            <a:r>
              <a:rPr lang="en-US" dirty="0" err="1"/>
              <a:t>cao</a:t>
            </a:r>
            <a:r>
              <a:rPr lang="en-US" dirty="0"/>
              <a:t>.</a:t>
            </a:r>
            <a:endParaRPr dirty="0"/>
          </a:p>
          <a:p>
            <a:pPr marL="0" lvl="0" indent="0" algn="l" rtl="0">
              <a:spcBef>
                <a:spcPts val="0"/>
              </a:spcBef>
              <a:spcAft>
                <a:spcPts val="0"/>
              </a:spcAft>
              <a:buNone/>
            </a:pPr>
            <a:r>
              <a:rPr lang="en-US" dirty="0"/>
              <a:t>Quy </a:t>
            </a:r>
            <a:r>
              <a:rPr lang="en-US" dirty="0" err="1"/>
              <a:t>mô</a:t>
            </a:r>
            <a:r>
              <a:rPr lang="en-US" dirty="0"/>
              <a:t> </a:t>
            </a:r>
            <a:r>
              <a:rPr lang="en-US" dirty="0" err="1"/>
              <a:t>đầu</a:t>
            </a:r>
            <a:r>
              <a:rPr lang="en-US" dirty="0"/>
              <a:t> </a:t>
            </a:r>
            <a:r>
              <a:rPr lang="en-US" dirty="0" err="1"/>
              <a:t>tư</a:t>
            </a:r>
            <a:r>
              <a:rPr lang="en-US" dirty="0"/>
              <a:t>: 300 – 500 </a:t>
            </a:r>
            <a:r>
              <a:rPr lang="en-US" dirty="0" err="1"/>
              <a:t>triệu</a:t>
            </a:r>
            <a:r>
              <a:rPr lang="en-US" dirty="0"/>
              <a:t> VNĐ</a:t>
            </a:r>
            <a:endParaRPr dirty="0"/>
          </a:p>
          <a:p>
            <a:pPr marL="0" lvl="0" indent="0" algn="l" rtl="0">
              <a:spcBef>
                <a:spcPts val="0"/>
              </a:spcBef>
              <a:spcAft>
                <a:spcPts val="0"/>
              </a:spcAft>
              <a:buNone/>
            </a:pPr>
            <a:r>
              <a:rPr lang="en-US" dirty="0"/>
              <a:t> O PC gaming: 100–150 </a:t>
            </a:r>
            <a:r>
              <a:rPr lang="en-US" dirty="0" err="1"/>
              <a:t>triệu</a:t>
            </a:r>
            <a:endParaRPr dirty="0"/>
          </a:p>
          <a:p>
            <a:pPr marL="0" lvl="0" indent="0" algn="l" rtl="0">
              <a:spcBef>
                <a:spcPts val="0"/>
              </a:spcBef>
              <a:spcAft>
                <a:spcPts val="0"/>
              </a:spcAft>
              <a:buNone/>
            </a:pPr>
            <a:r>
              <a:rPr lang="en-US" dirty="0"/>
              <a:t> O Khu café: 40–60 </a:t>
            </a:r>
            <a:r>
              <a:rPr lang="en-US" dirty="0" err="1"/>
              <a:t>triệu</a:t>
            </a:r>
            <a:endParaRPr dirty="0"/>
          </a:p>
          <a:p>
            <a:pPr marL="0" lvl="0" indent="0" algn="l" rtl="0">
              <a:spcBef>
                <a:spcPts val="0"/>
              </a:spcBef>
              <a:spcAft>
                <a:spcPts val="0"/>
              </a:spcAft>
              <a:buNone/>
            </a:pPr>
            <a:r>
              <a:rPr lang="en-US" dirty="0"/>
              <a:t> O </a:t>
            </a:r>
            <a:r>
              <a:rPr lang="en-US" dirty="0" err="1"/>
              <a:t>Nội</a:t>
            </a:r>
            <a:r>
              <a:rPr lang="en-US" dirty="0"/>
              <a:t> </a:t>
            </a:r>
            <a:r>
              <a:rPr lang="en-US" dirty="0" err="1"/>
              <a:t>thất</a:t>
            </a:r>
            <a:r>
              <a:rPr lang="en-US" dirty="0"/>
              <a:t> &amp; </a:t>
            </a:r>
            <a:r>
              <a:rPr lang="en-US" dirty="0" err="1"/>
              <a:t>âm</a:t>
            </a:r>
            <a:r>
              <a:rPr lang="en-US" dirty="0"/>
              <a:t> </a:t>
            </a:r>
            <a:r>
              <a:rPr lang="en-US" dirty="0" err="1"/>
              <a:t>thanh</a:t>
            </a:r>
            <a:r>
              <a:rPr lang="en-US" dirty="0"/>
              <a:t>: 50–70 </a:t>
            </a:r>
            <a:r>
              <a:rPr lang="en-US" dirty="0" err="1"/>
              <a:t>triệu</a:t>
            </a:r>
            <a:endParaRPr dirty="0"/>
          </a:p>
          <a:p>
            <a:pPr marL="0" lvl="0" indent="0" algn="l" rtl="0">
              <a:spcBef>
                <a:spcPts val="0"/>
              </a:spcBef>
              <a:spcAft>
                <a:spcPts val="0"/>
              </a:spcAft>
              <a:buNone/>
            </a:pPr>
            <a:r>
              <a:rPr lang="en-US" dirty="0"/>
              <a:t> O Chi </a:t>
            </a:r>
            <a:r>
              <a:rPr lang="en-US" dirty="0" err="1"/>
              <a:t>phí</a:t>
            </a:r>
            <a:r>
              <a:rPr lang="en-US" dirty="0"/>
              <a:t> </a:t>
            </a:r>
            <a:r>
              <a:rPr lang="en-US" dirty="0" err="1"/>
              <a:t>vận</a:t>
            </a:r>
            <a:r>
              <a:rPr lang="en-US" dirty="0"/>
              <a:t> </a:t>
            </a:r>
            <a:r>
              <a:rPr lang="en-US" dirty="0" err="1"/>
              <a:t>hành</a:t>
            </a:r>
            <a:r>
              <a:rPr lang="en-US" dirty="0"/>
              <a:t> </a:t>
            </a:r>
            <a:r>
              <a:rPr lang="en-US" dirty="0" err="1"/>
              <a:t>khác</a:t>
            </a:r>
            <a:r>
              <a:rPr lang="en-US" dirty="0"/>
              <a:t>: 80–120 </a:t>
            </a:r>
            <a:r>
              <a:rPr lang="en-US" dirty="0" err="1"/>
              <a:t>triệu</a:t>
            </a:r>
            <a:endParaRPr dirty="0"/>
          </a:p>
          <a:p>
            <a:pPr marL="0" lvl="0" indent="0" algn="l" rtl="0">
              <a:spcBef>
                <a:spcPts val="0"/>
              </a:spcBef>
              <a:spcAft>
                <a:spcPts val="0"/>
              </a:spcAft>
              <a:buNone/>
            </a:pPr>
            <a:r>
              <a:rPr lang="en-US" dirty="0" err="1"/>
              <a:t>Thời</a:t>
            </a:r>
            <a:r>
              <a:rPr lang="en-US" dirty="0"/>
              <a:t> </a:t>
            </a:r>
            <a:r>
              <a:rPr lang="en-US" dirty="0" err="1"/>
              <a:t>gian</a:t>
            </a:r>
            <a:r>
              <a:rPr lang="en-US" dirty="0"/>
              <a:t> </a:t>
            </a:r>
            <a:r>
              <a:rPr lang="en-US" dirty="0" err="1"/>
              <a:t>triển</a:t>
            </a:r>
            <a:r>
              <a:rPr lang="en-US" dirty="0"/>
              <a:t> </a:t>
            </a:r>
            <a:r>
              <a:rPr lang="en-US" dirty="0" err="1"/>
              <a:t>khai</a:t>
            </a:r>
            <a:r>
              <a:rPr lang="en-US" dirty="0"/>
              <a:t>: Quý III </a:t>
            </a:r>
            <a:r>
              <a:rPr lang="en-US" dirty="0" err="1"/>
              <a:t>năm</a:t>
            </a:r>
            <a:r>
              <a:rPr lang="en-US" dirty="0"/>
              <a:t> 2025</a:t>
            </a:r>
            <a:endParaRPr dirty="0"/>
          </a:p>
          <a:p>
            <a:pPr marL="0" lvl="0" indent="0" algn="l" rtl="0">
              <a:spcBef>
                <a:spcPts val="0"/>
              </a:spcBef>
              <a:spcAft>
                <a:spcPts val="0"/>
              </a:spcAft>
              <a:buNone/>
            </a:pPr>
            <a:r>
              <a:rPr lang="en-US" dirty="0" err="1"/>
              <a:t>Mô</a:t>
            </a:r>
            <a:r>
              <a:rPr lang="en-US" dirty="0"/>
              <a:t> </a:t>
            </a:r>
            <a:r>
              <a:rPr lang="en-US" dirty="0" err="1"/>
              <a:t>hình</a:t>
            </a:r>
            <a:r>
              <a:rPr lang="en-US" dirty="0"/>
              <a:t> </a:t>
            </a:r>
            <a:r>
              <a:rPr lang="en-US" dirty="0" err="1"/>
              <a:t>hoạt</a:t>
            </a:r>
            <a:r>
              <a:rPr lang="en-US" dirty="0"/>
              <a:t> </a:t>
            </a:r>
            <a:r>
              <a:rPr lang="en-US" dirty="0" err="1"/>
              <a:t>động</a:t>
            </a:r>
            <a:r>
              <a:rPr lang="en-US" dirty="0"/>
              <a:t>: </a:t>
            </a:r>
            <a:r>
              <a:rPr lang="en-US" dirty="0" err="1"/>
              <a:t>Kết</a:t>
            </a:r>
            <a:r>
              <a:rPr lang="en-US" dirty="0"/>
              <a:t> </a:t>
            </a:r>
            <a:r>
              <a:rPr lang="en-US" dirty="0" err="1"/>
              <a:t>hợp</a:t>
            </a:r>
            <a:r>
              <a:rPr lang="en-US" dirty="0"/>
              <a:t> Cyber Gaming – Café – Coworking Space – XR Zone</a:t>
            </a:r>
            <a:endParaRPr dirty="0"/>
          </a:p>
          <a:p>
            <a:pPr marL="0" lvl="0" indent="0" algn="l" rtl="0">
              <a:spcBef>
                <a:spcPts val="0"/>
              </a:spcBef>
              <a:spcAft>
                <a:spcPts val="0"/>
              </a:spcAft>
              <a:buNone/>
            </a:pPr>
            <a:endParaRPr dirty="0"/>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4" name="Google Shape;3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3"/>
          <p:cNvSpPr>
            <a:spLocks noGrp="1"/>
          </p:cNvSpPr>
          <p:nvPr>
            <p:ph type="pic" idx="2"/>
          </p:nvPr>
        </p:nvSpPr>
        <p:spPr>
          <a:xfrm>
            <a:off x="1792288" y="612775"/>
            <a:ext cx="5486400" cy="4114800"/>
          </a:xfrm>
          <a:prstGeom prst="rect">
            <a:avLst/>
          </a:prstGeom>
          <a:noFill/>
          <a:ln>
            <a:noFill/>
          </a:ln>
        </p:spPr>
      </p:sp>
      <p:sp>
        <p:nvSpPr>
          <p:cNvPr id="72" name="Google Shape;72;p4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4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9"/>
        <p:cNvGrpSpPr/>
        <p:nvPr/>
      </p:nvGrpSpPr>
      <p:grpSpPr>
        <a:xfrm>
          <a:off x="0" y="0"/>
          <a:ext cx="0" cy="0"/>
          <a:chOff x="0" y="0"/>
          <a:chExt cx="0" cy="0"/>
        </a:xfrm>
      </p:grpSpPr>
      <p:pic>
        <p:nvPicPr>
          <p:cNvPr id="20" name="Google Shape;20;p35" descr="preencoded.png"/>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21" name="Google Shape;21;p35"/>
          <p:cNvSpPr/>
          <p:nvPr/>
        </p:nvSpPr>
        <p:spPr>
          <a:xfrm>
            <a:off x="0" y="0"/>
            <a:ext cx="18288000" cy="10287000"/>
          </a:xfrm>
          <a:prstGeom prst="rect">
            <a:avLst/>
          </a:prstGeom>
          <a:solidFill>
            <a:srgbClr val="F9F9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5" descr="preencoded.png">
            <a:hlinkClick r:id="rId3"/>
          </p:cNvPr>
          <p:cNvPicPr preferRelativeResize="0"/>
          <p:nvPr/>
        </p:nvPicPr>
        <p:blipFill rotWithShape="1">
          <a:blip r:embed="rId4">
            <a:alphaModFix/>
          </a:blip>
          <a:srcRect/>
          <a:stretch/>
        </p:blipFill>
        <p:spPr>
          <a:xfrm>
            <a:off x="16049020" y="9686925"/>
            <a:ext cx="2153256" cy="5143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3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4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4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4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4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4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26.png"/><Relationship Id="rId12"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11.png"/><Relationship Id="rId5" Type="http://schemas.openxmlformats.org/officeDocument/2006/relationships/image" Target="../media/image49.png"/><Relationship Id="rId10" Type="http://schemas.openxmlformats.org/officeDocument/2006/relationships/image" Target="../media/image6.png"/><Relationship Id="rId4" Type="http://schemas.openxmlformats.org/officeDocument/2006/relationships/image" Target="../media/image48.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7.png"/><Relationship Id="rId12" Type="http://schemas.openxmlformats.org/officeDocument/2006/relationships/image" Target="../media/image15.png"/><Relationship Id="rId17" Type="http://schemas.openxmlformats.org/officeDocument/2006/relationships/image" Target="../media/image65.png"/><Relationship Id="rId2" Type="http://schemas.openxmlformats.org/officeDocument/2006/relationships/notesSlide" Target="../notesSlides/notesSlide20.xml"/><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image" Target="../media/image4.png"/><Relationship Id="rId9" Type="http://schemas.openxmlformats.org/officeDocument/2006/relationships/image" Target="../media/image59.png"/><Relationship Id="rId1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3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5.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11.png"/><Relationship Id="rId4" Type="http://schemas.openxmlformats.org/officeDocument/2006/relationships/image" Target="../media/image72.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11.png"/><Relationship Id="rId4" Type="http://schemas.openxmlformats.org/officeDocument/2006/relationships/image" Target="../media/image72.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75.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6.png"/><Relationship Id="rId4" Type="http://schemas.openxmlformats.org/officeDocument/2006/relationships/image" Target="../media/image3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93" name="Google Shape;93;p1"/>
          <p:cNvSpPr/>
          <p:nvPr/>
        </p:nvSpPr>
        <p:spPr>
          <a:xfrm>
            <a:off x="859588" y="2274946"/>
            <a:ext cx="8820518" cy="4430982"/>
          </a:xfrm>
          <a:custGeom>
            <a:avLst/>
            <a:gdLst/>
            <a:ahLst/>
            <a:cxnLst/>
            <a:rect l="l" t="t" r="r" b="b"/>
            <a:pathLst>
              <a:path w="3344139" h="2077209" extrusionOk="0">
                <a:moveTo>
                  <a:pt x="0" y="0"/>
                </a:moveTo>
                <a:lnTo>
                  <a:pt x="3344139" y="0"/>
                </a:lnTo>
                <a:lnTo>
                  <a:pt x="3344139" y="2077209"/>
                </a:lnTo>
                <a:lnTo>
                  <a:pt x="0" y="2077209"/>
                </a:lnTo>
                <a:close/>
              </a:path>
            </a:pathLst>
          </a:custGeom>
          <a:solidFill>
            <a:srgbClr val="FFFFFF"/>
          </a:solidFill>
          <a:ln>
            <a:noFill/>
          </a:ln>
        </p:spPr>
      </p:sp>
      <p:sp>
        <p:nvSpPr>
          <p:cNvPr id="94" name="Google Shape;94;p1"/>
          <p:cNvSpPr/>
          <p:nvPr/>
        </p:nvSpPr>
        <p:spPr>
          <a:xfrm flipH="1">
            <a:off x="-2156129" y="8872350"/>
            <a:ext cx="6662470" cy="1611106"/>
          </a:xfrm>
          <a:custGeom>
            <a:avLst/>
            <a:gdLst/>
            <a:ahLst/>
            <a:cxnLst/>
            <a:rect l="l" t="t" r="r" b="b"/>
            <a:pathLst>
              <a:path w="6662470" h="1611106" extrusionOk="0">
                <a:moveTo>
                  <a:pt x="6662470" y="0"/>
                </a:moveTo>
                <a:lnTo>
                  <a:pt x="0" y="0"/>
                </a:lnTo>
                <a:lnTo>
                  <a:pt x="0" y="1611107"/>
                </a:lnTo>
                <a:lnTo>
                  <a:pt x="6662470" y="1611107"/>
                </a:lnTo>
                <a:lnTo>
                  <a:pt x="6662470" y="0"/>
                </a:lnTo>
                <a:close/>
              </a:path>
            </a:pathLst>
          </a:custGeom>
          <a:blipFill rotWithShape="1">
            <a:blip r:embed="rId4">
              <a:alphaModFix/>
            </a:blip>
            <a:stretch>
              <a:fillRect/>
            </a:stretch>
          </a:blipFill>
          <a:ln>
            <a:noFill/>
          </a:ln>
        </p:spPr>
      </p:sp>
      <p:sp>
        <p:nvSpPr>
          <p:cNvPr id="95" name="Google Shape;95;p1"/>
          <p:cNvSpPr/>
          <p:nvPr/>
        </p:nvSpPr>
        <p:spPr>
          <a:xfrm flipH="1">
            <a:off x="14102478" y="-465880"/>
            <a:ext cx="5652695" cy="1366924"/>
          </a:xfrm>
          <a:custGeom>
            <a:avLst/>
            <a:gdLst/>
            <a:ahLst/>
            <a:cxnLst/>
            <a:rect l="l" t="t" r="r" b="b"/>
            <a:pathLst>
              <a:path w="5652695" h="1366924" extrusionOk="0">
                <a:moveTo>
                  <a:pt x="5652694" y="0"/>
                </a:moveTo>
                <a:lnTo>
                  <a:pt x="0" y="0"/>
                </a:lnTo>
                <a:lnTo>
                  <a:pt x="0" y="1366924"/>
                </a:lnTo>
                <a:lnTo>
                  <a:pt x="5652694" y="1366924"/>
                </a:lnTo>
                <a:lnTo>
                  <a:pt x="5652694" y="0"/>
                </a:lnTo>
                <a:close/>
              </a:path>
            </a:pathLst>
          </a:custGeom>
          <a:blipFill rotWithShape="1">
            <a:blip r:embed="rId4">
              <a:alphaModFix/>
            </a:blip>
            <a:stretch>
              <a:fillRect/>
            </a:stretch>
          </a:blipFill>
          <a:ln>
            <a:noFill/>
          </a:ln>
        </p:spPr>
      </p:sp>
      <p:sp>
        <p:nvSpPr>
          <p:cNvPr id="96" name="Google Shape;96;p1"/>
          <p:cNvSpPr/>
          <p:nvPr/>
        </p:nvSpPr>
        <p:spPr>
          <a:xfrm>
            <a:off x="11646466" y="770271"/>
            <a:ext cx="6344393" cy="9093323"/>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97" name="Google Shape;97;p1"/>
          <p:cNvSpPr/>
          <p:nvPr/>
        </p:nvSpPr>
        <p:spPr>
          <a:xfrm>
            <a:off x="6367294" y="8401651"/>
            <a:ext cx="259775" cy="259775"/>
          </a:xfrm>
          <a:custGeom>
            <a:avLst/>
            <a:gdLst/>
            <a:ahLst/>
            <a:cxnLst/>
            <a:rect l="l" t="t" r="r" b="b"/>
            <a:pathLst>
              <a:path w="259775" h="259775" extrusionOk="0">
                <a:moveTo>
                  <a:pt x="0" y="0"/>
                </a:moveTo>
                <a:lnTo>
                  <a:pt x="259775" y="0"/>
                </a:lnTo>
                <a:lnTo>
                  <a:pt x="259775" y="259775"/>
                </a:lnTo>
                <a:lnTo>
                  <a:pt x="0" y="259775"/>
                </a:lnTo>
                <a:lnTo>
                  <a:pt x="0" y="0"/>
                </a:lnTo>
                <a:close/>
              </a:path>
            </a:pathLst>
          </a:custGeom>
          <a:blipFill rotWithShape="1">
            <a:blip r:embed="rId5">
              <a:alphaModFix/>
            </a:blip>
            <a:stretch>
              <a:fillRect/>
            </a:stretch>
          </a:blipFill>
          <a:ln>
            <a:noFill/>
          </a:ln>
        </p:spPr>
      </p:sp>
      <p:sp>
        <p:nvSpPr>
          <p:cNvPr id="98" name="Google Shape;98;p1"/>
          <p:cNvSpPr/>
          <p:nvPr/>
        </p:nvSpPr>
        <p:spPr>
          <a:xfrm>
            <a:off x="733490" y="159031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alphaModFix/>
            </a:blip>
            <a:stretch>
              <a:fillRect/>
            </a:stretch>
          </a:blipFill>
          <a:ln>
            <a:noFill/>
          </a:ln>
        </p:spPr>
      </p:sp>
      <p:sp>
        <p:nvSpPr>
          <p:cNvPr id="99" name="Google Shape;99;p1"/>
          <p:cNvSpPr/>
          <p:nvPr/>
        </p:nvSpPr>
        <p:spPr>
          <a:xfrm rot="-203414">
            <a:off x="11311151" y="3696545"/>
            <a:ext cx="321948" cy="461574"/>
          </a:xfrm>
          <a:custGeom>
            <a:avLst/>
            <a:gdLst/>
            <a:ahLst/>
            <a:cxnLst/>
            <a:rect l="l" t="t" r="r" b="b"/>
            <a:pathLst>
              <a:path w="321948" h="461574" extrusionOk="0">
                <a:moveTo>
                  <a:pt x="0" y="0"/>
                </a:moveTo>
                <a:lnTo>
                  <a:pt x="321948" y="0"/>
                </a:lnTo>
                <a:lnTo>
                  <a:pt x="321948" y="461574"/>
                </a:lnTo>
                <a:lnTo>
                  <a:pt x="0" y="461574"/>
                </a:lnTo>
                <a:lnTo>
                  <a:pt x="0" y="0"/>
                </a:lnTo>
                <a:close/>
              </a:path>
            </a:pathLst>
          </a:custGeom>
          <a:blipFill rotWithShape="1">
            <a:blip r:embed="rId6">
              <a:alphaModFix/>
            </a:blip>
            <a:stretch>
              <a:fillRect/>
            </a:stretch>
          </a:blipFill>
          <a:ln>
            <a:noFill/>
          </a:ln>
        </p:spPr>
      </p:sp>
      <p:grpSp>
        <p:nvGrpSpPr>
          <p:cNvPr id="100" name="Google Shape;100;p1"/>
          <p:cNvGrpSpPr/>
          <p:nvPr/>
        </p:nvGrpSpPr>
        <p:grpSpPr>
          <a:xfrm>
            <a:off x="465662" y="155067"/>
            <a:ext cx="7664368" cy="1025795"/>
            <a:chOff x="-730966" y="88902"/>
            <a:chExt cx="11180938" cy="1561182"/>
          </a:xfrm>
        </p:grpSpPr>
        <p:sp>
          <p:nvSpPr>
            <p:cNvPr id="101" name="Google Shape;101;p1"/>
            <p:cNvSpPr/>
            <p:nvPr/>
          </p:nvSpPr>
          <p:spPr>
            <a:xfrm>
              <a:off x="-730966" y="88902"/>
              <a:ext cx="11180938" cy="1561182"/>
            </a:xfrm>
            <a:custGeom>
              <a:avLst/>
              <a:gdLst/>
              <a:ahLst/>
              <a:cxnLst/>
              <a:rect l="l" t="t" r="r" b="b"/>
              <a:pathLst>
                <a:path w="2523440" h="355659" extrusionOk="0">
                  <a:moveTo>
                    <a:pt x="0" y="0"/>
                  </a:moveTo>
                  <a:lnTo>
                    <a:pt x="2523440" y="0"/>
                  </a:lnTo>
                  <a:lnTo>
                    <a:pt x="2523440" y="355659"/>
                  </a:lnTo>
                  <a:lnTo>
                    <a:pt x="0" y="355659"/>
                  </a:lnTo>
                  <a:close/>
                </a:path>
              </a:pathLst>
            </a:custGeom>
            <a:solidFill>
              <a:srgbClr val="FFFFFF"/>
            </a:solidFill>
            <a:ln>
              <a:noFill/>
            </a:ln>
          </p:spPr>
        </p:sp>
        <p:sp>
          <p:nvSpPr>
            <p:cNvPr id="102" name="Google Shape;102;p1"/>
            <p:cNvSpPr txBox="1"/>
            <p:nvPr/>
          </p:nvSpPr>
          <p:spPr>
            <a:xfrm>
              <a:off x="1328439" y="516721"/>
              <a:ext cx="8482902" cy="65577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Trường </a:t>
              </a:r>
              <a:r>
                <a:rPr lang="en-US" sz="2000" b="1" i="0" u="none" strike="noStrike" cap="none" dirty="0" err="1">
                  <a:solidFill>
                    <a:srgbClr val="003EA8"/>
                  </a:solidFill>
                  <a:latin typeface="Times New Roman" panose="02020603050405020304" pitchFamily="18" charset="0"/>
                  <a:ea typeface="Cambria Math"/>
                  <a:cs typeface="Times New Roman" panose="02020603050405020304" pitchFamily="18" charset="0"/>
                  <a:sym typeface="Cambria Math"/>
                </a:rPr>
                <a:t>Đại</a:t>
              </a: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 </a:t>
              </a:r>
              <a:r>
                <a:rPr lang="en-US" sz="2000" b="1" i="0" u="none" strike="noStrike" cap="none" dirty="0" err="1">
                  <a:solidFill>
                    <a:srgbClr val="003EA8"/>
                  </a:solidFill>
                  <a:latin typeface="Times New Roman" panose="02020603050405020304" pitchFamily="18" charset="0"/>
                  <a:ea typeface="Cambria Math"/>
                  <a:cs typeface="Times New Roman" panose="02020603050405020304" pitchFamily="18" charset="0"/>
                  <a:sym typeface="Cambria Math"/>
                </a:rPr>
                <a:t>học</a:t>
              </a: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 </a:t>
              </a:r>
              <a:r>
                <a:rPr lang="en-US" sz="2000" b="1" i="0" u="none" strike="noStrike" cap="none" dirty="0" err="1">
                  <a:solidFill>
                    <a:srgbClr val="003EA8"/>
                  </a:solidFill>
                  <a:latin typeface="Times New Roman" panose="02020603050405020304" pitchFamily="18" charset="0"/>
                  <a:ea typeface="Cambria Math"/>
                  <a:cs typeface="Times New Roman" panose="02020603050405020304" pitchFamily="18" charset="0"/>
                  <a:sym typeface="Cambria Math"/>
                </a:rPr>
                <a:t>Bách</a:t>
              </a: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 </a:t>
              </a:r>
              <a:r>
                <a:rPr lang="en-US" sz="2000" b="1" i="0" u="none" strike="noStrike" cap="none" dirty="0">
                  <a:solidFill>
                    <a:srgbClr val="366092"/>
                  </a:solidFill>
                  <a:latin typeface="Times New Roman" panose="02020603050405020304" pitchFamily="18" charset="0"/>
                  <a:ea typeface="Cambria Math"/>
                  <a:cs typeface="Times New Roman" panose="02020603050405020304" pitchFamily="18" charset="0"/>
                  <a:sym typeface="Cambria Math"/>
                </a:rPr>
                <a:t>k</a:t>
              </a: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hoa  - ĐH Quốc </a:t>
              </a:r>
              <a:r>
                <a:rPr lang="en-US" sz="2000" b="1" i="0" u="none" strike="noStrike" cap="none" dirty="0" err="1">
                  <a:solidFill>
                    <a:srgbClr val="003EA8"/>
                  </a:solidFill>
                  <a:latin typeface="Times New Roman" panose="02020603050405020304" pitchFamily="18" charset="0"/>
                  <a:ea typeface="Cambria Math"/>
                  <a:cs typeface="Times New Roman" panose="02020603050405020304" pitchFamily="18" charset="0"/>
                  <a:sym typeface="Cambria Math"/>
                </a:rPr>
                <a:t>gia</a:t>
              </a:r>
              <a:r>
                <a:rPr lang="en-US" sz="2000" b="1" i="0" u="none" strike="noStrike" cap="none" dirty="0">
                  <a:solidFill>
                    <a:srgbClr val="003EA8"/>
                  </a:solidFill>
                  <a:latin typeface="Times New Roman" panose="02020603050405020304" pitchFamily="18" charset="0"/>
                  <a:ea typeface="Cambria Math"/>
                  <a:cs typeface="Times New Roman" panose="02020603050405020304" pitchFamily="18" charset="0"/>
                  <a:sym typeface="Cambria Math"/>
                </a:rPr>
                <a:t> TP.HCM</a:t>
              </a:r>
              <a:endParaRPr dirty="0">
                <a:latin typeface="Times New Roman" panose="02020603050405020304" pitchFamily="18" charset="0"/>
                <a:cs typeface="Times New Roman" panose="02020603050405020304" pitchFamily="18" charset="0"/>
              </a:endParaRPr>
            </a:p>
          </p:txBody>
        </p:sp>
      </p:grpSp>
      <p:sp>
        <p:nvSpPr>
          <p:cNvPr id="103" name="Google Shape;103;p1"/>
          <p:cNvSpPr/>
          <p:nvPr/>
        </p:nvSpPr>
        <p:spPr>
          <a:xfrm>
            <a:off x="647440" y="174639"/>
            <a:ext cx="969282" cy="1025795"/>
          </a:xfrm>
          <a:custGeom>
            <a:avLst/>
            <a:gdLst/>
            <a:ahLst/>
            <a:cxnLst/>
            <a:rect l="l" t="t" r="r" b="b"/>
            <a:pathLst>
              <a:path w="969282" h="1025795" extrusionOk="0">
                <a:moveTo>
                  <a:pt x="0" y="0"/>
                </a:moveTo>
                <a:lnTo>
                  <a:pt x="969282" y="0"/>
                </a:lnTo>
                <a:lnTo>
                  <a:pt x="969282" y="1025795"/>
                </a:lnTo>
                <a:lnTo>
                  <a:pt x="0" y="1025795"/>
                </a:lnTo>
                <a:lnTo>
                  <a:pt x="0" y="0"/>
                </a:lnTo>
                <a:close/>
              </a:path>
            </a:pathLst>
          </a:custGeom>
          <a:blipFill rotWithShape="1">
            <a:blip r:embed="rId7">
              <a:alphaModFix/>
            </a:blip>
            <a:stretch>
              <a:fillRect l="-2433" r="-2432"/>
            </a:stretch>
          </a:blipFill>
          <a:ln>
            <a:noFill/>
          </a:ln>
        </p:spPr>
      </p:sp>
      <p:sp>
        <p:nvSpPr>
          <p:cNvPr id="104" name="Google Shape;104;p1"/>
          <p:cNvSpPr/>
          <p:nvPr/>
        </p:nvSpPr>
        <p:spPr>
          <a:xfrm>
            <a:off x="900600" y="7597444"/>
            <a:ext cx="7898881" cy="1263338"/>
          </a:xfrm>
          <a:custGeom>
            <a:avLst/>
            <a:gdLst/>
            <a:ahLst/>
            <a:cxnLst/>
            <a:rect l="l" t="t" r="r" b="b"/>
            <a:pathLst>
              <a:path w="2114141" h="338133" extrusionOk="0">
                <a:moveTo>
                  <a:pt x="0" y="0"/>
                </a:moveTo>
                <a:lnTo>
                  <a:pt x="2114141" y="0"/>
                </a:lnTo>
                <a:lnTo>
                  <a:pt x="2114141" y="338133"/>
                </a:lnTo>
                <a:lnTo>
                  <a:pt x="0" y="33813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
          <p:cNvSpPr/>
          <p:nvPr/>
        </p:nvSpPr>
        <p:spPr>
          <a:xfrm>
            <a:off x="7909078" y="8440818"/>
            <a:ext cx="2434175" cy="1522466"/>
          </a:xfrm>
          <a:custGeom>
            <a:avLst/>
            <a:gdLst/>
            <a:ahLst/>
            <a:cxnLst/>
            <a:rect l="l" t="t" r="r" b="b"/>
            <a:pathLst>
              <a:path w="2434175" h="1522466" extrusionOk="0">
                <a:moveTo>
                  <a:pt x="0" y="0"/>
                </a:moveTo>
                <a:lnTo>
                  <a:pt x="2434176" y="0"/>
                </a:lnTo>
                <a:lnTo>
                  <a:pt x="2434176" y="1522466"/>
                </a:lnTo>
                <a:lnTo>
                  <a:pt x="0" y="1522466"/>
                </a:lnTo>
                <a:lnTo>
                  <a:pt x="0" y="0"/>
                </a:lnTo>
                <a:close/>
              </a:path>
            </a:pathLst>
          </a:custGeom>
          <a:blipFill rotWithShape="1">
            <a:blip r:embed="rId8">
              <a:alphaModFix/>
            </a:blip>
            <a:stretch>
              <a:fillRect/>
            </a:stretch>
          </a:blipFill>
          <a:ln>
            <a:noFill/>
          </a:ln>
        </p:spPr>
      </p:sp>
      <p:sp>
        <p:nvSpPr>
          <p:cNvPr id="106" name="Google Shape;106;p1"/>
          <p:cNvSpPr/>
          <p:nvPr/>
        </p:nvSpPr>
        <p:spPr>
          <a:xfrm>
            <a:off x="9681141" y="7241250"/>
            <a:ext cx="1774522" cy="1445429"/>
          </a:xfrm>
          <a:custGeom>
            <a:avLst/>
            <a:gdLst/>
            <a:ahLst/>
            <a:cxnLst/>
            <a:rect l="l" t="t" r="r" b="b"/>
            <a:pathLst>
              <a:path w="1774522" h="1445429" extrusionOk="0">
                <a:moveTo>
                  <a:pt x="0" y="0"/>
                </a:moveTo>
                <a:lnTo>
                  <a:pt x="1774522" y="0"/>
                </a:lnTo>
                <a:lnTo>
                  <a:pt x="1774522" y="1445429"/>
                </a:lnTo>
                <a:lnTo>
                  <a:pt x="0" y="1445429"/>
                </a:lnTo>
                <a:lnTo>
                  <a:pt x="0" y="0"/>
                </a:lnTo>
                <a:close/>
              </a:path>
            </a:pathLst>
          </a:custGeom>
          <a:blipFill rotWithShape="1">
            <a:blip r:embed="rId9">
              <a:alphaModFix/>
            </a:blip>
            <a:stretch>
              <a:fillRect/>
            </a:stretch>
          </a:blipFill>
          <a:ln>
            <a:noFill/>
          </a:ln>
        </p:spPr>
      </p:sp>
      <p:sp>
        <p:nvSpPr>
          <p:cNvPr id="107" name="Google Shape;107;p1"/>
          <p:cNvSpPr/>
          <p:nvPr/>
        </p:nvSpPr>
        <p:spPr>
          <a:xfrm rot="-203414">
            <a:off x="11452242" y="747529"/>
            <a:ext cx="388447" cy="556913"/>
          </a:xfrm>
          <a:custGeom>
            <a:avLst/>
            <a:gdLst/>
            <a:ahLst/>
            <a:cxnLst/>
            <a:rect l="l" t="t" r="r" b="b"/>
            <a:pathLst>
              <a:path w="388447" h="556913" extrusionOk="0">
                <a:moveTo>
                  <a:pt x="0" y="0"/>
                </a:moveTo>
                <a:lnTo>
                  <a:pt x="388447" y="0"/>
                </a:lnTo>
                <a:lnTo>
                  <a:pt x="388447" y="556914"/>
                </a:lnTo>
                <a:lnTo>
                  <a:pt x="0" y="556914"/>
                </a:lnTo>
                <a:lnTo>
                  <a:pt x="0" y="0"/>
                </a:lnTo>
                <a:close/>
              </a:path>
            </a:pathLst>
          </a:custGeom>
          <a:blipFill rotWithShape="1">
            <a:blip r:embed="rId6">
              <a:alphaModFix/>
            </a:blip>
            <a:stretch>
              <a:fillRect/>
            </a:stretch>
          </a:blipFill>
          <a:ln>
            <a:noFill/>
          </a:ln>
        </p:spPr>
      </p:sp>
      <p:sp>
        <p:nvSpPr>
          <p:cNvPr id="108" name="Google Shape;108;p1"/>
          <p:cNvSpPr/>
          <p:nvPr/>
        </p:nvSpPr>
        <p:spPr>
          <a:xfrm rot="-203414">
            <a:off x="17662078" y="9372491"/>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6">
              <a:alphaModFix/>
            </a:blip>
            <a:stretch>
              <a:fillRect/>
            </a:stretch>
          </a:blipFill>
          <a:ln>
            <a:noFill/>
          </a:ln>
        </p:spPr>
      </p:sp>
      <p:sp>
        <p:nvSpPr>
          <p:cNvPr id="109" name="Google Shape;109;p1"/>
          <p:cNvSpPr/>
          <p:nvPr/>
        </p:nvSpPr>
        <p:spPr>
          <a:xfrm>
            <a:off x="11990166" y="901044"/>
            <a:ext cx="5832173" cy="8776860"/>
          </a:xfrm>
          <a:custGeom>
            <a:avLst/>
            <a:gdLst/>
            <a:ahLst/>
            <a:cxnLst/>
            <a:rect l="l" t="t" r="r" b="b"/>
            <a:pathLst>
              <a:path w="5832173" h="8776860" extrusionOk="0">
                <a:moveTo>
                  <a:pt x="0" y="0"/>
                </a:moveTo>
                <a:lnTo>
                  <a:pt x="5832173" y="0"/>
                </a:lnTo>
                <a:lnTo>
                  <a:pt x="5832173" y="8776860"/>
                </a:lnTo>
                <a:lnTo>
                  <a:pt x="0" y="8776860"/>
                </a:lnTo>
                <a:lnTo>
                  <a:pt x="0" y="0"/>
                </a:lnTo>
                <a:close/>
              </a:path>
            </a:pathLst>
          </a:custGeom>
          <a:blipFill rotWithShape="1">
            <a:blip r:embed="rId10">
              <a:alphaModFix/>
            </a:blip>
            <a:stretch>
              <a:fillRect r="-1219" b="-951"/>
            </a:stretch>
          </a:blipFill>
          <a:ln>
            <a:noFill/>
          </a:ln>
        </p:spPr>
      </p:sp>
      <p:grpSp>
        <p:nvGrpSpPr>
          <p:cNvPr id="110" name="Google Shape;110;p1"/>
          <p:cNvGrpSpPr/>
          <p:nvPr/>
        </p:nvGrpSpPr>
        <p:grpSpPr>
          <a:xfrm>
            <a:off x="1319820" y="2438097"/>
            <a:ext cx="8418778" cy="3824512"/>
            <a:chOff x="-37964" y="1706817"/>
            <a:chExt cx="11826535" cy="5099352"/>
          </a:xfrm>
        </p:grpSpPr>
        <p:sp>
          <p:nvSpPr>
            <p:cNvPr id="111" name="Google Shape;111;p1"/>
            <p:cNvSpPr txBox="1"/>
            <p:nvPr/>
          </p:nvSpPr>
          <p:spPr>
            <a:xfrm>
              <a:off x="-37964" y="1706817"/>
              <a:ext cx="11826535" cy="41036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0" b="1" dirty="0">
                  <a:solidFill>
                    <a:srgbClr val="366092"/>
                  </a:solidFill>
                  <a:ea typeface="Arial"/>
                  <a:cs typeface="Arial"/>
                  <a:sym typeface="Arial"/>
                </a:rPr>
                <a:t>Elite </a:t>
              </a:r>
              <a:r>
                <a:rPr lang="en-US" sz="8000" b="1" dirty="0" err="1">
                  <a:solidFill>
                    <a:srgbClr val="366092"/>
                  </a:solidFill>
                  <a:ea typeface="Arial"/>
                  <a:cs typeface="Arial"/>
                  <a:sym typeface="Arial"/>
                </a:rPr>
                <a:t>CyberZone</a:t>
              </a:r>
              <a:r>
                <a:rPr lang="en-US" sz="8000" b="1" dirty="0">
                  <a:solidFill>
                    <a:srgbClr val="366092"/>
                  </a:solidFill>
                  <a:ea typeface="Arial"/>
                  <a:cs typeface="Arial"/>
                  <a:sym typeface="Arial"/>
                </a:rPr>
                <a:t>  </a:t>
              </a:r>
              <a:r>
                <a:rPr lang="en-US" sz="6000" dirty="0" err="1">
                  <a:solidFill>
                    <a:srgbClr val="366092"/>
                  </a:solidFill>
                  <a:ea typeface="Arial"/>
                  <a:cs typeface="Arial"/>
                  <a:sym typeface="Arial"/>
                </a:rPr>
                <a:t>Không</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gian</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giải</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trí</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đa</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chức</a:t>
              </a:r>
              <a:r>
                <a:rPr lang="en-US" sz="6000" dirty="0">
                  <a:solidFill>
                    <a:srgbClr val="366092"/>
                  </a:solidFill>
                  <a:ea typeface="Arial"/>
                  <a:cs typeface="Arial"/>
                  <a:sym typeface="Arial"/>
                </a:rPr>
                <a:t> </a:t>
              </a:r>
              <a:r>
                <a:rPr lang="en-US" sz="6000" dirty="0" err="1">
                  <a:solidFill>
                    <a:srgbClr val="366092"/>
                  </a:solidFill>
                  <a:ea typeface="Arial"/>
                  <a:cs typeface="Arial"/>
                  <a:sym typeface="Arial"/>
                </a:rPr>
                <a:t>năng</a:t>
              </a:r>
              <a:endParaRPr sz="8000" dirty="0">
                <a:solidFill>
                  <a:srgbClr val="366092"/>
                </a:solidFill>
                <a:ea typeface="Arial"/>
                <a:cs typeface="Arial"/>
                <a:sym typeface="Arial"/>
              </a:endParaRPr>
            </a:p>
          </p:txBody>
        </p:sp>
        <p:sp>
          <p:nvSpPr>
            <p:cNvPr id="112" name="Google Shape;112;p1"/>
            <p:cNvSpPr txBox="1"/>
            <p:nvPr/>
          </p:nvSpPr>
          <p:spPr>
            <a:xfrm>
              <a:off x="-37963" y="6197539"/>
              <a:ext cx="11826534" cy="608630"/>
            </a:xfrm>
            <a:prstGeom prst="rect">
              <a:avLst/>
            </a:prstGeom>
            <a:noFill/>
            <a:ln>
              <a:noFill/>
            </a:ln>
          </p:spPr>
          <p:txBody>
            <a:bodyPr spcFirstLastPara="1" wrap="square" lIns="0" tIns="0" rIns="0" bIns="0" anchor="t" anchorCtr="0">
              <a:spAutoFit/>
            </a:bodyPr>
            <a:lstStyle/>
            <a:p>
              <a:pPr marL="0" marR="0" lvl="0" indent="0" algn="l" rtl="0">
                <a:lnSpc>
                  <a:spcPct val="127922"/>
                </a:lnSpc>
                <a:spcBef>
                  <a:spcPts val="0"/>
                </a:spcBef>
                <a:spcAft>
                  <a:spcPts val="0"/>
                </a:spcAft>
                <a:buNone/>
              </a:pPr>
              <a:r>
                <a:rPr lang="en-US" sz="3080" b="1" dirty="0">
                  <a:solidFill>
                    <a:srgbClr val="538CD5"/>
                  </a:solidFill>
                  <a:latin typeface="Arial"/>
                  <a:ea typeface="Arial"/>
                  <a:cs typeface="Arial"/>
                  <a:sym typeface="Arial"/>
                </a:rPr>
                <a:t>L11 - THẦY PHẠM TRUNG KIÊN</a:t>
              </a:r>
              <a:endParaRPr dirty="0"/>
            </a:p>
          </p:txBody>
        </p:sp>
      </p:grpSp>
      <p:sp>
        <p:nvSpPr>
          <p:cNvPr id="113" name="Google Shape;113;p1"/>
          <p:cNvSpPr txBox="1"/>
          <p:nvPr/>
        </p:nvSpPr>
        <p:spPr>
          <a:xfrm>
            <a:off x="9139238" y="4274503"/>
            <a:ext cx="9525" cy="1566544"/>
          </a:xfrm>
          <a:prstGeom prst="rect">
            <a:avLst/>
          </a:prstGeom>
          <a:noFill/>
          <a:ln>
            <a:noFill/>
          </a:ln>
        </p:spPr>
        <p:txBody>
          <a:bodyPr spcFirstLastPara="1" wrap="square" lIns="0" tIns="0" rIns="0" bIns="0" anchor="t" anchorCtr="0">
            <a:spAutoFit/>
          </a:bodyPr>
          <a:lstStyle/>
          <a:p>
            <a:pPr marL="0" marR="0" lvl="0" indent="0" algn="ctr" rtl="0">
              <a:lnSpc>
                <a:spcPct val="715555"/>
              </a:lnSpc>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
          <p:cNvSpPr txBox="1"/>
          <p:nvPr/>
        </p:nvSpPr>
        <p:spPr>
          <a:xfrm>
            <a:off x="947785" y="7823579"/>
            <a:ext cx="7898881" cy="695325"/>
          </a:xfrm>
          <a:prstGeom prst="rect">
            <a:avLst/>
          </a:prstGeom>
          <a:noFill/>
          <a:ln>
            <a:noFill/>
          </a:ln>
        </p:spPr>
        <p:txBody>
          <a:bodyPr spcFirstLastPara="1" wrap="square" lIns="0" tIns="0" rIns="0" bIns="0" anchor="t" anchorCtr="0">
            <a:noAutofit/>
          </a:bodyPr>
          <a:lstStyle/>
          <a:p>
            <a:pPr marL="0" marR="0" lvl="0" indent="0" algn="ctr" rtl="0">
              <a:lnSpc>
                <a:spcPct val="93611"/>
              </a:lnSpc>
              <a:spcBef>
                <a:spcPts val="0"/>
              </a:spcBef>
              <a:spcAft>
                <a:spcPts val="0"/>
              </a:spcAft>
              <a:buNone/>
            </a:pPr>
            <a:r>
              <a:rPr lang="en-US" sz="5400" b="1" dirty="0">
                <a:solidFill>
                  <a:srgbClr val="373941"/>
                </a:solidFill>
                <a:latin typeface="Arial"/>
                <a:ea typeface="Arial"/>
                <a:cs typeface="Arial"/>
                <a:sym typeface="Arial"/>
              </a:rPr>
              <a:t>KHỞI NGHIỆP (IM1021)</a:t>
            </a:r>
            <a:endParaRPr sz="5400" b="1" dirty="0">
              <a:solidFill>
                <a:srgbClr val="373941"/>
              </a:solidFill>
              <a:latin typeface="Arial"/>
              <a:ea typeface="Arial"/>
              <a:cs typeface="Arial"/>
              <a:sym typeface="Arial"/>
            </a:endParaRPr>
          </a:p>
        </p:txBody>
      </p:sp>
      <p:sp>
        <p:nvSpPr>
          <p:cNvPr id="115" name="Google Shape;115;p1"/>
          <p:cNvSpPr txBox="1"/>
          <p:nvPr/>
        </p:nvSpPr>
        <p:spPr>
          <a:xfrm>
            <a:off x="9962768" y="7302716"/>
            <a:ext cx="1146629" cy="869709"/>
          </a:xfrm>
          <a:prstGeom prst="rect">
            <a:avLst/>
          </a:prstGeom>
          <a:noFill/>
          <a:ln>
            <a:noFill/>
          </a:ln>
        </p:spPr>
        <p:txBody>
          <a:bodyPr spcFirstLastPara="1" wrap="square" lIns="0" tIns="0" rIns="0" bIns="0" anchor="t" anchorCtr="0">
            <a:spAutoFit/>
          </a:bodyPr>
          <a:lstStyle/>
          <a:p>
            <a:pPr marL="0" marR="0" lvl="0" indent="0" algn="ctr" rtl="0">
              <a:lnSpc>
                <a:spcPct val="140039"/>
              </a:lnSpc>
              <a:spcBef>
                <a:spcPts val="0"/>
              </a:spcBef>
              <a:spcAft>
                <a:spcPts val="0"/>
              </a:spcAft>
              <a:buNone/>
            </a:pPr>
            <a:r>
              <a:rPr lang="en-US" sz="2510" b="1" dirty="0" err="1">
                <a:solidFill>
                  <a:schemeClr val="lt1"/>
                </a:solidFill>
                <a:latin typeface="Arial"/>
                <a:ea typeface="Arial"/>
                <a:cs typeface="Arial"/>
                <a:sym typeface="Arial"/>
              </a:rPr>
              <a:t>Nhóm</a:t>
            </a:r>
            <a:r>
              <a:rPr lang="en-US" sz="2510" b="1" dirty="0">
                <a:solidFill>
                  <a:schemeClr val="lt1"/>
                </a:solidFill>
                <a:latin typeface="Arial"/>
                <a:ea typeface="Arial"/>
                <a:cs typeface="Arial"/>
                <a:sym typeface="Arial"/>
              </a:rPr>
              <a:t> 16</a:t>
            </a:r>
            <a:endParaRPr dirty="0"/>
          </a:p>
        </p:txBody>
      </p:sp>
      <p:sp>
        <p:nvSpPr>
          <p:cNvPr id="116" name="Google Shape;116;p1"/>
          <p:cNvSpPr/>
          <p:nvPr/>
        </p:nvSpPr>
        <p:spPr>
          <a:xfrm>
            <a:off x="1136368" y="853620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alphaModFix/>
            </a:blip>
            <a:stretch>
              <a:fillRect/>
            </a:stretch>
          </a:blipFill>
          <a:ln>
            <a:noFill/>
          </a:ln>
        </p:spPr>
      </p:sp>
      <p:pic>
        <p:nvPicPr>
          <p:cNvPr id="117" name="Google Shape;117;p1"/>
          <p:cNvPicPr preferRelativeResize="0"/>
          <p:nvPr/>
        </p:nvPicPr>
        <p:blipFill rotWithShape="1">
          <a:blip r:embed="rId11">
            <a:alphaModFix/>
          </a:blip>
          <a:srcRect/>
          <a:stretch/>
        </p:blipFill>
        <p:spPr>
          <a:xfrm>
            <a:off x="8192143" y="5488620"/>
            <a:ext cx="1309045" cy="1241379"/>
          </a:xfrm>
          <a:prstGeom prst="rect">
            <a:avLst/>
          </a:prstGeom>
          <a:noFill/>
          <a:ln>
            <a:noFill/>
          </a:ln>
        </p:spPr>
      </p:pic>
      <p:sp>
        <p:nvSpPr>
          <p:cNvPr id="3" name="Slide Number Placeholder 2">
            <a:extLst>
              <a:ext uri="{FF2B5EF4-FFF2-40B4-BE49-F238E27FC236}">
                <a16:creationId xmlns:a16="http://schemas.microsoft.com/office/drawing/2014/main" id="{CD3EC000-7B9D-0DE5-713A-BF9BDC932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500"/>
                                        <p:tgtEl>
                                          <p:spTgt spid="105"/>
                                        </p:tgtEl>
                                      </p:cBhvr>
                                    </p:animEffect>
                                  </p:childTnLst>
                                </p:cTn>
                              </p:par>
                              <p:par>
                                <p:cTn id="29" presetID="10"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par>
                                <p:cTn id="32" presetID="10" presetClass="entr" presetSubtype="0"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fade">
                                      <p:cBhvr>
                                        <p:cTn id="40" dur="500"/>
                                        <p:tgtEl>
                                          <p:spTgt spid="109"/>
                                        </p:tgtEl>
                                      </p:cBhvr>
                                    </p:animEffect>
                                  </p:childTnLst>
                                </p:cTn>
                              </p:par>
                              <p:par>
                                <p:cTn id="41" presetID="10"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500"/>
                                        <p:tgtEl>
                                          <p:spTgt spid="110"/>
                                        </p:tgtEl>
                                      </p:cBhvr>
                                    </p:animEffect>
                                  </p:childTnLst>
                                </p:cTn>
                              </p:par>
                              <p:par>
                                <p:cTn id="44" presetID="10" presetClass="entr" presetSubtype="0"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500"/>
                                        <p:tgtEl>
                                          <p:spTgt spid="114"/>
                                        </p:tgtEl>
                                      </p:cBhvr>
                                    </p:animEffect>
                                  </p:childTnLst>
                                </p:cTn>
                              </p:par>
                              <p:par>
                                <p:cTn id="50" presetID="10" presetClass="entr" presetSubtype="0" fill="hold" nodeType="with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par>
                                <p:cTn id="53" presetID="10" presetClass="entr" presetSubtype="0" fill="hold" nodeType="with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fade">
                                      <p:cBhvr>
                                        <p:cTn id="5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p:nvPr/>
        </p:nvSpPr>
        <p:spPr>
          <a:xfrm>
            <a:off x="29672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85" name="Google Shape;385;p10" descr="preencoded.png"/>
          <p:cNvPicPr preferRelativeResize="0"/>
          <p:nvPr/>
        </p:nvPicPr>
        <p:blipFill rotWithShape="1">
          <a:blip r:embed="rId4">
            <a:alphaModFix/>
          </a:blip>
          <a:srcRect/>
          <a:stretch/>
        </p:blipFill>
        <p:spPr>
          <a:xfrm>
            <a:off x="0" y="0"/>
            <a:ext cx="7200900" cy="10287000"/>
          </a:xfrm>
          <a:prstGeom prst="rect">
            <a:avLst/>
          </a:prstGeom>
          <a:noFill/>
          <a:ln>
            <a:noFill/>
          </a:ln>
        </p:spPr>
      </p:pic>
      <p:sp>
        <p:nvSpPr>
          <p:cNvPr id="386" name="Google Shape;386;p10"/>
          <p:cNvSpPr/>
          <p:nvPr/>
        </p:nvSpPr>
        <p:spPr>
          <a:xfrm>
            <a:off x="7649986" y="5752850"/>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7649986" y="3085108"/>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2447834" y="3085108"/>
            <a:ext cx="502741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8499918" y="3411471"/>
            <a:ext cx="3277046" cy="40957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dirty="0">
                <a:solidFill>
                  <a:srgbClr val="17365D"/>
                </a:solidFill>
                <a:latin typeface="Arial"/>
                <a:ea typeface="Arial"/>
                <a:cs typeface="Arial"/>
                <a:sym typeface="Arial"/>
              </a:rPr>
              <a:t>Trang </a:t>
            </a:r>
            <a:r>
              <a:rPr lang="en-US" sz="2800" b="1" dirty="0" err="1">
                <a:solidFill>
                  <a:srgbClr val="17365D"/>
                </a:solidFill>
                <a:latin typeface="Arial"/>
                <a:ea typeface="Arial"/>
                <a:cs typeface="Arial"/>
                <a:sym typeface="Arial"/>
              </a:rPr>
              <a:t>thiết</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bị</a:t>
            </a:r>
            <a:endParaRPr sz="2800" b="1" dirty="0">
              <a:solidFill>
                <a:srgbClr val="17365D"/>
              </a:solidFill>
              <a:latin typeface="Arial"/>
              <a:ea typeface="Arial"/>
              <a:cs typeface="Arial"/>
              <a:sym typeface="Arial"/>
            </a:endParaRPr>
          </a:p>
          <a:p>
            <a:pPr marL="0" marR="0" lvl="0" indent="0" algn="l" rtl="0">
              <a:lnSpc>
                <a:spcPct val="113928"/>
              </a:lnSpc>
              <a:spcBef>
                <a:spcPts val="0"/>
              </a:spcBef>
              <a:spcAft>
                <a:spcPts val="0"/>
              </a:spcAft>
              <a:buNone/>
            </a:pPr>
            <a:endParaRPr sz="2800" b="1" dirty="0">
              <a:solidFill>
                <a:srgbClr val="17365D"/>
              </a:solidFill>
              <a:latin typeface="Arial"/>
              <a:ea typeface="Arial"/>
              <a:cs typeface="Arial"/>
              <a:sym typeface="Arial"/>
            </a:endParaRPr>
          </a:p>
        </p:txBody>
      </p:sp>
      <p:sp>
        <p:nvSpPr>
          <p:cNvPr id="390" name="Google Shape;390;p10"/>
          <p:cNvSpPr/>
          <p:nvPr/>
        </p:nvSpPr>
        <p:spPr>
          <a:xfrm>
            <a:off x="8075875" y="4039850"/>
            <a:ext cx="4157303" cy="1258640"/>
          </a:xfrm>
          <a:prstGeom prst="rect">
            <a:avLst/>
          </a:prstGeom>
          <a:noFill/>
          <a:ln>
            <a:noFill/>
          </a:ln>
        </p:spPr>
        <p:txBody>
          <a:bodyPr spcFirstLastPara="1" wrap="square" lIns="0" tIns="0" rIns="0" bIns="0" anchor="t" anchorCtr="0">
            <a:noAutofit/>
          </a:bodyPr>
          <a:lstStyle/>
          <a:p>
            <a:pPr marL="0" marR="0" lvl="0" indent="0" algn="l" rtl="0">
              <a:lnSpc>
                <a:spcPct val="135416"/>
              </a:lnSpc>
              <a:spcBef>
                <a:spcPts val="0"/>
              </a:spcBef>
              <a:spcAft>
                <a:spcPts val="0"/>
              </a:spcAft>
              <a:buNone/>
            </a:pPr>
            <a:r>
              <a:rPr lang="en-US" sz="2400">
                <a:solidFill>
                  <a:srgbClr val="595959"/>
                </a:solidFill>
                <a:latin typeface="Arial"/>
                <a:ea typeface="Arial"/>
                <a:cs typeface="Arial"/>
                <a:sym typeface="Arial"/>
              </a:rPr>
              <a:t>Máy tính cấu hình cao, mạng ổn định, thiết bị VR/AR.</a:t>
            </a:r>
            <a:endParaRPr sz="2400">
              <a:solidFill>
                <a:srgbClr val="595959"/>
              </a:solidFill>
              <a:latin typeface="Arial"/>
              <a:ea typeface="Arial"/>
              <a:cs typeface="Arial"/>
              <a:sym typeface="Arial"/>
            </a:endParaRPr>
          </a:p>
        </p:txBody>
      </p:sp>
      <p:sp>
        <p:nvSpPr>
          <p:cNvPr id="391" name="Google Shape;391;p10"/>
          <p:cNvSpPr/>
          <p:nvPr/>
        </p:nvSpPr>
        <p:spPr>
          <a:xfrm>
            <a:off x="13256697" y="3371223"/>
            <a:ext cx="3757616" cy="490072"/>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dirty="0" err="1">
                <a:solidFill>
                  <a:srgbClr val="17365D"/>
                </a:solidFill>
                <a:latin typeface="Arial"/>
                <a:ea typeface="Arial"/>
                <a:cs typeface="Arial"/>
                <a:sym typeface="Arial"/>
              </a:rPr>
              <a:t>Phân</a:t>
            </a:r>
            <a:r>
              <a:rPr lang="en-US" sz="2800" b="1" dirty="0">
                <a:solidFill>
                  <a:srgbClr val="17365D"/>
                </a:solidFill>
                <a:latin typeface="Arial"/>
                <a:ea typeface="Arial"/>
                <a:cs typeface="Arial"/>
                <a:sym typeface="Arial"/>
              </a:rPr>
              <a:t> chia </a:t>
            </a:r>
            <a:r>
              <a:rPr lang="en-US" sz="2800" b="1" dirty="0" err="1">
                <a:solidFill>
                  <a:srgbClr val="17365D"/>
                </a:solidFill>
                <a:latin typeface="Arial"/>
                <a:ea typeface="Arial"/>
                <a:cs typeface="Arial"/>
                <a:sym typeface="Arial"/>
              </a:rPr>
              <a:t>không</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gian</a:t>
            </a:r>
            <a:endParaRPr sz="2800" b="1" dirty="0">
              <a:solidFill>
                <a:srgbClr val="17365D"/>
              </a:solidFill>
              <a:latin typeface="Arial"/>
              <a:ea typeface="Arial"/>
              <a:cs typeface="Arial"/>
              <a:sym typeface="Arial"/>
            </a:endParaRPr>
          </a:p>
          <a:p>
            <a:pPr marL="0" marR="0" lvl="0" indent="0" algn="l" rtl="0">
              <a:lnSpc>
                <a:spcPct val="113928"/>
              </a:lnSpc>
              <a:spcBef>
                <a:spcPts val="0"/>
              </a:spcBef>
              <a:spcAft>
                <a:spcPts val="0"/>
              </a:spcAft>
              <a:buNone/>
            </a:pPr>
            <a:endParaRPr sz="2800" b="1" dirty="0">
              <a:solidFill>
                <a:srgbClr val="17365D"/>
              </a:solidFill>
              <a:latin typeface="Arial"/>
              <a:ea typeface="Arial"/>
              <a:cs typeface="Arial"/>
              <a:sym typeface="Arial"/>
            </a:endParaRPr>
          </a:p>
        </p:txBody>
      </p:sp>
      <p:sp>
        <p:nvSpPr>
          <p:cNvPr id="392" name="Google Shape;392;p10"/>
          <p:cNvSpPr/>
          <p:nvPr/>
        </p:nvSpPr>
        <p:spPr>
          <a:xfrm>
            <a:off x="12782950" y="4002049"/>
            <a:ext cx="4477643" cy="839093"/>
          </a:xfrm>
          <a:prstGeom prst="rect">
            <a:avLst/>
          </a:prstGeom>
          <a:noFill/>
          <a:ln>
            <a:noFill/>
          </a:ln>
        </p:spPr>
        <p:txBody>
          <a:bodyPr spcFirstLastPara="1" wrap="square" lIns="0" tIns="0" rIns="0" bIns="0" anchor="t" anchorCtr="0">
            <a:noAutofit/>
          </a:bodyPr>
          <a:lstStyle/>
          <a:p>
            <a:pPr marL="0" marR="0" lvl="0" indent="0" algn="l" rtl="0">
              <a:lnSpc>
                <a:spcPct val="135416"/>
              </a:lnSpc>
              <a:spcBef>
                <a:spcPts val="0"/>
              </a:spcBef>
              <a:spcAft>
                <a:spcPts val="0"/>
              </a:spcAft>
              <a:buNone/>
            </a:pPr>
            <a:r>
              <a:rPr lang="en-US" sz="2400">
                <a:solidFill>
                  <a:srgbClr val="595959"/>
                </a:solidFill>
                <a:latin typeface="Arial"/>
                <a:ea typeface="Arial"/>
                <a:cs typeface="Arial"/>
                <a:sym typeface="Arial"/>
              </a:rPr>
              <a:t>Khu vực rõ ràng: gaming, cafe, làm việc.</a:t>
            </a:r>
            <a:endParaRPr/>
          </a:p>
          <a:p>
            <a:pPr marL="0" marR="0" lvl="0" indent="0" algn="l" rtl="0">
              <a:lnSpc>
                <a:spcPct val="147727"/>
              </a:lnSpc>
              <a:spcBef>
                <a:spcPts val="0"/>
              </a:spcBef>
              <a:spcAft>
                <a:spcPts val="0"/>
              </a:spcAft>
              <a:buNone/>
            </a:pPr>
            <a:endParaRPr sz="2200">
              <a:solidFill>
                <a:srgbClr val="595959"/>
              </a:solidFill>
              <a:latin typeface="Arial"/>
              <a:ea typeface="Arial"/>
              <a:cs typeface="Arial"/>
              <a:sym typeface="Arial"/>
            </a:endParaRPr>
          </a:p>
        </p:txBody>
      </p:sp>
      <p:sp>
        <p:nvSpPr>
          <p:cNvPr id="393" name="Google Shape;393;p10"/>
          <p:cNvSpPr/>
          <p:nvPr/>
        </p:nvSpPr>
        <p:spPr>
          <a:xfrm>
            <a:off x="12496800" y="5753100"/>
            <a:ext cx="4939447"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13256697" y="5992337"/>
            <a:ext cx="3390454" cy="40957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a:solidFill>
                  <a:srgbClr val="17365D"/>
                </a:solidFill>
                <a:latin typeface="Arial"/>
                <a:ea typeface="Arial"/>
                <a:cs typeface="Arial"/>
                <a:sym typeface="Arial"/>
              </a:rPr>
              <a:t>Công nghệ quản lý</a:t>
            </a:r>
            <a:endParaRPr sz="2800" b="1">
              <a:solidFill>
                <a:srgbClr val="17365D"/>
              </a:solidFill>
              <a:latin typeface="Arial"/>
              <a:ea typeface="Arial"/>
              <a:cs typeface="Arial"/>
              <a:sym typeface="Arial"/>
            </a:endParaRPr>
          </a:p>
        </p:txBody>
      </p:sp>
      <p:sp>
        <p:nvSpPr>
          <p:cNvPr id="395" name="Google Shape;395;p10"/>
          <p:cNvSpPr/>
          <p:nvPr/>
        </p:nvSpPr>
        <p:spPr>
          <a:xfrm>
            <a:off x="12782950" y="6542666"/>
            <a:ext cx="4477643" cy="1243640"/>
          </a:xfrm>
          <a:prstGeom prst="rect">
            <a:avLst/>
          </a:prstGeom>
          <a:noFill/>
          <a:ln>
            <a:noFill/>
          </a:ln>
        </p:spPr>
        <p:txBody>
          <a:bodyPr spcFirstLastPara="1" wrap="square" lIns="0" tIns="0" rIns="0" bIns="0" anchor="t" anchorCtr="0">
            <a:noAutofit/>
          </a:bodyPr>
          <a:lstStyle/>
          <a:p>
            <a:pPr marL="0" marR="0" lvl="0" indent="0" algn="l" rtl="0">
              <a:lnSpc>
                <a:spcPct val="135416"/>
              </a:lnSpc>
              <a:spcBef>
                <a:spcPts val="0"/>
              </a:spcBef>
              <a:spcAft>
                <a:spcPts val="0"/>
              </a:spcAft>
              <a:buNone/>
            </a:pPr>
            <a:r>
              <a:rPr lang="en-US" sz="2400">
                <a:solidFill>
                  <a:srgbClr val="595959"/>
                </a:solidFill>
                <a:latin typeface="Arial"/>
                <a:ea typeface="Arial"/>
                <a:cs typeface="Arial"/>
                <a:sym typeface="Arial"/>
              </a:rPr>
              <a:t>Phần mềm quản lý máy tính, đặt chỗ, đặt đồ uống online.</a:t>
            </a:r>
            <a:endParaRPr sz="2400">
              <a:solidFill>
                <a:srgbClr val="595959"/>
              </a:solidFill>
              <a:latin typeface="Arial"/>
              <a:ea typeface="Arial"/>
              <a:cs typeface="Arial"/>
              <a:sym typeface="Arial"/>
            </a:endParaRPr>
          </a:p>
        </p:txBody>
      </p:sp>
      <p:sp>
        <p:nvSpPr>
          <p:cNvPr id="396" name="Google Shape;396;p10"/>
          <p:cNvSpPr/>
          <p:nvPr/>
        </p:nvSpPr>
        <p:spPr>
          <a:xfrm>
            <a:off x="8435405" y="5969148"/>
            <a:ext cx="3363515" cy="420440"/>
          </a:xfrm>
          <a:prstGeom prst="rect">
            <a:avLst/>
          </a:prstGeom>
          <a:noFill/>
          <a:ln>
            <a:noFill/>
          </a:ln>
        </p:spPr>
        <p:txBody>
          <a:bodyPr spcFirstLastPara="1" wrap="square" lIns="0" tIns="0" rIns="0" bIns="0" anchor="t" anchorCtr="0">
            <a:noAutofit/>
          </a:bodyPr>
          <a:lstStyle/>
          <a:p>
            <a:pPr marL="0" marR="0" lvl="0" indent="0" algn="l" rtl="0">
              <a:lnSpc>
                <a:spcPct val="116071"/>
              </a:lnSpc>
              <a:spcBef>
                <a:spcPts val="0"/>
              </a:spcBef>
              <a:spcAft>
                <a:spcPts val="0"/>
              </a:spcAft>
              <a:buNone/>
            </a:pPr>
            <a:r>
              <a:rPr lang="en-US" sz="2800" b="1" dirty="0" err="1">
                <a:solidFill>
                  <a:srgbClr val="17365D"/>
                </a:solidFill>
                <a:latin typeface="Arial"/>
                <a:ea typeface="Arial"/>
                <a:cs typeface="Arial"/>
                <a:sym typeface="Arial"/>
              </a:rPr>
              <a:t>Chính</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sách</a:t>
            </a:r>
            <a:endParaRPr sz="2800" b="1" dirty="0">
              <a:solidFill>
                <a:srgbClr val="17365D"/>
              </a:solidFill>
              <a:latin typeface="Arial"/>
              <a:ea typeface="Arial"/>
              <a:cs typeface="Arial"/>
              <a:sym typeface="Arial"/>
            </a:endParaRPr>
          </a:p>
          <a:p>
            <a:pPr marL="0" marR="0" lvl="0" indent="0" algn="l" rtl="0">
              <a:lnSpc>
                <a:spcPct val="116071"/>
              </a:lnSpc>
              <a:spcBef>
                <a:spcPts val="0"/>
              </a:spcBef>
              <a:spcAft>
                <a:spcPts val="0"/>
              </a:spcAft>
              <a:buNone/>
            </a:pPr>
            <a:endParaRPr sz="2800" b="1" dirty="0">
              <a:solidFill>
                <a:srgbClr val="17365D"/>
              </a:solidFill>
              <a:latin typeface="Arial"/>
              <a:ea typeface="Arial"/>
              <a:cs typeface="Arial"/>
              <a:sym typeface="Arial"/>
            </a:endParaRPr>
          </a:p>
        </p:txBody>
      </p:sp>
      <p:sp>
        <p:nvSpPr>
          <p:cNvPr id="397" name="Google Shape;397;p10"/>
          <p:cNvSpPr/>
          <p:nvPr/>
        </p:nvSpPr>
        <p:spPr>
          <a:xfrm>
            <a:off x="8106502" y="6542666"/>
            <a:ext cx="4131279" cy="1291233"/>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None/>
            </a:pPr>
            <a:r>
              <a:rPr lang="en-US" sz="2400">
                <a:solidFill>
                  <a:srgbClr val="595959"/>
                </a:solidFill>
                <a:latin typeface="Arial"/>
                <a:ea typeface="Arial"/>
                <a:cs typeface="Arial"/>
                <a:sym typeface="Arial"/>
              </a:rPr>
              <a:t>Combo thuê máy tính và đồ uống, gói thành viên, ưu đãi sinh viên.</a:t>
            </a:r>
            <a:endParaRPr/>
          </a:p>
        </p:txBody>
      </p:sp>
      <p:pic>
        <p:nvPicPr>
          <p:cNvPr id="398" name="Google Shape;398;p10"/>
          <p:cNvPicPr preferRelativeResize="0"/>
          <p:nvPr/>
        </p:nvPicPr>
        <p:blipFill rotWithShape="1">
          <a:blip r:embed="rId5">
            <a:alphaModFix/>
          </a:blip>
          <a:srcRect/>
          <a:stretch/>
        </p:blipFill>
        <p:spPr>
          <a:xfrm>
            <a:off x="7997084" y="5950461"/>
            <a:ext cx="426757" cy="524301"/>
          </a:xfrm>
          <a:prstGeom prst="rect">
            <a:avLst/>
          </a:prstGeom>
          <a:noFill/>
          <a:ln>
            <a:noFill/>
          </a:ln>
        </p:spPr>
      </p:pic>
      <p:pic>
        <p:nvPicPr>
          <p:cNvPr id="399" name="Google Shape;399;p10"/>
          <p:cNvPicPr preferRelativeResize="0"/>
          <p:nvPr/>
        </p:nvPicPr>
        <p:blipFill rotWithShape="1">
          <a:blip r:embed="rId6">
            <a:alphaModFix/>
          </a:blip>
          <a:srcRect/>
          <a:stretch/>
        </p:blipFill>
        <p:spPr>
          <a:xfrm>
            <a:off x="12734784" y="3321660"/>
            <a:ext cx="426757" cy="524301"/>
          </a:xfrm>
          <a:prstGeom prst="rect">
            <a:avLst/>
          </a:prstGeom>
          <a:noFill/>
          <a:ln>
            <a:noFill/>
          </a:ln>
        </p:spPr>
      </p:pic>
      <p:sp>
        <p:nvSpPr>
          <p:cNvPr id="400" name="Google Shape;400;p10"/>
          <p:cNvSpPr/>
          <p:nvPr/>
        </p:nvSpPr>
        <p:spPr>
          <a:xfrm>
            <a:off x="12782950" y="6632338"/>
            <a:ext cx="4477643" cy="1258640"/>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endParaRPr sz="2200">
              <a:solidFill>
                <a:srgbClr val="595959"/>
              </a:solidFill>
              <a:latin typeface="Arial"/>
              <a:ea typeface="Arial"/>
              <a:cs typeface="Arial"/>
              <a:sym typeface="Arial"/>
            </a:endParaRPr>
          </a:p>
        </p:txBody>
      </p:sp>
      <p:pic>
        <p:nvPicPr>
          <p:cNvPr id="401" name="Google Shape;401;p10"/>
          <p:cNvPicPr preferRelativeResize="0"/>
          <p:nvPr/>
        </p:nvPicPr>
        <p:blipFill rotWithShape="1">
          <a:blip r:embed="rId7">
            <a:alphaModFix/>
          </a:blip>
          <a:srcRect/>
          <a:stretch/>
        </p:blipFill>
        <p:spPr>
          <a:xfrm>
            <a:off x="12821193" y="5990772"/>
            <a:ext cx="320068" cy="403895"/>
          </a:xfrm>
          <a:prstGeom prst="rect">
            <a:avLst/>
          </a:prstGeom>
          <a:noFill/>
          <a:ln>
            <a:noFill/>
          </a:ln>
        </p:spPr>
      </p:pic>
      <p:pic>
        <p:nvPicPr>
          <p:cNvPr id="402" name="Google Shape;402;p10"/>
          <p:cNvPicPr preferRelativeResize="0"/>
          <p:nvPr/>
        </p:nvPicPr>
        <p:blipFill rotWithShape="1">
          <a:blip r:embed="rId8">
            <a:alphaModFix/>
          </a:blip>
          <a:srcRect/>
          <a:stretch/>
        </p:blipFill>
        <p:spPr>
          <a:xfrm>
            <a:off x="8083985" y="3434876"/>
            <a:ext cx="320068" cy="403895"/>
          </a:xfrm>
          <a:prstGeom prst="rect">
            <a:avLst/>
          </a:prstGeom>
          <a:noFill/>
          <a:ln>
            <a:noFill/>
          </a:ln>
        </p:spPr>
      </p:pic>
      <p:sp>
        <p:nvSpPr>
          <p:cNvPr id="403" name="Google Shape;403;p10"/>
          <p:cNvSpPr/>
          <p:nvPr/>
        </p:nvSpPr>
        <p:spPr>
          <a:xfrm>
            <a:off x="8387521" y="1268008"/>
            <a:ext cx="7843080" cy="1231733"/>
          </a:xfrm>
          <a:custGeom>
            <a:avLst/>
            <a:gdLst/>
            <a:ahLst/>
            <a:cxnLst/>
            <a:rect l="l" t="t" r="r" b="b"/>
            <a:pathLst>
              <a:path w="5762066" h="1289585" extrusionOk="0">
                <a:moveTo>
                  <a:pt x="0" y="0"/>
                </a:moveTo>
                <a:lnTo>
                  <a:pt x="5762066" y="0"/>
                </a:lnTo>
                <a:lnTo>
                  <a:pt x="5762066" y="1289585"/>
                </a:lnTo>
                <a:lnTo>
                  <a:pt x="0" y="1289585"/>
                </a:lnTo>
                <a:close/>
              </a:path>
            </a:pathLst>
          </a:custGeom>
          <a:solidFill>
            <a:srgbClr val="FFFFFF"/>
          </a:solidFill>
          <a:ln>
            <a:noFill/>
          </a:ln>
        </p:spPr>
      </p:sp>
      <p:sp>
        <p:nvSpPr>
          <p:cNvPr id="404" name="Google Shape;404;p10"/>
          <p:cNvSpPr/>
          <p:nvPr/>
        </p:nvSpPr>
        <p:spPr>
          <a:xfrm>
            <a:off x="8675188" y="1709782"/>
            <a:ext cx="7226945" cy="885974"/>
          </a:xfrm>
          <a:prstGeom prst="rect">
            <a:avLst/>
          </a:prstGeom>
          <a:noFill/>
          <a:ln>
            <a:noFill/>
          </a:ln>
        </p:spPr>
        <p:txBody>
          <a:bodyPr spcFirstLastPara="1" wrap="square" lIns="0" tIns="0" rIns="0" bIns="0" anchor="t" anchorCtr="0">
            <a:noAutofit/>
          </a:bodyPr>
          <a:lstStyle/>
          <a:p>
            <a:pPr marL="0" marR="0" lvl="0" indent="0" algn="ctr" rtl="0">
              <a:lnSpc>
                <a:spcPct val="75555"/>
              </a:lnSpc>
              <a:spcBef>
                <a:spcPts val="0"/>
              </a:spcBef>
              <a:spcAft>
                <a:spcPts val="0"/>
              </a:spcAft>
              <a:buClr>
                <a:srgbClr val="003EA8"/>
              </a:buClr>
              <a:buSzPts val="5400"/>
              <a:buFont typeface="Arial"/>
              <a:buNone/>
            </a:pPr>
            <a:r>
              <a:rPr lang="en-US" sz="5400" b="1" i="0" u="none" strike="noStrike" cap="none">
                <a:solidFill>
                  <a:srgbClr val="003EA8"/>
                </a:solidFill>
                <a:latin typeface="Arial"/>
                <a:ea typeface="Arial"/>
                <a:cs typeface="Arial"/>
                <a:sym typeface="Arial"/>
              </a:rPr>
              <a:t>Chiến </a:t>
            </a:r>
            <a:r>
              <a:rPr lang="en-US" sz="5400" b="1">
                <a:solidFill>
                  <a:srgbClr val="003EA8"/>
                </a:solidFill>
                <a:latin typeface="Arial"/>
                <a:ea typeface="Arial"/>
                <a:cs typeface="Arial"/>
                <a:sym typeface="Arial"/>
              </a:rPr>
              <a:t>l</a:t>
            </a:r>
            <a:r>
              <a:rPr lang="en-US" sz="5400" b="1" i="0" u="none" strike="noStrike" cap="none">
                <a:solidFill>
                  <a:srgbClr val="003EA8"/>
                </a:solidFill>
                <a:latin typeface="Arial"/>
                <a:ea typeface="Arial"/>
                <a:cs typeface="Arial"/>
                <a:sym typeface="Arial"/>
              </a:rPr>
              <a:t>ược </a:t>
            </a:r>
            <a:r>
              <a:rPr lang="en-US" sz="5400" b="1">
                <a:solidFill>
                  <a:srgbClr val="003EA8"/>
                </a:solidFill>
                <a:latin typeface="Arial"/>
                <a:ea typeface="Arial"/>
                <a:cs typeface="Arial"/>
                <a:sym typeface="Arial"/>
              </a:rPr>
              <a:t>v</a:t>
            </a:r>
            <a:r>
              <a:rPr lang="en-US" sz="5400" b="1" i="0" u="none" strike="noStrike" cap="none">
                <a:solidFill>
                  <a:srgbClr val="003EA8"/>
                </a:solidFill>
                <a:latin typeface="Arial"/>
                <a:ea typeface="Arial"/>
                <a:cs typeface="Arial"/>
                <a:sym typeface="Arial"/>
              </a:rPr>
              <a:t>ận </a:t>
            </a:r>
            <a:r>
              <a:rPr lang="en-US" sz="5400" b="1">
                <a:solidFill>
                  <a:srgbClr val="003EA8"/>
                </a:solidFill>
                <a:latin typeface="Arial"/>
                <a:ea typeface="Arial"/>
                <a:cs typeface="Arial"/>
                <a:sym typeface="Arial"/>
              </a:rPr>
              <a:t>h</a:t>
            </a:r>
            <a:r>
              <a:rPr lang="en-US" sz="5400" b="1" i="0" u="none" strike="noStrike" cap="none">
                <a:solidFill>
                  <a:srgbClr val="003EA8"/>
                </a:solidFill>
                <a:latin typeface="Arial"/>
                <a:ea typeface="Arial"/>
                <a:cs typeface="Arial"/>
                <a:sym typeface="Arial"/>
              </a:rPr>
              <a:t>ành</a:t>
            </a:r>
            <a:endParaRPr sz="5400" b="1" i="0" u="none" strike="noStrike" cap="none">
              <a:solidFill>
                <a:srgbClr val="003EA8"/>
              </a:solidFill>
              <a:latin typeface="Arial"/>
              <a:ea typeface="Arial"/>
              <a:cs typeface="Arial"/>
              <a:sym typeface="Arial"/>
            </a:endParaRPr>
          </a:p>
        </p:txBody>
      </p:sp>
      <p:sp>
        <p:nvSpPr>
          <p:cNvPr id="405" name="Google Shape;405;p10"/>
          <p:cNvSpPr/>
          <p:nvPr/>
        </p:nvSpPr>
        <p:spPr>
          <a:xfrm flipH="1">
            <a:off x="15381787" y="6891218"/>
            <a:ext cx="2906213" cy="4185348"/>
          </a:xfrm>
          <a:custGeom>
            <a:avLst/>
            <a:gdLst/>
            <a:ahLst/>
            <a:cxnLst/>
            <a:rect l="l" t="t" r="r" b="b"/>
            <a:pathLst>
              <a:path w="4405713" h="7525286" extrusionOk="0">
                <a:moveTo>
                  <a:pt x="4405713" y="0"/>
                </a:moveTo>
                <a:lnTo>
                  <a:pt x="0" y="0"/>
                </a:lnTo>
                <a:lnTo>
                  <a:pt x="0" y="7525287"/>
                </a:lnTo>
                <a:lnTo>
                  <a:pt x="4405713" y="7525287"/>
                </a:lnTo>
                <a:lnTo>
                  <a:pt x="4405713" y="0"/>
                </a:lnTo>
                <a:close/>
              </a:path>
            </a:pathLst>
          </a:custGeom>
          <a:blipFill rotWithShape="1">
            <a:blip r:embed="rId9">
              <a:alphaModFix/>
            </a:blip>
            <a:stretch>
              <a:fillRect/>
            </a:stretch>
          </a:blipFill>
          <a:ln>
            <a:noFill/>
          </a:ln>
        </p:spPr>
      </p:sp>
      <p:sp>
        <p:nvSpPr>
          <p:cNvPr id="406" name="Google Shape;406;p10"/>
          <p:cNvSpPr/>
          <p:nvPr/>
        </p:nvSpPr>
        <p:spPr>
          <a:xfrm>
            <a:off x="7686321" y="9555761"/>
            <a:ext cx="1977734" cy="367941"/>
          </a:xfrm>
          <a:custGeom>
            <a:avLst/>
            <a:gdLst/>
            <a:ahLst/>
            <a:cxnLst/>
            <a:rect l="l" t="t" r="r" b="b"/>
            <a:pathLst>
              <a:path w="2455232" h="611576" extrusionOk="0">
                <a:moveTo>
                  <a:pt x="0" y="0"/>
                </a:moveTo>
                <a:lnTo>
                  <a:pt x="2455232" y="0"/>
                </a:lnTo>
                <a:lnTo>
                  <a:pt x="2455232" y="611576"/>
                </a:lnTo>
                <a:lnTo>
                  <a:pt x="0" y="611576"/>
                </a:lnTo>
                <a:lnTo>
                  <a:pt x="0" y="0"/>
                </a:lnTo>
                <a:close/>
              </a:path>
            </a:pathLst>
          </a:custGeom>
          <a:blipFill rotWithShape="1">
            <a:blip r:embed="rId10">
              <a:alphaModFix/>
            </a:blip>
            <a:stretch>
              <a:fillRect/>
            </a:stretch>
          </a:blipFill>
          <a:ln>
            <a:noFill/>
          </a:ln>
        </p:spPr>
      </p:sp>
      <p:sp>
        <p:nvSpPr>
          <p:cNvPr id="407" name="Google Shape;407;p10"/>
          <p:cNvSpPr/>
          <p:nvPr/>
        </p:nvSpPr>
        <p:spPr>
          <a:xfrm flipH="1">
            <a:off x="11680549" y="-131339"/>
            <a:ext cx="5540793" cy="1627960"/>
          </a:xfrm>
          <a:custGeom>
            <a:avLst/>
            <a:gdLst/>
            <a:ahLst/>
            <a:cxnLst/>
            <a:rect l="l" t="t" r="r" b="b"/>
            <a:pathLst>
              <a:path w="6732164" h="1627960" extrusionOk="0">
                <a:moveTo>
                  <a:pt x="0" y="0"/>
                </a:moveTo>
                <a:lnTo>
                  <a:pt x="6732164" y="0"/>
                </a:lnTo>
                <a:lnTo>
                  <a:pt x="6732164" y="1627960"/>
                </a:lnTo>
                <a:lnTo>
                  <a:pt x="0" y="1627960"/>
                </a:lnTo>
                <a:lnTo>
                  <a:pt x="0" y="0"/>
                </a:lnTo>
                <a:close/>
              </a:path>
            </a:pathLst>
          </a:custGeom>
          <a:blipFill rotWithShape="1">
            <a:blip r:embed="rId11">
              <a:alphaModFix/>
            </a:blip>
            <a:stretch>
              <a:fillRect/>
            </a:stretch>
          </a:blipFill>
          <a:ln>
            <a:noFill/>
          </a:ln>
        </p:spPr>
      </p:sp>
      <p:sp>
        <p:nvSpPr>
          <p:cNvPr id="408" name="Google Shape;408;p10"/>
          <p:cNvSpPr/>
          <p:nvPr/>
        </p:nvSpPr>
        <p:spPr>
          <a:xfrm>
            <a:off x="15902133" y="199349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12">
              <a:alphaModFix/>
            </a:blip>
            <a:stretch>
              <a:fillRect/>
            </a:stretch>
          </a:blipFill>
          <a:ln>
            <a:noFill/>
          </a:ln>
        </p:spPr>
      </p:sp>
      <p:sp>
        <p:nvSpPr>
          <p:cNvPr id="409" name="Google Shape;409;p10"/>
          <p:cNvSpPr/>
          <p:nvPr/>
        </p:nvSpPr>
        <p:spPr>
          <a:xfrm>
            <a:off x="7436517" y="7928384"/>
            <a:ext cx="433412"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12">
              <a:alphaModFix/>
            </a:blip>
            <a:stretch>
              <a:fillRect/>
            </a:stretch>
          </a:blipFill>
          <a:ln>
            <a:noFill/>
          </a:ln>
        </p:spPr>
      </p:sp>
      <p:pic>
        <p:nvPicPr>
          <p:cNvPr id="410" name="Google Shape;410;p10"/>
          <p:cNvPicPr preferRelativeResize="0"/>
          <p:nvPr/>
        </p:nvPicPr>
        <p:blipFill rotWithShape="1">
          <a:blip r:embed="rId13">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046B2293-2018-8E8C-E5AB-B658EE6397A2}"/>
              </a:ext>
            </a:extLst>
          </p:cNvPr>
          <p:cNvSpPr txBox="1"/>
          <p:nvPr/>
        </p:nvSpPr>
        <p:spPr>
          <a:xfrm>
            <a:off x="10174727" y="9610587"/>
            <a:ext cx="137517" cy="523220"/>
          </a:xfrm>
          <a:prstGeom prst="rect">
            <a:avLst/>
          </a:prstGeom>
          <a:noFill/>
        </p:spPr>
        <p:txBody>
          <a:bodyPr wrap="square" rtlCol="0">
            <a:spAutoFit/>
          </a:bodyPr>
          <a:lstStyle/>
          <a:p>
            <a:r>
              <a:rPr lang="en-US" sz="2800" b="1" dirty="0"/>
              <a:t>8</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500"/>
                                        <p:tgtEl>
                                          <p:spTgt spid="384"/>
                                        </p:tgtEl>
                                      </p:cBhvr>
                                    </p:animEffect>
                                  </p:childTnLst>
                                </p:cTn>
                              </p:par>
                              <p:par>
                                <p:cTn id="8" presetID="10" presetClass="entr" presetSubtype="0" fill="hold" nodeType="withEffect">
                                  <p:stCondLst>
                                    <p:cond delay="0"/>
                                  </p:stCondLst>
                                  <p:childTnLst>
                                    <p:set>
                                      <p:cBhvr>
                                        <p:cTn id="9" dur="1" fill="hold">
                                          <p:stCondLst>
                                            <p:cond delay="0"/>
                                          </p:stCondLst>
                                        </p:cTn>
                                        <p:tgtEl>
                                          <p:spTgt spid="386"/>
                                        </p:tgtEl>
                                        <p:attrNameLst>
                                          <p:attrName>style.visibility</p:attrName>
                                        </p:attrNameLst>
                                      </p:cBhvr>
                                      <p:to>
                                        <p:strVal val="visible"/>
                                      </p:to>
                                    </p:set>
                                    <p:animEffect transition="in" filter="fade">
                                      <p:cBhvr>
                                        <p:cTn id="10" dur="500"/>
                                        <p:tgtEl>
                                          <p:spTgt spid="386"/>
                                        </p:tgtEl>
                                      </p:cBhvr>
                                    </p:animEffect>
                                  </p:childTnLst>
                                </p:cTn>
                              </p:par>
                              <p:par>
                                <p:cTn id="11" presetID="10"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animEffect transition="in" filter="fade">
                                      <p:cBhvr>
                                        <p:cTn id="13" dur="500"/>
                                        <p:tgtEl>
                                          <p:spTgt spid="387"/>
                                        </p:tgtEl>
                                      </p:cBhvr>
                                    </p:animEffect>
                                  </p:childTnLst>
                                </p:cTn>
                              </p:par>
                              <p:par>
                                <p:cTn id="14" presetID="10" presetClass="entr" presetSubtype="0" fill="hold" nodeType="withEffect">
                                  <p:stCondLst>
                                    <p:cond delay="0"/>
                                  </p:stCondLst>
                                  <p:childTnLst>
                                    <p:set>
                                      <p:cBhvr>
                                        <p:cTn id="15" dur="1" fill="hold">
                                          <p:stCondLst>
                                            <p:cond delay="0"/>
                                          </p:stCondLst>
                                        </p:cTn>
                                        <p:tgtEl>
                                          <p:spTgt spid="388"/>
                                        </p:tgtEl>
                                        <p:attrNameLst>
                                          <p:attrName>style.visibility</p:attrName>
                                        </p:attrNameLst>
                                      </p:cBhvr>
                                      <p:to>
                                        <p:strVal val="visible"/>
                                      </p:to>
                                    </p:set>
                                    <p:animEffect transition="in" filter="fade">
                                      <p:cBhvr>
                                        <p:cTn id="16" dur="500"/>
                                        <p:tgtEl>
                                          <p:spTgt spid="388"/>
                                        </p:tgtEl>
                                      </p:cBhvr>
                                    </p:animEffect>
                                  </p:childTnLst>
                                </p:cTn>
                              </p:par>
                              <p:par>
                                <p:cTn id="17" presetID="10" presetClass="entr" presetSubtype="0" fill="hold" nodeType="withEffect">
                                  <p:stCondLst>
                                    <p:cond delay="0"/>
                                  </p:stCondLst>
                                  <p:childTnLst>
                                    <p:set>
                                      <p:cBhvr>
                                        <p:cTn id="18" dur="1" fill="hold">
                                          <p:stCondLst>
                                            <p:cond delay="0"/>
                                          </p:stCondLst>
                                        </p:cTn>
                                        <p:tgtEl>
                                          <p:spTgt spid="389"/>
                                        </p:tgtEl>
                                        <p:attrNameLst>
                                          <p:attrName>style.visibility</p:attrName>
                                        </p:attrNameLst>
                                      </p:cBhvr>
                                      <p:to>
                                        <p:strVal val="visible"/>
                                      </p:to>
                                    </p:set>
                                    <p:animEffect transition="in" filter="fade">
                                      <p:cBhvr>
                                        <p:cTn id="19" dur="500"/>
                                        <p:tgtEl>
                                          <p:spTgt spid="389"/>
                                        </p:tgtEl>
                                      </p:cBhvr>
                                    </p:animEffect>
                                  </p:childTnLst>
                                </p:cTn>
                              </p:par>
                              <p:par>
                                <p:cTn id="20" presetID="10" presetClass="entr" presetSubtype="0" fill="hold" nodeType="withEffect">
                                  <p:stCondLst>
                                    <p:cond delay="0"/>
                                  </p:stCondLst>
                                  <p:childTnLst>
                                    <p:set>
                                      <p:cBhvr>
                                        <p:cTn id="21" dur="1" fill="hold">
                                          <p:stCondLst>
                                            <p:cond delay="0"/>
                                          </p:stCondLst>
                                        </p:cTn>
                                        <p:tgtEl>
                                          <p:spTgt spid="390"/>
                                        </p:tgtEl>
                                        <p:attrNameLst>
                                          <p:attrName>style.visibility</p:attrName>
                                        </p:attrNameLst>
                                      </p:cBhvr>
                                      <p:to>
                                        <p:strVal val="visible"/>
                                      </p:to>
                                    </p:set>
                                    <p:animEffect transition="in" filter="fade">
                                      <p:cBhvr>
                                        <p:cTn id="22" dur="500"/>
                                        <p:tgtEl>
                                          <p:spTgt spid="390"/>
                                        </p:tgtEl>
                                      </p:cBhvr>
                                    </p:animEffect>
                                  </p:childTnLst>
                                </p:cTn>
                              </p:par>
                              <p:par>
                                <p:cTn id="23" presetID="10"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fade">
                                      <p:cBhvr>
                                        <p:cTn id="25" dur="500"/>
                                        <p:tgtEl>
                                          <p:spTgt spid="391"/>
                                        </p:tgtEl>
                                      </p:cBhvr>
                                    </p:animEffect>
                                  </p:childTnLst>
                                </p:cTn>
                              </p:par>
                              <p:par>
                                <p:cTn id="26" presetID="10" presetClass="entr" presetSubtype="0" fill="hold" nodeType="withEffect">
                                  <p:stCondLst>
                                    <p:cond delay="0"/>
                                  </p:stCondLst>
                                  <p:childTnLst>
                                    <p:set>
                                      <p:cBhvr>
                                        <p:cTn id="27" dur="1" fill="hold">
                                          <p:stCondLst>
                                            <p:cond delay="0"/>
                                          </p:stCondLst>
                                        </p:cTn>
                                        <p:tgtEl>
                                          <p:spTgt spid="392"/>
                                        </p:tgtEl>
                                        <p:attrNameLst>
                                          <p:attrName>style.visibility</p:attrName>
                                        </p:attrNameLst>
                                      </p:cBhvr>
                                      <p:to>
                                        <p:strVal val="visible"/>
                                      </p:to>
                                    </p:set>
                                    <p:animEffect transition="in" filter="fade">
                                      <p:cBhvr>
                                        <p:cTn id="28" dur="500"/>
                                        <p:tgtEl>
                                          <p:spTgt spid="392"/>
                                        </p:tgtEl>
                                      </p:cBhvr>
                                    </p:animEffect>
                                  </p:childTnLst>
                                </p:cTn>
                              </p:par>
                              <p:par>
                                <p:cTn id="29" presetID="10" presetClass="entr" presetSubtype="0" fill="hold" nodeType="withEffect">
                                  <p:stCondLst>
                                    <p:cond delay="0"/>
                                  </p:stCondLst>
                                  <p:childTnLst>
                                    <p:set>
                                      <p:cBhvr>
                                        <p:cTn id="30" dur="1" fill="hold">
                                          <p:stCondLst>
                                            <p:cond delay="0"/>
                                          </p:stCondLst>
                                        </p:cTn>
                                        <p:tgtEl>
                                          <p:spTgt spid="393"/>
                                        </p:tgtEl>
                                        <p:attrNameLst>
                                          <p:attrName>style.visibility</p:attrName>
                                        </p:attrNameLst>
                                      </p:cBhvr>
                                      <p:to>
                                        <p:strVal val="visible"/>
                                      </p:to>
                                    </p:set>
                                    <p:animEffect transition="in" filter="fade">
                                      <p:cBhvr>
                                        <p:cTn id="31" dur="500"/>
                                        <p:tgtEl>
                                          <p:spTgt spid="393"/>
                                        </p:tgtEl>
                                      </p:cBhvr>
                                    </p:animEffect>
                                  </p:childTnLst>
                                </p:cTn>
                              </p:par>
                              <p:par>
                                <p:cTn id="32" presetID="10" presetClass="entr" presetSubtype="0" fill="hold" nodeType="withEffect">
                                  <p:stCondLst>
                                    <p:cond delay="0"/>
                                  </p:stCondLst>
                                  <p:childTnLst>
                                    <p:set>
                                      <p:cBhvr>
                                        <p:cTn id="33" dur="1" fill="hold">
                                          <p:stCondLst>
                                            <p:cond delay="0"/>
                                          </p:stCondLst>
                                        </p:cTn>
                                        <p:tgtEl>
                                          <p:spTgt spid="394"/>
                                        </p:tgtEl>
                                        <p:attrNameLst>
                                          <p:attrName>style.visibility</p:attrName>
                                        </p:attrNameLst>
                                      </p:cBhvr>
                                      <p:to>
                                        <p:strVal val="visible"/>
                                      </p:to>
                                    </p:set>
                                    <p:animEffect transition="in" filter="fade">
                                      <p:cBhvr>
                                        <p:cTn id="34" dur="500"/>
                                        <p:tgtEl>
                                          <p:spTgt spid="394"/>
                                        </p:tgtEl>
                                      </p:cBhvr>
                                    </p:animEffect>
                                  </p:childTnLst>
                                </p:cTn>
                              </p:par>
                              <p:par>
                                <p:cTn id="35" presetID="10" presetClass="entr" presetSubtype="0" fill="hold" nodeType="withEffect">
                                  <p:stCondLst>
                                    <p:cond delay="0"/>
                                  </p:stCondLst>
                                  <p:childTnLst>
                                    <p:set>
                                      <p:cBhvr>
                                        <p:cTn id="36" dur="1" fill="hold">
                                          <p:stCondLst>
                                            <p:cond delay="0"/>
                                          </p:stCondLst>
                                        </p:cTn>
                                        <p:tgtEl>
                                          <p:spTgt spid="395"/>
                                        </p:tgtEl>
                                        <p:attrNameLst>
                                          <p:attrName>style.visibility</p:attrName>
                                        </p:attrNameLst>
                                      </p:cBhvr>
                                      <p:to>
                                        <p:strVal val="visible"/>
                                      </p:to>
                                    </p:set>
                                    <p:animEffect transition="in" filter="fade">
                                      <p:cBhvr>
                                        <p:cTn id="37" dur="500"/>
                                        <p:tgtEl>
                                          <p:spTgt spid="395"/>
                                        </p:tgtEl>
                                      </p:cBhvr>
                                    </p:animEffect>
                                  </p:childTnLst>
                                </p:cTn>
                              </p:par>
                              <p:par>
                                <p:cTn id="38" presetID="10" presetClass="entr" presetSubtype="0" fill="hold" nodeType="withEffect">
                                  <p:stCondLst>
                                    <p:cond delay="0"/>
                                  </p:stCondLst>
                                  <p:childTnLst>
                                    <p:set>
                                      <p:cBhvr>
                                        <p:cTn id="39" dur="1" fill="hold">
                                          <p:stCondLst>
                                            <p:cond delay="0"/>
                                          </p:stCondLst>
                                        </p:cTn>
                                        <p:tgtEl>
                                          <p:spTgt spid="397"/>
                                        </p:tgtEl>
                                        <p:attrNameLst>
                                          <p:attrName>style.visibility</p:attrName>
                                        </p:attrNameLst>
                                      </p:cBhvr>
                                      <p:to>
                                        <p:strVal val="visible"/>
                                      </p:to>
                                    </p:set>
                                    <p:animEffect transition="in" filter="fade">
                                      <p:cBhvr>
                                        <p:cTn id="40" dur="500"/>
                                        <p:tgtEl>
                                          <p:spTgt spid="397"/>
                                        </p:tgtEl>
                                      </p:cBhvr>
                                    </p:animEffect>
                                  </p:childTnLst>
                                </p:cTn>
                              </p:par>
                              <p:par>
                                <p:cTn id="41" presetID="10" presetClass="entr" presetSubtype="0" fill="hold" nodeType="withEffect">
                                  <p:stCondLst>
                                    <p:cond delay="0"/>
                                  </p:stCondLst>
                                  <p:childTnLst>
                                    <p:set>
                                      <p:cBhvr>
                                        <p:cTn id="42" dur="1" fill="hold">
                                          <p:stCondLst>
                                            <p:cond delay="0"/>
                                          </p:stCondLst>
                                        </p:cTn>
                                        <p:tgtEl>
                                          <p:spTgt spid="396"/>
                                        </p:tgtEl>
                                        <p:attrNameLst>
                                          <p:attrName>style.visibility</p:attrName>
                                        </p:attrNameLst>
                                      </p:cBhvr>
                                      <p:to>
                                        <p:strVal val="visible"/>
                                      </p:to>
                                    </p:set>
                                    <p:animEffect transition="in" filter="fade">
                                      <p:cBhvr>
                                        <p:cTn id="43" dur="500"/>
                                        <p:tgtEl>
                                          <p:spTgt spid="396"/>
                                        </p:tgtEl>
                                      </p:cBhvr>
                                    </p:animEffect>
                                  </p:childTnLst>
                                </p:cTn>
                              </p:par>
                              <p:par>
                                <p:cTn id="44" presetID="10" presetClass="entr" presetSubtype="0" fill="hold" nodeType="withEffect">
                                  <p:stCondLst>
                                    <p:cond delay="0"/>
                                  </p:stCondLst>
                                  <p:childTnLst>
                                    <p:set>
                                      <p:cBhvr>
                                        <p:cTn id="45" dur="1" fill="hold">
                                          <p:stCondLst>
                                            <p:cond delay="0"/>
                                          </p:stCondLst>
                                        </p:cTn>
                                        <p:tgtEl>
                                          <p:spTgt spid="400"/>
                                        </p:tgtEl>
                                        <p:attrNameLst>
                                          <p:attrName>style.visibility</p:attrName>
                                        </p:attrNameLst>
                                      </p:cBhvr>
                                      <p:to>
                                        <p:strVal val="visible"/>
                                      </p:to>
                                    </p:set>
                                    <p:animEffect transition="in" filter="fade">
                                      <p:cBhvr>
                                        <p:cTn id="46" dur="500"/>
                                        <p:tgtEl>
                                          <p:spTgt spid="400"/>
                                        </p:tgtEl>
                                      </p:cBhvr>
                                    </p:animEffect>
                                  </p:childTnLst>
                                </p:cTn>
                              </p:par>
                              <p:par>
                                <p:cTn id="47" presetID="10" presetClass="entr" presetSubtype="0" fill="hold" nodeType="withEffect">
                                  <p:stCondLst>
                                    <p:cond delay="0"/>
                                  </p:stCondLst>
                                  <p:childTnLst>
                                    <p:set>
                                      <p:cBhvr>
                                        <p:cTn id="48" dur="1" fill="hold">
                                          <p:stCondLst>
                                            <p:cond delay="0"/>
                                          </p:stCondLst>
                                        </p:cTn>
                                        <p:tgtEl>
                                          <p:spTgt spid="385"/>
                                        </p:tgtEl>
                                        <p:attrNameLst>
                                          <p:attrName>style.visibility</p:attrName>
                                        </p:attrNameLst>
                                      </p:cBhvr>
                                      <p:to>
                                        <p:strVal val="visible"/>
                                      </p:to>
                                    </p:set>
                                    <p:animEffect transition="in" filter="fade">
                                      <p:cBhvr>
                                        <p:cTn id="49" dur="500"/>
                                        <p:tgtEl>
                                          <p:spTgt spid="385"/>
                                        </p:tgtEl>
                                      </p:cBhvr>
                                    </p:animEffect>
                                  </p:childTnLst>
                                </p:cTn>
                              </p:par>
                              <p:par>
                                <p:cTn id="50" presetID="10" presetClass="entr" presetSubtype="0" fill="hold" nodeType="withEffect">
                                  <p:stCondLst>
                                    <p:cond delay="0"/>
                                  </p:stCondLst>
                                  <p:childTnLst>
                                    <p:set>
                                      <p:cBhvr>
                                        <p:cTn id="51" dur="1" fill="hold">
                                          <p:stCondLst>
                                            <p:cond delay="0"/>
                                          </p:stCondLst>
                                        </p:cTn>
                                        <p:tgtEl>
                                          <p:spTgt spid="398"/>
                                        </p:tgtEl>
                                        <p:attrNameLst>
                                          <p:attrName>style.visibility</p:attrName>
                                        </p:attrNameLst>
                                      </p:cBhvr>
                                      <p:to>
                                        <p:strVal val="visible"/>
                                      </p:to>
                                    </p:set>
                                    <p:animEffect transition="in" filter="fade">
                                      <p:cBhvr>
                                        <p:cTn id="52" dur="500"/>
                                        <p:tgtEl>
                                          <p:spTgt spid="398"/>
                                        </p:tgtEl>
                                      </p:cBhvr>
                                    </p:animEffect>
                                  </p:childTnLst>
                                </p:cTn>
                              </p:par>
                              <p:par>
                                <p:cTn id="53" presetID="10" presetClass="entr" presetSubtype="0" fill="hold" nodeType="withEffect">
                                  <p:stCondLst>
                                    <p:cond delay="0"/>
                                  </p:stCondLst>
                                  <p:childTnLst>
                                    <p:set>
                                      <p:cBhvr>
                                        <p:cTn id="54" dur="1" fill="hold">
                                          <p:stCondLst>
                                            <p:cond delay="0"/>
                                          </p:stCondLst>
                                        </p:cTn>
                                        <p:tgtEl>
                                          <p:spTgt spid="399"/>
                                        </p:tgtEl>
                                        <p:attrNameLst>
                                          <p:attrName>style.visibility</p:attrName>
                                        </p:attrNameLst>
                                      </p:cBhvr>
                                      <p:to>
                                        <p:strVal val="visible"/>
                                      </p:to>
                                    </p:set>
                                    <p:animEffect transition="in" filter="fade">
                                      <p:cBhvr>
                                        <p:cTn id="55" dur="500"/>
                                        <p:tgtEl>
                                          <p:spTgt spid="399"/>
                                        </p:tgtEl>
                                      </p:cBhvr>
                                    </p:animEffect>
                                  </p:childTnLst>
                                </p:cTn>
                              </p:par>
                              <p:par>
                                <p:cTn id="56" presetID="10" presetClass="entr" presetSubtype="0" fill="hold" nodeType="withEffect">
                                  <p:stCondLst>
                                    <p:cond delay="0"/>
                                  </p:stCondLst>
                                  <p:childTnLst>
                                    <p:set>
                                      <p:cBhvr>
                                        <p:cTn id="57" dur="1" fill="hold">
                                          <p:stCondLst>
                                            <p:cond delay="0"/>
                                          </p:stCondLst>
                                        </p:cTn>
                                        <p:tgtEl>
                                          <p:spTgt spid="401"/>
                                        </p:tgtEl>
                                        <p:attrNameLst>
                                          <p:attrName>style.visibility</p:attrName>
                                        </p:attrNameLst>
                                      </p:cBhvr>
                                      <p:to>
                                        <p:strVal val="visible"/>
                                      </p:to>
                                    </p:set>
                                    <p:animEffect transition="in" filter="fade">
                                      <p:cBhvr>
                                        <p:cTn id="58" dur="500"/>
                                        <p:tgtEl>
                                          <p:spTgt spid="401"/>
                                        </p:tgtEl>
                                      </p:cBhvr>
                                    </p:animEffect>
                                  </p:childTnLst>
                                </p:cTn>
                              </p:par>
                              <p:par>
                                <p:cTn id="59" presetID="10" presetClass="entr" presetSubtype="0" fill="hold" nodeType="withEffect">
                                  <p:stCondLst>
                                    <p:cond delay="0"/>
                                  </p:stCondLst>
                                  <p:childTnLst>
                                    <p:set>
                                      <p:cBhvr>
                                        <p:cTn id="60" dur="1" fill="hold">
                                          <p:stCondLst>
                                            <p:cond delay="0"/>
                                          </p:stCondLst>
                                        </p:cTn>
                                        <p:tgtEl>
                                          <p:spTgt spid="402"/>
                                        </p:tgtEl>
                                        <p:attrNameLst>
                                          <p:attrName>style.visibility</p:attrName>
                                        </p:attrNameLst>
                                      </p:cBhvr>
                                      <p:to>
                                        <p:strVal val="visible"/>
                                      </p:to>
                                    </p:set>
                                    <p:animEffect transition="in" filter="fade">
                                      <p:cBhvr>
                                        <p:cTn id="61" dur="500"/>
                                        <p:tgtEl>
                                          <p:spTgt spid="402"/>
                                        </p:tgtEl>
                                      </p:cBhvr>
                                    </p:animEffect>
                                  </p:childTnLst>
                                </p:cTn>
                              </p:par>
                              <p:par>
                                <p:cTn id="62" presetID="10" presetClass="entr" presetSubtype="0" fill="hold" nodeType="withEffect">
                                  <p:stCondLst>
                                    <p:cond delay="0"/>
                                  </p:stCondLst>
                                  <p:childTnLst>
                                    <p:set>
                                      <p:cBhvr>
                                        <p:cTn id="63" dur="1" fill="hold">
                                          <p:stCondLst>
                                            <p:cond delay="0"/>
                                          </p:stCondLst>
                                        </p:cTn>
                                        <p:tgtEl>
                                          <p:spTgt spid="404"/>
                                        </p:tgtEl>
                                        <p:attrNameLst>
                                          <p:attrName>style.visibility</p:attrName>
                                        </p:attrNameLst>
                                      </p:cBhvr>
                                      <p:to>
                                        <p:strVal val="visible"/>
                                      </p:to>
                                    </p:set>
                                    <p:animEffect transition="in" filter="fade">
                                      <p:cBhvr>
                                        <p:cTn id="64" dur="500"/>
                                        <p:tgtEl>
                                          <p:spTgt spid="404"/>
                                        </p:tgtEl>
                                      </p:cBhvr>
                                    </p:animEffect>
                                  </p:childTnLst>
                                </p:cTn>
                              </p:par>
                              <p:par>
                                <p:cTn id="65" presetID="10" presetClass="entr" presetSubtype="0" fill="hold" nodeType="withEffect">
                                  <p:stCondLst>
                                    <p:cond delay="0"/>
                                  </p:stCondLst>
                                  <p:childTnLst>
                                    <p:set>
                                      <p:cBhvr>
                                        <p:cTn id="66" dur="1" fill="hold">
                                          <p:stCondLst>
                                            <p:cond delay="0"/>
                                          </p:stCondLst>
                                        </p:cTn>
                                        <p:tgtEl>
                                          <p:spTgt spid="405"/>
                                        </p:tgtEl>
                                        <p:attrNameLst>
                                          <p:attrName>style.visibility</p:attrName>
                                        </p:attrNameLst>
                                      </p:cBhvr>
                                      <p:to>
                                        <p:strVal val="visible"/>
                                      </p:to>
                                    </p:set>
                                    <p:animEffect transition="in" filter="fade">
                                      <p:cBhvr>
                                        <p:cTn id="67" dur="500"/>
                                        <p:tgtEl>
                                          <p:spTgt spid="405"/>
                                        </p:tgtEl>
                                      </p:cBhvr>
                                    </p:animEffect>
                                  </p:childTnLst>
                                </p:cTn>
                              </p:par>
                              <p:par>
                                <p:cTn id="68" presetID="10" presetClass="entr" presetSubtype="0" fill="hold" nodeType="withEffect">
                                  <p:stCondLst>
                                    <p:cond delay="0"/>
                                  </p:stCondLst>
                                  <p:childTnLst>
                                    <p:set>
                                      <p:cBhvr>
                                        <p:cTn id="69" dur="1" fill="hold">
                                          <p:stCondLst>
                                            <p:cond delay="0"/>
                                          </p:stCondLst>
                                        </p:cTn>
                                        <p:tgtEl>
                                          <p:spTgt spid="406"/>
                                        </p:tgtEl>
                                        <p:attrNameLst>
                                          <p:attrName>style.visibility</p:attrName>
                                        </p:attrNameLst>
                                      </p:cBhvr>
                                      <p:to>
                                        <p:strVal val="visible"/>
                                      </p:to>
                                    </p:set>
                                    <p:animEffect transition="in" filter="fade">
                                      <p:cBhvr>
                                        <p:cTn id="70" dur="500"/>
                                        <p:tgtEl>
                                          <p:spTgt spid="406"/>
                                        </p:tgtEl>
                                      </p:cBhvr>
                                    </p:animEffect>
                                  </p:childTnLst>
                                </p:cTn>
                              </p:par>
                              <p:par>
                                <p:cTn id="71" presetID="10" presetClass="entr" presetSubtype="0" fill="hold" nodeType="withEffect">
                                  <p:stCondLst>
                                    <p:cond delay="0"/>
                                  </p:stCondLst>
                                  <p:childTnLst>
                                    <p:set>
                                      <p:cBhvr>
                                        <p:cTn id="72" dur="1" fill="hold">
                                          <p:stCondLst>
                                            <p:cond delay="0"/>
                                          </p:stCondLst>
                                        </p:cTn>
                                        <p:tgtEl>
                                          <p:spTgt spid="408"/>
                                        </p:tgtEl>
                                        <p:attrNameLst>
                                          <p:attrName>style.visibility</p:attrName>
                                        </p:attrNameLst>
                                      </p:cBhvr>
                                      <p:to>
                                        <p:strVal val="visible"/>
                                      </p:to>
                                    </p:set>
                                    <p:animEffect transition="in" filter="fade">
                                      <p:cBhvr>
                                        <p:cTn id="73" dur="500"/>
                                        <p:tgtEl>
                                          <p:spTgt spid="408"/>
                                        </p:tgtEl>
                                      </p:cBhvr>
                                    </p:animEffect>
                                  </p:childTnLst>
                                </p:cTn>
                              </p:par>
                              <p:par>
                                <p:cTn id="74" presetID="10" presetClass="entr" presetSubtype="0" fill="hold" nodeType="withEffect">
                                  <p:stCondLst>
                                    <p:cond delay="0"/>
                                  </p:stCondLst>
                                  <p:childTnLst>
                                    <p:set>
                                      <p:cBhvr>
                                        <p:cTn id="75" dur="1" fill="hold">
                                          <p:stCondLst>
                                            <p:cond delay="0"/>
                                          </p:stCondLst>
                                        </p:cTn>
                                        <p:tgtEl>
                                          <p:spTgt spid="409"/>
                                        </p:tgtEl>
                                        <p:attrNameLst>
                                          <p:attrName>style.visibility</p:attrName>
                                        </p:attrNameLst>
                                      </p:cBhvr>
                                      <p:to>
                                        <p:strVal val="visible"/>
                                      </p:to>
                                    </p:set>
                                    <p:animEffect transition="in" filter="fade">
                                      <p:cBhvr>
                                        <p:cTn id="76" dur="5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1"/>
          <p:cNvSpPr/>
          <p:nvPr/>
        </p:nvSpPr>
        <p:spPr>
          <a:xfrm>
            <a:off x="0" y="381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1"/>
          <p:cNvSpPr/>
          <p:nvPr/>
        </p:nvSpPr>
        <p:spPr>
          <a:xfrm>
            <a:off x="4693966" y="657205"/>
            <a:ext cx="8900067" cy="1579843"/>
          </a:xfrm>
          <a:custGeom>
            <a:avLst/>
            <a:gdLst/>
            <a:ahLst/>
            <a:cxnLst/>
            <a:rect l="l" t="t" r="r" b="b"/>
            <a:pathLst>
              <a:path w="5996027" h="695693" extrusionOk="0">
                <a:moveTo>
                  <a:pt x="0" y="0"/>
                </a:moveTo>
                <a:lnTo>
                  <a:pt x="5996027" y="0"/>
                </a:lnTo>
                <a:lnTo>
                  <a:pt x="5996027" y="695693"/>
                </a:lnTo>
                <a:lnTo>
                  <a:pt x="0" y="695693"/>
                </a:lnTo>
                <a:close/>
              </a:path>
            </a:pathLst>
          </a:custGeom>
          <a:solidFill>
            <a:srgbClr val="FFFFFF"/>
          </a:solidFill>
          <a:ln>
            <a:noFill/>
          </a:ln>
        </p:spPr>
      </p:sp>
      <p:sp>
        <p:nvSpPr>
          <p:cNvPr id="417" name="Google Shape;417;p11"/>
          <p:cNvSpPr/>
          <p:nvPr/>
        </p:nvSpPr>
        <p:spPr>
          <a:xfrm>
            <a:off x="890262" y="2846329"/>
            <a:ext cx="16436355" cy="5768915"/>
          </a:xfrm>
          <a:custGeom>
            <a:avLst/>
            <a:gdLst/>
            <a:ahLst/>
            <a:cxnLst/>
            <a:rect l="l" t="t" r="r" b="b"/>
            <a:pathLst>
              <a:path w="5996027" h="2104516" extrusionOk="0">
                <a:moveTo>
                  <a:pt x="0" y="0"/>
                </a:moveTo>
                <a:lnTo>
                  <a:pt x="5996027" y="0"/>
                </a:lnTo>
                <a:lnTo>
                  <a:pt x="5996027" y="2104516"/>
                </a:lnTo>
                <a:lnTo>
                  <a:pt x="0" y="2104516"/>
                </a:lnTo>
                <a:close/>
              </a:path>
            </a:pathLst>
          </a:custGeom>
          <a:solidFill>
            <a:srgbClr val="FFFFFF"/>
          </a:solidFill>
          <a:ln>
            <a:noFill/>
          </a:ln>
        </p:spPr>
      </p:sp>
      <p:sp>
        <p:nvSpPr>
          <p:cNvPr id="418" name="Google Shape;418;p11"/>
          <p:cNvSpPr txBox="1"/>
          <p:nvPr/>
        </p:nvSpPr>
        <p:spPr>
          <a:xfrm>
            <a:off x="2391317" y="1086848"/>
            <a:ext cx="13505366" cy="907364"/>
          </a:xfrm>
          <a:prstGeom prst="rect">
            <a:avLst/>
          </a:prstGeom>
          <a:noFill/>
          <a:ln>
            <a:noFill/>
          </a:ln>
        </p:spPr>
        <p:txBody>
          <a:bodyPr spcFirstLastPara="1" wrap="square" lIns="0" tIns="0" rIns="0" bIns="0" anchor="t" anchorCtr="0">
            <a:spAutoFit/>
          </a:bodyPr>
          <a:lstStyle/>
          <a:p>
            <a:pPr marL="0" marR="0" lvl="0" indent="0" algn="ctr" rtl="0">
              <a:lnSpc>
                <a:spcPct val="96388"/>
              </a:lnSpc>
              <a:spcBef>
                <a:spcPts val="0"/>
              </a:spcBef>
              <a:spcAft>
                <a:spcPts val="0"/>
              </a:spcAft>
              <a:buNone/>
            </a:pPr>
            <a:r>
              <a:rPr lang="en-US" sz="7200" b="1">
                <a:solidFill>
                  <a:srgbClr val="366092"/>
                </a:solidFill>
                <a:latin typeface="Arial"/>
                <a:ea typeface="Arial"/>
                <a:cs typeface="Arial"/>
                <a:sym typeface="Arial"/>
              </a:rPr>
              <a:t>Lợi thế cạnh tranh</a:t>
            </a:r>
            <a:endParaRPr sz="7200" b="1">
              <a:solidFill>
                <a:srgbClr val="366092"/>
              </a:solidFill>
              <a:latin typeface="Arial"/>
              <a:ea typeface="Arial"/>
              <a:cs typeface="Arial"/>
              <a:sym typeface="Arial"/>
            </a:endParaRPr>
          </a:p>
        </p:txBody>
      </p:sp>
      <p:grpSp>
        <p:nvGrpSpPr>
          <p:cNvPr id="419" name="Google Shape;419;p11"/>
          <p:cNvGrpSpPr/>
          <p:nvPr/>
        </p:nvGrpSpPr>
        <p:grpSpPr>
          <a:xfrm>
            <a:off x="1219201" y="6646632"/>
            <a:ext cx="4814385" cy="1679256"/>
            <a:chOff x="-551929" y="9920"/>
            <a:chExt cx="6419179" cy="2239007"/>
          </a:xfrm>
        </p:grpSpPr>
        <p:sp>
          <p:nvSpPr>
            <p:cNvPr id="420" name="Google Shape;420;p11"/>
            <p:cNvSpPr txBox="1"/>
            <p:nvPr/>
          </p:nvSpPr>
          <p:spPr>
            <a:xfrm>
              <a:off x="-551929" y="9920"/>
              <a:ext cx="5867249"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err="1">
                  <a:solidFill>
                    <a:srgbClr val="003EA8"/>
                  </a:solidFill>
                  <a:latin typeface="Arial"/>
                  <a:ea typeface="Arial"/>
                  <a:cs typeface="Arial"/>
                  <a:sym typeface="Arial"/>
                </a:rPr>
                <a:t>Mô</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hình</a:t>
              </a:r>
              <a:r>
                <a:rPr lang="en-US" sz="3200" b="1" dirty="0">
                  <a:solidFill>
                    <a:srgbClr val="003EA8"/>
                  </a:solidFill>
                  <a:latin typeface="Arial"/>
                  <a:ea typeface="Arial"/>
                  <a:cs typeface="Arial"/>
                  <a:sym typeface="Arial"/>
                </a:rPr>
                <a:t> 4 </a:t>
              </a:r>
              <a:r>
                <a:rPr lang="en-US" sz="3200" b="1" dirty="0" err="1">
                  <a:solidFill>
                    <a:srgbClr val="003EA8"/>
                  </a:solidFill>
                  <a:latin typeface="Arial"/>
                  <a:ea typeface="Arial"/>
                  <a:cs typeface="Arial"/>
                  <a:sym typeface="Arial"/>
                </a:rPr>
                <a:t>trong</a:t>
              </a:r>
              <a:r>
                <a:rPr lang="en-US" sz="3200" b="1" dirty="0">
                  <a:solidFill>
                    <a:srgbClr val="003EA8"/>
                  </a:solidFill>
                  <a:latin typeface="Arial"/>
                  <a:ea typeface="Arial"/>
                  <a:cs typeface="Arial"/>
                  <a:sym typeface="Arial"/>
                </a:rPr>
                <a:t> 1</a:t>
              </a:r>
              <a:endParaRPr sz="1200" dirty="0"/>
            </a:p>
          </p:txBody>
        </p:sp>
        <p:sp>
          <p:nvSpPr>
            <p:cNvPr id="421" name="Google Shape;421;p11"/>
            <p:cNvSpPr txBox="1"/>
            <p:nvPr/>
          </p:nvSpPr>
          <p:spPr>
            <a:xfrm>
              <a:off x="-551928" y="792461"/>
              <a:ext cx="6419178" cy="1456466"/>
            </a:xfrm>
            <a:prstGeom prst="rect">
              <a:avLst/>
            </a:prstGeom>
            <a:noFill/>
            <a:ln>
              <a:noFill/>
            </a:ln>
          </p:spPr>
          <p:txBody>
            <a:bodyPr spcFirstLastPara="1" wrap="square" lIns="0" tIns="0" rIns="0" bIns="0" anchor="t" anchorCtr="0">
              <a:spAutoFit/>
            </a:bodyPr>
            <a:lstStyle/>
            <a:p>
              <a:pPr marL="237490" marR="0" lvl="1" indent="0" algn="just" rtl="0">
                <a:lnSpc>
                  <a:spcPct val="130000"/>
                </a:lnSpc>
                <a:spcBef>
                  <a:spcPts val="0"/>
                </a:spcBef>
                <a:spcAft>
                  <a:spcPts val="0"/>
                </a:spcAft>
                <a:buNone/>
              </a:pPr>
              <a:r>
                <a:rPr lang="en-US" sz="2200" b="0" i="0" u="none" strike="noStrike" cap="none">
                  <a:solidFill>
                    <a:srgbClr val="000000"/>
                  </a:solidFill>
                  <a:latin typeface="Arial"/>
                  <a:ea typeface="Arial"/>
                  <a:cs typeface="Arial"/>
                  <a:sym typeface="Arial"/>
                </a:rPr>
                <a:t>Vui chơi, làm việc, thư giãn, trải nghiệm công nghệ trong cùng một không gian.</a:t>
              </a:r>
              <a:endParaRPr sz="2200" b="0" i="0" u="none" strike="noStrike" cap="none">
                <a:solidFill>
                  <a:srgbClr val="000000"/>
                </a:solidFill>
                <a:latin typeface="Arial"/>
                <a:ea typeface="Arial"/>
                <a:cs typeface="Arial"/>
                <a:sym typeface="Arial"/>
              </a:endParaRPr>
            </a:p>
          </p:txBody>
        </p:sp>
      </p:grpSp>
      <p:grpSp>
        <p:nvGrpSpPr>
          <p:cNvPr id="422" name="Google Shape;422;p11"/>
          <p:cNvGrpSpPr/>
          <p:nvPr/>
        </p:nvGrpSpPr>
        <p:grpSpPr>
          <a:xfrm>
            <a:off x="6850430" y="6653480"/>
            <a:ext cx="4585506" cy="1307657"/>
            <a:chOff x="0" y="9525"/>
            <a:chExt cx="6114008" cy="1743541"/>
          </a:xfrm>
        </p:grpSpPr>
        <p:sp>
          <p:nvSpPr>
            <p:cNvPr id="423" name="Google Shape;423;p11"/>
            <p:cNvSpPr txBox="1"/>
            <p:nvPr/>
          </p:nvSpPr>
          <p:spPr>
            <a:xfrm>
              <a:off x="0" y="9525"/>
              <a:ext cx="6021360" cy="78790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err="1">
                  <a:solidFill>
                    <a:srgbClr val="003EA8"/>
                  </a:solidFill>
                  <a:latin typeface="Arial"/>
                  <a:ea typeface="Arial"/>
                  <a:cs typeface="Arial"/>
                  <a:sym typeface="Arial"/>
                </a:rPr>
                <a:t>Vị</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trí</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thuận</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lợi</a:t>
              </a:r>
              <a:endParaRPr sz="3200" b="1" dirty="0">
                <a:solidFill>
                  <a:srgbClr val="003EA8"/>
                </a:solidFill>
                <a:latin typeface="Arial"/>
                <a:ea typeface="Arial"/>
                <a:cs typeface="Arial"/>
                <a:sym typeface="Arial"/>
              </a:endParaRPr>
            </a:p>
          </p:txBody>
        </p:sp>
        <p:sp>
          <p:nvSpPr>
            <p:cNvPr id="424" name="Google Shape;424;p11"/>
            <p:cNvSpPr txBox="1"/>
            <p:nvPr/>
          </p:nvSpPr>
          <p:spPr>
            <a:xfrm>
              <a:off x="0" y="792461"/>
              <a:ext cx="6114008" cy="960605"/>
            </a:xfrm>
            <a:prstGeom prst="rect">
              <a:avLst/>
            </a:prstGeom>
            <a:noFill/>
            <a:ln>
              <a:noFill/>
            </a:ln>
          </p:spPr>
          <p:txBody>
            <a:bodyPr spcFirstLastPara="1" wrap="square" lIns="0" tIns="0" rIns="0" bIns="0" anchor="t" anchorCtr="0">
              <a:spAutoFit/>
            </a:bodyPr>
            <a:lstStyle/>
            <a:p>
              <a:pPr marL="237490" marR="0" lvl="1" indent="0" algn="l" rtl="0">
                <a:lnSpc>
                  <a:spcPct val="130000"/>
                </a:lnSpc>
                <a:spcBef>
                  <a:spcPts val="0"/>
                </a:spcBef>
                <a:spcAft>
                  <a:spcPts val="0"/>
                </a:spcAft>
                <a:buNone/>
              </a:pPr>
              <a:r>
                <a:rPr lang="en-US" sz="2200" b="0" i="0" u="none" strike="noStrike" cap="none">
                  <a:solidFill>
                    <a:srgbClr val="595959"/>
                  </a:solidFill>
                  <a:latin typeface="Arial"/>
                  <a:ea typeface="Arial"/>
                  <a:cs typeface="Arial"/>
                  <a:sym typeface="Arial"/>
                </a:rPr>
                <a:t>Gần trường đại học, mật độ sinh viên cao.</a:t>
              </a:r>
              <a:endParaRPr/>
            </a:p>
          </p:txBody>
        </p:sp>
      </p:grpSp>
      <p:grpSp>
        <p:nvGrpSpPr>
          <p:cNvPr id="425" name="Google Shape;425;p11"/>
          <p:cNvGrpSpPr/>
          <p:nvPr/>
        </p:nvGrpSpPr>
        <p:grpSpPr>
          <a:xfrm>
            <a:off x="12241464" y="6698307"/>
            <a:ext cx="4827335" cy="1307656"/>
            <a:chOff x="-1" y="9525"/>
            <a:chExt cx="6436447" cy="1743541"/>
          </a:xfrm>
        </p:grpSpPr>
        <p:sp>
          <p:nvSpPr>
            <p:cNvPr id="426" name="Google Shape;426;p11"/>
            <p:cNvSpPr txBox="1"/>
            <p:nvPr/>
          </p:nvSpPr>
          <p:spPr>
            <a:xfrm>
              <a:off x="-1" y="9525"/>
              <a:ext cx="6436447" cy="1576586"/>
            </a:xfrm>
            <a:prstGeom prst="rect">
              <a:avLst/>
            </a:prstGeom>
            <a:noFill/>
            <a:ln>
              <a:noFill/>
            </a:ln>
          </p:spPr>
          <p:txBody>
            <a:bodyPr spcFirstLastPara="1" wrap="square" lIns="0" tIns="0" rIns="0" bIns="0" anchor="t" anchorCtr="0">
              <a:spAutoFit/>
            </a:bodyPr>
            <a:lstStyle/>
            <a:p>
              <a:pPr marL="0" marR="0" lvl="0" indent="0" algn="l" rtl="0">
                <a:lnSpc>
                  <a:spcPct val="113333"/>
                </a:lnSpc>
                <a:spcBef>
                  <a:spcPts val="0"/>
                </a:spcBef>
                <a:spcAft>
                  <a:spcPts val="0"/>
                </a:spcAft>
                <a:buNone/>
              </a:pPr>
              <a:r>
                <a:rPr lang="en-US" sz="3200" b="1" dirty="0">
                  <a:solidFill>
                    <a:srgbClr val="003EA8"/>
                  </a:solidFill>
                  <a:latin typeface="Arial"/>
                  <a:ea typeface="Arial"/>
                  <a:cs typeface="Arial"/>
                  <a:sym typeface="Arial"/>
                </a:rPr>
                <a:t>Trang </a:t>
              </a:r>
              <a:r>
                <a:rPr lang="en-US" sz="3200" b="1" dirty="0" err="1">
                  <a:solidFill>
                    <a:srgbClr val="003EA8"/>
                  </a:solidFill>
                  <a:latin typeface="Arial"/>
                  <a:ea typeface="Arial"/>
                  <a:cs typeface="Arial"/>
                  <a:sym typeface="Arial"/>
                </a:rPr>
                <a:t>thiết</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bị</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hiện</a:t>
              </a:r>
              <a:r>
                <a:rPr lang="en-US" sz="3200" b="1" dirty="0">
                  <a:solidFill>
                    <a:srgbClr val="003EA8"/>
                  </a:solidFill>
                  <a:latin typeface="Arial"/>
                  <a:ea typeface="Arial"/>
                  <a:cs typeface="Arial"/>
                  <a:sym typeface="Arial"/>
                </a:rPr>
                <a:t> </a:t>
              </a:r>
              <a:r>
                <a:rPr lang="en-US" sz="3200" b="1" dirty="0" err="1">
                  <a:solidFill>
                    <a:srgbClr val="003EA8"/>
                  </a:solidFill>
                  <a:latin typeface="Arial"/>
                  <a:ea typeface="Arial"/>
                  <a:cs typeface="Arial"/>
                  <a:sym typeface="Arial"/>
                </a:rPr>
                <a:t>đại</a:t>
              </a:r>
              <a:endParaRPr sz="3200" b="1" dirty="0">
                <a:solidFill>
                  <a:srgbClr val="003EA8"/>
                </a:solidFill>
                <a:latin typeface="Arial"/>
                <a:ea typeface="Arial"/>
                <a:cs typeface="Arial"/>
                <a:sym typeface="Arial"/>
              </a:endParaRPr>
            </a:p>
            <a:p>
              <a:pPr marL="0" marR="0" lvl="0" indent="0" algn="l" rtl="0">
                <a:lnSpc>
                  <a:spcPct val="113333"/>
                </a:lnSpc>
                <a:spcBef>
                  <a:spcPts val="0"/>
                </a:spcBef>
                <a:spcAft>
                  <a:spcPts val="0"/>
                </a:spcAft>
                <a:buNone/>
              </a:pPr>
              <a:endParaRPr sz="3600" b="1" dirty="0">
                <a:solidFill>
                  <a:srgbClr val="003EA8"/>
                </a:solidFill>
                <a:latin typeface="Arial"/>
                <a:ea typeface="Arial"/>
                <a:cs typeface="Arial"/>
                <a:sym typeface="Arial"/>
              </a:endParaRPr>
            </a:p>
          </p:txBody>
        </p:sp>
        <p:sp>
          <p:nvSpPr>
            <p:cNvPr id="427" name="Google Shape;427;p11"/>
            <p:cNvSpPr txBox="1"/>
            <p:nvPr/>
          </p:nvSpPr>
          <p:spPr>
            <a:xfrm>
              <a:off x="0" y="792461"/>
              <a:ext cx="6114008" cy="960605"/>
            </a:xfrm>
            <a:prstGeom prst="rect">
              <a:avLst/>
            </a:prstGeom>
            <a:noFill/>
            <a:ln>
              <a:noFill/>
            </a:ln>
          </p:spPr>
          <p:txBody>
            <a:bodyPr spcFirstLastPara="1" wrap="square" lIns="0" tIns="0" rIns="0" bIns="0" anchor="t" anchorCtr="0">
              <a:spAutoFit/>
            </a:bodyPr>
            <a:lstStyle/>
            <a:p>
              <a:pPr marL="237490" marR="0" lvl="1" indent="0" algn="just" rtl="0">
                <a:lnSpc>
                  <a:spcPct val="130000"/>
                </a:lnSpc>
                <a:spcBef>
                  <a:spcPts val="0"/>
                </a:spcBef>
                <a:spcAft>
                  <a:spcPts val="0"/>
                </a:spcAft>
                <a:buNone/>
              </a:pPr>
              <a:r>
                <a:rPr lang="en-US" sz="2200" b="0" i="0" u="none" strike="noStrike" cap="none">
                  <a:solidFill>
                    <a:srgbClr val="595959"/>
                  </a:solidFill>
                  <a:latin typeface="Arial"/>
                  <a:ea typeface="Arial"/>
                  <a:cs typeface="Arial"/>
                  <a:sym typeface="Arial"/>
                </a:rPr>
                <a:t>Không gian hiện đại, trang thiết bị mới, công nghệ tiên tiến.</a:t>
              </a:r>
              <a:endParaRPr/>
            </a:p>
          </p:txBody>
        </p:sp>
      </p:grpSp>
      <p:sp>
        <p:nvSpPr>
          <p:cNvPr id="428" name="Google Shape;428;p11"/>
          <p:cNvSpPr/>
          <p:nvPr/>
        </p:nvSpPr>
        <p:spPr>
          <a:xfrm flipH="1">
            <a:off x="-1305623" y="637678"/>
            <a:ext cx="7339207" cy="1625770"/>
          </a:xfrm>
          <a:custGeom>
            <a:avLst/>
            <a:gdLst/>
            <a:ahLst/>
            <a:cxnLst/>
            <a:rect l="l" t="t" r="r" b="b"/>
            <a:pathLst>
              <a:path w="4585506" h="1625770" extrusionOk="0">
                <a:moveTo>
                  <a:pt x="4585506" y="0"/>
                </a:moveTo>
                <a:lnTo>
                  <a:pt x="0" y="0"/>
                </a:lnTo>
                <a:lnTo>
                  <a:pt x="0" y="1625770"/>
                </a:lnTo>
                <a:lnTo>
                  <a:pt x="4585506" y="1625770"/>
                </a:lnTo>
                <a:lnTo>
                  <a:pt x="4585506" y="0"/>
                </a:lnTo>
                <a:close/>
              </a:path>
            </a:pathLst>
          </a:custGeom>
          <a:blipFill rotWithShape="1">
            <a:blip r:embed="rId4">
              <a:alphaModFix/>
            </a:blip>
            <a:stretch>
              <a:fillRect/>
            </a:stretch>
          </a:blipFill>
          <a:ln>
            <a:noFill/>
          </a:ln>
        </p:spPr>
      </p:sp>
      <p:sp>
        <p:nvSpPr>
          <p:cNvPr id="429" name="Google Shape;429;p11"/>
          <p:cNvSpPr/>
          <p:nvPr/>
        </p:nvSpPr>
        <p:spPr>
          <a:xfrm rot="641794">
            <a:off x="13648956" y="1821994"/>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pic>
        <p:nvPicPr>
          <p:cNvPr id="430" name="Google Shape;430;p11" descr="preencoded.png"/>
          <p:cNvPicPr preferRelativeResize="0"/>
          <p:nvPr/>
        </p:nvPicPr>
        <p:blipFill rotWithShape="1">
          <a:blip r:embed="rId6">
            <a:alphaModFix/>
          </a:blip>
          <a:srcRect/>
          <a:stretch/>
        </p:blipFill>
        <p:spPr>
          <a:xfrm>
            <a:off x="992238" y="3340894"/>
            <a:ext cx="5150941" cy="3183434"/>
          </a:xfrm>
          <a:prstGeom prst="rect">
            <a:avLst/>
          </a:prstGeom>
          <a:noFill/>
          <a:ln>
            <a:noFill/>
          </a:ln>
        </p:spPr>
      </p:pic>
      <p:pic>
        <p:nvPicPr>
          <p:cNvPr id="431" name="Google Shape;431;p11" descr="preencoded.png"/>
          <p:cNvPicPr preferRelativeResize="0"/>
          <p:nvPr/>
        </p:nvPicPr>
        <p:blipFill rotWithShape="1">
          <a:blip r:embed="rId7">
            <a:alphaModFix/>
          </a:blip>
          <a:srcRect/>
          <a:stretch/>
        </p:blipFill>
        <p:spPr>
          <a:xfrm>
            <a:off x="6568380" y="3340894"/>
            <a:ext cx="5151090" cy="3183583"/>
          </a:xfrm>
          <a:prstGeom prst="rect">
            <a:avLst/>
          </a:prstGeom>
          <a:noFill/>
          <a:ln>
            <a:noFill/>
          </a:ln>
        </p:spPr>
      </p:pic>
      <p:pic>
        <p:nvPicPr>
          <p:cNvPr id="432" name="Google Shape;432;p11" descr="preencoded.png"/>
          <p:cNvPicPr preferRelativeResize="0"/>
          <p:nvPr/>
        </p:nvPicPr>
        <p:blipFill rotWithShape="1">
          <a:blip r:embed="rId8">
            <a:alphaModFix/>
          </a:blip>
          <a:srcRect/>
          <a:stretch/>
        </p:blipFill>
        <p:spPr>
          <a:xfrm>
            <a:off x="12144673" y="3340894"/>
            <a:ext cx="5150941" cy="3183434"/>
          </a:xfrm>
          <a:prstGeom prst="rect">
            <a:avLst/>
          </a:prstGeom>
          <a:noFill/>
          <a:ln>
            <a:noFill/>
          </a:ln>
        </p:spPr>
      </p:pic>
      <p:sp>
        <p:nvSpPr>
          <p:cNvPr id="433" name="Google Shape;433;p11"/>
          <p:cNvSpPr/>
          <p:nvPr/>
        </p:nvSpPr>
        <p:spPr>
          <a:xfrm>
            <a:off x="-50801" y="8372136"/>
            <a:ext cx="2885100" cy="1704777"/>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9">
              <a:alphaModFix/>
            </a:blip>
            <a:stretch>
              <a:fillRect/>
            </a:stretch>
          </a:blipFill>
          <a:ln>
            <a:noFill/>
          </a:ln>
        </p:spPr>
      </p:sp>
      <p:sp>
        <p:nvSpPr>
          <p:cNvPr id="434" name="Google Shape;434;p11"/>
          <p:cNvSpPr/>
          <p:nvPr/>
        </p:nvSpPr>
        <p:spPr>
          <a:xfrm>
            <a:off x="16956122" y="8094751"/>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1"/>
          <p:cNvSpPr/>
          <p:nvPr/>
        </p:nvSpPr>
        <p:spPr>
          <a:xfrm>
            <a:off x="12954000" y="8867049"/>
            <a:ext cx="7067991" cy="1257803"/>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36" name="Google Shape;436;p11"/>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2" name="Footer Placeholder 1">
            <a:extLst>
              <a:ext uri="{FF2B5EF4-FFF2-40B4-BE49-F238E27FC236}">
                <a16:creationId xmlns:a16="http://schemas.microsoft.com/office/drawing/2014/main" id="{E24BCBA6-0036-77E8-D07C-2F0B962925D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A76436C4-3E3F-FD51-715A-00916B9F2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Box 3">
            <a:extLst>
              <a:ext uri="{FF2B5EF4-FFF2-40B4-BE49-F238E27FC236}">
                <a16:creationId xmlns:a16="http://schemas.microsoft.com/office/drawing/2014/main" id="{F9AB1CF1-2F66-E964-CE8B-2135671C7843}"/>
              </a:ext>
            </a:extLst>
          </p:cNvPr>
          <p:cNvSpPr txBox="1"/>
          <p:nvPr/>
        </p:nvSpPr>
        <p:spPr>
          <a:xfrm>
            <a:off x="8686800" y="9631047"/>
            <a:ext cx="457200" cy="523220"/>
          </a:xfrm>
          <a:prstGeom prst="rect">
            <a:avLst/>
          </a:prstGeom>
          <a:noFill/>
        </p:spPr>
        <p:txBody>
          <a:bodyPr wrap="square" rtlCol="0">
            <a:spAutoFit/>
          </a:bodyPr>
          <a:lstStyle/>
          <a:p>
            <a:r>
              <a:rPr lang="en-US" sz="2800" b="1" dirty="0"/>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fade">
                                      <p:cBhvr>
                                        <p:cTn id="10" dur="500"/>
                                        <p:tgtEl>
                                          <p:spTgt spid="418"/>
                                        </p:tgtEl>
                                      </p:cBhvr>
                                    </p:animEffect>
                                  </p:childTnLst>
                                </p:cTn>
                              </p:par>
                              <p:par>
                                <p:cTn id="11" presetID="10"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animEffect transition="in" filter="fade">
                                      <p:cBhvr>
                                        <p:cTn id="13" dur="500"/>
                                        <p:tgtEl>
                                          <p:spTgt spid="419"/>
                                        </p:tgtEl>
                                      </p:cBhvr>
                                    </p:animEffect>
                                  </p:childTnLst>
                                </p:cTn>
                              </p:par>
                              <p:par>
                                <p:cTn id="14" presetID="10" presetClass="entr" presetSubtype="0" fill="hold" nodeType="withEffect">
                                  <p:stCondLst>
                                    <p:cond delay="0"/>
                                  </p:stCondLst>
                                  <p:childTnLst>
                                    <p:set>
                                      <p:cBhvr>
                                        <p:cTn id="15" dur="1" fill="hold">
                                          <p:stCondLst>
                                            <p:cond delay="0"/>
                                          </p:stCondLst>
                                        </p:cTn>
                                        <p:tgtEl>
                                          <p:spTgt spid="422"/>
                                        </p:tgtEl>
                                        <p:attrNameLst>
                                          <p:attrName>style.visibility</p:attrName>
                                        </p:attrNameLst>
                                      </p:cBhvr>
                                      <p:to>
                                        <p:strVal val="visible"/>
                                      </p:to>
                                    </p:set>
                                    <p:animEffect transition="in" filter="fade">
                                      <p:cBhvr>
                                        <p:cTn id="16" dur="500"/>
                                        <p:tgtEl>
                                          <p:spTgt spid="422"/>
                                        </p:tgtEl>
                                      </p:cBhvr>
                                    </p:animEffect>
                                  </p:childTnLst>
                                </p:cTn>
                              </p:par>
                              <p:par>
                                <p:cTn id="17" presetID="10" presetClass="entr" presetSubtype="0" fill="hold" nodeType="withEffect">
                                  <p:stCondLst>
                                    <p:cond delay="0"/>
                                  </p:stCondLst>
                                  <p:childTnLst>
                                    <p:set>
                                      <p:cBhvr>
                                        <p:cTn id="18" dur="1" fill="hold">
                                          <p:stCondLst>
                                            <p:cond delay="0"/>
                                          </p:stCondLst>
                                        </p:cTn>
                                        <p:tgtEl>
                                          <p:spTgt spid="425"/>
                                        </p:tgtEl>
                                        <p:attrNameLst>
                                          <p:attrName>style.visibility</p:attrName>
                                        </p:attrNameLst>
                                      </p:cBhvr>
                                      <p:to>
                                        <p:strVal val="visible"/>
                                      </p:to>
                                    </p:set>
                                    <p:animEffect transition="in" filter="fade">
                                      <p:cBhvr>
                                        <p:cTn id="19" dur="500"/>
                                        <p:tgtEl>
                                          <p:spTgt spid="425"/>
                                        </p:tgtEl>
                                      </p:cBhvr>
                                    </p:animEffect>
                                  </p:childTnLst>
                                </p:cTn>
                              </p:par>
                              <p:par>
                                <p:cTn id="20" presetID="10" presetClass="entr" presetSubtype="0" fill="hold" nodeType="withEffect">
                                  <p:stCondLst>
                                    <p:cond delay="0"/>
                                  </p:stCondLst>
                                  <p:childTnLst>
                                    <p:set>
                                      <p:cBhvr>
                                        <p:cTn id="21" dur="1" fill="hold">
                                          <p:stCondLst>
                                            <p:cond delay="0"/>
                                          </p:stCondLst>
                                        </p:cTn>
                                        <p:tgtEl>
                                          <p:spTgt spid="428"/>
                                        </p:tgtEl>
                                        <p:attrNameLst>
                                          <p:attrName>style.visibility</p:attrName>
                                        </p:attrNameLst>
                                      </p:cBhvr>
                                      <p:to>
                                        <p:strVal val="visible"/>
                                      </p:to>
                                    </p:set>
                                    <p:animEffect transition="in" filter="fade">
                                      <p:cBhvr>
                                        <p:cTn id="22" dur="500"/>
                                        <p:tgtEl>
                                          <p:spTgt spid="428"/>
                                        </p:tgtEl>
                                      </p:cBhvr>
                                    </p:animEffect>
                                  </p:childTnLst>
                                </p:cTn>
                              </p:par>
                              <p:par>
                                <p:cTn id="23" presetID="10" presetClass="entr" presetSubtype="0" fill="hold" nodeType="withEffect">
                                  <p:stCondLst>
                                    <p:cond delay="0"/>
                                  </p:stCondLst>
                                  <p:childTnLst>
                                    <p:set>
                                      <p:cBhvr>
                                        <p:cTn id="24" dur="1" fill="hold">
                                          <p:stCondLst>
                                            <p:cond delay="0"/>
                                          </p:stCondLst>
                                        </p:cTn>
                                        <p:tgtEl>
                                          <p:spTgt spid="429"/>
                                        </p:tgtEl>
                                        <p:attrNameLst>
                                          <p:attrName>style.visibility</p:attrName>
                                        </p:attrNameLst>
                                      </p:cBhvr>
                                      <p:to>
                                        <p:strVal val="visible"/>
                                      </p:to>
                                    </p:set>
                                    <p:animEffect transition="in" filter="fade">
                                      <p:cBhvr>
                                        <p:cTn id="25" dur="500"/>
                                        <p:tgtEl>
                                          <p:spTgt spid="429"/>
                                        </p:tgtEl>
                                      </p:cBhvr>
                                    </p:animEffect>
                                  </p:childTnLst>
                                </p:cTn>
                              </p:par>
                              <p:par>
                                <p:cTn id="26" presetID="10" presetClass="entr" presetSubtype="0" fill="hold" nodeType="withEffect">
                                  <p:stCondLst>
                                    <p:cond delay="0"/>
                                  </p:stCondLst>
                                  <p:childTnLst>
                                    <p:set>
                                      <p:cBhvr>
                                        <p:cTn id="27" dur="1" fill="hold">
                                          <p:stCondLst>
                                            <p:cond delay="0"/>
                                          </p:stCondLst>
                                        </p:cTn>
                                        <p:tgtEl>
                                          <p:spTgt spid="435"/>
                                        </p:tgtEl>
                                        <p:attrNameLst>
                                          <p:attrName>style.visibility</p:attrName>
                                        </p:attrNameLst>
                                      </p:cBhvr>
                                      <p:to>
                                        <p:strVal val="visible"/>
                                      </p:to>
                                    </p:set>
                                    <p:animEffect transition="in" filter="fade">
                                      <p:cBhvr>
                                        <p:cTn id="28" dur="500"/>
                                        <p:tgtEl>
                                          <p:spTgt spid="435"/>
                                        </p:tgtEl>
                                      </p:cBhvr>
                                    </p:animEffect>
                                  </p:childTnLst>
                                </p:cTn>
                              </p:par>
                              <p:par>
                                <p:cTn id="29" presetID="10" presetClass="entr" presetSubtype="0" fill="hold" nodeType="withEffect">
                                  <p:stCondLst>
                                    <p:cond delay="0"/>
                                  </p:stCondLst>
                                  <p:childTnLst>
                                    <p:set>
                                      <p:cBhvr>
                                        <p:cTn id="30" dur="1" fill="hold">
                                          <p:stCondLst>
                                            <p:cond delay="0"/>
                                          </p:stCondLst>
                                        </p:cTn>
                                        <p:tgtEl>
                                          <p:spTgt spid="430"/>
                                        </p:tgtEl>
                                        <p:attrNameLst>
                                          <p:attrName>style.visibility</p:attrName>
                                        </p:attrNameLst>
                                      </p:cBhvr>
                                      <p:to>
                                        <p:strVal val="visible"/>
                                      </p:to>
                                    </p:set>
                                    <p:animEffect transition="in" filter="fade">
                                      <p:cBhvr>
                                        <p:cTn id="31" dur="500"/>
                                        <p:tgtEl>
                                          <p:spTgt spid="430"/>
                                        </p:tgtEl>
                                      </p:cBhvr>
                                    </p:animEffect>
                                  </p:childTnLst>
                                </p:cTn>
                              </p:par>
                              <p:par>
                                <p:cTn id="32" presetID="10" presetClass="entr" presetSubtype="0" fill="hold" nodeType="withEffect">
                                  <p:stCondLst>
                                    <p:cond delay="0"/>
                                  </p:stCondLst>
                                  <p:childTnLst>
                                    <p:set>
                                      <p:cBhvr>
                                        <p:cTn id="33" dur="1" fill="hold">
                                          <p:stCondLst>
                                            <p:cond delay="0"/>
                                          </p:stCondLst>
                                        </p:cTn>
                                        <p:tgtEl>
                                          <p:spTgt spid="431"/>
                                        </p:tgtEl>
                                        <p:attrNameLst>
                                          <p:attrName>style.visibility</p:attrName>
                                        </p:attrNameLst>
                                      </p:cBhvr>
                                      <p:to>
                                        <p:strVal val="visible"/>
                                      </p:to>
                                    </p:set>
                                    <p:animEffect transition="in" filter="fade">
                                      <p:cBhvr>
                                        <p:cTn id="34" dur="500"/>
                                        <p:tgtEl>
                                          <p:spTgt spid="431"/>
                                        </p:tgtEl>
                                      </p:cBhvr>
                                    </p:animEffect>
                                  </p:childTnLst>
                                </p:cTn>
                              </p:par>
                              <p:par>
                                <p:cTn id="35" presetID="10" presetClass="entr" presetSubtype="0" fill="hold" nodeType="withEffect">
                                  <p:stCondLst>
                                    <p:cond delay="0"/>
                                  </p:stCondLst>
                                  <p:childTnLst>
                                    <p:set>
                                      <p:cBhvr>
                                        <p:cTn id="36" dur="1" fill="hold">
                                          <p:stCondLst>
                                            <p:cond delay="0"/>
                                          </p:stCondLst>
                                        </p:cTn>
                                        <p:tgtEl>
                                          <p:spTgt spid="432"/>
                                        </p:tgtEl>
                                        <p:attrNameLst>
                                          <p:attrName>style.visibility</p:attrName>
                                        </p:attrNameLst>
                                      </p:cBhvr>
                                      <p:to>
                                        <p:strVal val="visible"/>
                                      </p:to>
                                    </p:set>
                                    <p:animEffect transition="in" filter="fade">
                                      <p:cBhvr>
                                        <p:cTn id="37" dur="500"/>
                                        <p:tgtEl>
                                          <p:spTgt spid="432"/>
                                        </p:tgtEl>
                                      </p:cBhvr>
                                    </p:animEffect>
                                  </p:childTnLst>
                                </p:cTn>
                              </p:par>
                              <p:par>
                                <p:cTn id="38" presetID="10" presetClass="entr" presetSubtype="0" fill="hold" nodeType="withEffect">
                                  <p:stCondLst>
                                    <p:cond delay="0"/>
                                  </p:stCondLst>
                                  <p:childTnLst>
                                    <p:set>
                                      <p:cBhvr>
                                        <p:cTn id="39" dur="1" fill="hold">
                                          <p:stCondLst>
                                            <p:cond delay="0"/>
                                          </p:stCondLst>
                                        </p:cTn>
                                        <p:tgtEl>
                                          <p:spTgt spid="433"/>
                                        </p:tgtEl>
                                        <p:attrNameLst>
                                          <p:attrName>style.visibility</p:attrName>
                                        </p:attrNameLst>
                                      </p:cBhvr>
                                      <p:to>
                                        <p:strVal val="visible"/>
                                      </p:to>
                                    </p:set>
                                    <p:animEffect transition="in" filter="fade">
                                      <p:cBhvr>
                                        <p:cTn id="40" dur="500"/>
                                        <p:tgtEl>
                                          <p:spTgt spid="433"/>
                                        </p:tgtEl>
                                      </p:cBhvr>
                                    </p:animEffect>
                                  </p:childTnLst>
                                </p:cTn>
                              </p:par>
                              <p:par>
                                <p:cTn id="41" presetID="10" presetClass="entr" presetSubtype="0" fill="hold" nodeType="withEffect">
                                  <p:stCondLst>
                                    <p:cond delay="0"/>
                                  </p:stCondLst>
                                  <p:childTnLst>
                                    <p:set>
                                      <p:cBhvr>
                                        <p:cTn id="42" dur="1" fill="hold">
                                          <p:stCondLst>
                                            <p:cond delay="0"/>
                                          </p:stCondLst>
                                        </p:cTn>
                                        <p:tgtEl>
                                          <p:spTgt spid="434"/>
                                        </p:tgtEl>
                                        <p:attrNameLst>
                                          <p:attrName>style.visibility</p:attrName>
                                        </p:attrNameLst>
                                      </p:cBhvr>
                                      <p:to>
                                        <p:strVal val="visible"/>
                                      </p:to>
                                    </p:set>
                                    <p:animEffect transition="in" filter="fade">
                                      <p:cBhvr>
                                        <p:cTn id="43"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2"/>
          <p:cNvSpPr/>
          <p:nvPr/>
        </p:nvSpPr>
        <p:spPr>
          <a:xfrm>
            <a:off x="0" y="-1607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2"/>
          <p:cNvSpPr/>
          <p:nvPr/>
        </p:nvSpPr>
        <p:spPr>
          <a:xfrm>
            <a:off x="1311175" y="2838152"/>
            <a:ext cx="62084" cy="733454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2"/>
          <p:cNvSpPr/>
          <p:nvPr/>
        </p:nvSpPr>
        <p:spPr>
          <a:xfrm>
            <a:off x="1592015" y="3456980"/>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2"/>
          <p:cNvSpPr/>
          <p:nvPr/>
        </p:nvSpPr>
        <p:spPr>
          <a:xfrm>
            <a:off x="992236" y="3157090"/>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2"/>
          <p:cNvSpPr/>
          <p:nvPr/>
        </p:nvSpPr>
        <p:spPr>
          <a:xfrm>
            <a:off x="1098575" y="3412435"/>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1</a:t>
            </a:r>
            <a:endParaRPr sz="3200" b="1">
              <a:solidFill>
                <a:schemeClr val="dk1"/>
              </a:solidFill>
              <a:latin typeface="Arial"/>
              <a:ea typeface="Arial"/>
              <a:cs typeface="Arial"/>
              <a:sym typeface="Arial"/>
            </a:endParaRPr>
          </a:p>
        </p:txBody>
      </p:sp>
      <p:sp>
        <p:nvSpPr>
          <p:cNvPr id="447" name="Google Shape;447;p12"/>
          <p:cNvSpPr/>
          <p:nvPr/>
        </p:nvSpPr>
        <p:spPr>
          <a:xfrm>
            <a:off x="2728763" y="3121670"/>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Giai đoạn 1 (6 tháng)</a:t>
            </a:r>
            <a:endParaRPr sz="2750" b="1">
              <a:solidFill>
                <a:srgbClr val="17365D"/>
              </a:solidFill>
              <a:latin typeface="Arial"/>
              <a:ea typeface="Arial"/>
              <a:cs typeface="Arial"/>
              <a:sym typeface="Arial"/>
            </a:endParaRPr>
          </a:p>
        </p:txBody>
      </p:sp>
      <p:sp>
        <p:nvSpPr>
          <p:cNvPr id="448" name="Google Shape;448;p12"/>
          <p:cNvSpPr/>
          <p:nvPr/>
        </p:nvSpPr>
        <p:spPr>
          <a:xfrm>
            <a:off x="2728764" y="3741836"/>
            <a:ext cx="8320236" cy="623506"/>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Ổn định vận hành tại Linh Chiểu, xây dựng thương hiệu.</a:t>
            </a:r>
            <a:endParaRPr sz="2190">
              <a:solidFill>
                <a:srgbClr val="595959"/>
              </a:solidFill>
              <a:latin typeface="Arial"/>
              <a:ea typeface="Arial"/>
              <a:cs typeface="Arial"/>
              <a:sym typeface="Arial"/>
            </a:endParaRPr>
          </a:p>
        </p:txBody>
      </p:sp>
      <p:sp>
        <p:nvSpPr>
          <p:cNvPr id="449" name="Google Shape;449;p12"/>
          <p:cNvSpPr/>
          <p:nvPr/>
        </p:nvSpPr>
        <p:spPr>
          <a:xfrm>
            <a:off x="1592015" y="5374184"/>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2"/>
          <p:cNvSpPr/>
          <p:nvPr/>
        </p:nvSpPr>
        <p:spPr>
          <a:xfrm>
            <a:off x="992236" y="5074294"/>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2"/>
          <p:cNvSpPr/>
          <p:nvPr/>
        </p:nvSpPr>
        <p:spPr>
          <a:xfrm>
            <a:off x="1107004" y="5293692"/>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2</a:t>
            </a:r>
            <a:endParaRPr sz="3200" b="1">
              <a:solidFill>
                <a:schemeClr val="dk1"/>
              </a:solidFill>
              <a:latin typeface="Arial"/>
              <a:ea typeface="Arial"/>
              <a:cs typeface="Arial"/>
              <a:sym typeface="Arial"/>
            </a:endParaRPr>
          </a:p>
        </p:txBody>
      </p:sp>
      <p:sp>
        <p:nvSpPr>
          <p:cNvPr id="452" name="Google Shape;452;p12"/>
          <p:cNvSpPr/>
          <p:nvPr/>
        </p:nvSpPr>
        <p:spPr>
          <a:xfrm>
            <a:off x="2728763" y="5038874"/>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Giai đoạn 2 (1 năm)</a:t>
            </a:r>
            <a:endParaRPr sz="2750" b="1">
              <a:solidFill>
                <a:srgbClr val="17365D"/>
              </a:solidFill>
              <a:latin typeface="Arial"/>
              <a:ea typeface="Arial"/>
              <a:cs typeface="Arial"/>
              <a:sym typeface="Arial"/>
            </a:endParaRPr>
          </a:p>
        </p:txBody>
      </p:sp>
      <p:sp>
        <p:nvSpPr>
          <p:cNvPr id="453" name="Google Shape;453;p12"/>
          <p:cNvSpPr/>
          <p:nvPr/>
        </p:nvSpPr>
        <p:spPr>
          <a:xfrm>
            <a:off x="2728764" y="5659040"/>
            <a:ext cx="8320236" cy="623506"/>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Nhượng quyền tại Quận 9, Quận 2, Bình Dương.</a:t>
            </a:r>
            <a:endParaRPr sz="2190">
              <a:solidFill>
                <a:srgbClr val="595959"/>
              </a:solidFill>
              <a:latin typeface="Arial"/>
              <a:ea typeface="Arial"/>
              <a:cs typeface="Arial"/>
              <a:sym typeface="Arial"/>
            </a:endParaRPr>
          </a:p>
        </p:txBody>
      </p:sp>
      <p:sp>
        <p:nvSpPr>
          <p:cNvPr id="454" name="Google Shape;454;p12"/>
          <p:cNvSpPr/>
          <p:nvPr/>
        </p:nvSpPr>
        <p:spPr>
          <a:xfrm>
            <a:off x="1592015" y="7291388"/>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2"/>
          <p:cNvSpPr/>
          <p:nvPr/>
        </p:nvSpPr>
        <p:spPr>
          <a:xfrm>
            <a:off x="992236" y="6991498"/>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2"/>
          <p:cNvSpPr/>
          <p:nvPr/>
        </p:nvSpPr>
        <p:spPr>
          <a:xfrm>
            <a:off x="1107507" y="7246843"/>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3</a:t>
            </a:r>
            <a:endParaRPr sz="3200" b="1">
              <a:solidFill>
                <a:schemeClr val="dk1"/>
              </a:solidFill>
              <a:latin typeface="Arial"/>
              <a:ea typeface="Arial"/>
              <a:cs typeface="Arial"/>
              <a:sym typeface="Arial"/>
            </a:endParaRPr>
          </a:p>
        </p:txBody>
      </p:sp>
      <p:sp>
        <p:nvSpPr>
          <p:cNvPr id="457" name="Google Shape;457;p12"/>
          <p:cNvSpPr/>
          <p:nvPr/>
        </p:nvSpPr>
        <p:spPr>
          <a:xfrm>
            <a:off x="2728763" y="6956077"/>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Giai đoạn 3 (3 năm)</a:t>
            </a:r>
            <a:endParaRPr sz="2750" b="1">
              <a:solidFill>
                <a:srgbClr val="17365D"/>
              </a:solidFill>
              <a:latin typeface="Arial"/>
              <a:ea typeface="Arial"/>
              <a:cs typeface="Arial"/>
              <a:sym typeface="Arial"/>
            </a:endParaRPr>
          </a:p>
        </p:txBody>
      </p:sp>
      <p:sp>
        <p:nvSpPr>
          <p:cNvPr id="458" name="Google Shape;458;p12"/>
          <p:cNvSpPr/>
          <p:nvPr/>
        </p:nvSpPr>
        <p:spPr>
          <a:xfrm>
            <a:off x="2728764" y="7576244"/>
            <a:ext cx="8320236" cy="1247009"/>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Phát triển chuỗi, hợp tác cùng đối tác Esports và công nghệ.</a:t>
            </a:r>
            <a:endParaRPr sz="2190">
              <a:solidFill>
                <a:srgbClr val="595959"/>
              </a:solidFill>
              <a:latin typeface="Arial"/>
              <a:ea typeface="Arial"/>
              <a:cs typeface="Arial"/>
              <a:sym typeface="Arial"/>
            </a:endParaRPr>
          </a:p>
        </p:txBody>
      </p:sp>
      <p:sp>
        <p:nvSpPr>
          <p:cNvPr id="459" name="Google Shape;459;p12"/>
          <p:cNvSpPr/>
          <p:nvPr/>
        </p:nvSpPr>
        <p:spPr>
          <a:xfrm>
            <a:off x="1630115" y="1024107"/>
            <a:ext cx="7749859" cy="1247010"/>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460" name="Google Shape;460;p12"/>
          <p:cNvSpPr txBox="1"/>
          <p:nvPr/>
        </p:nvSpPr>
        <p:spPr>
          <a:xfrm>
            <a:off x="2070188" y="886714"/>
            <a:ext cx="7073812" cy="1284967"/>
          </a:xfrm>
          <a:prstGeom prst="rect">
            <a:avLst/>
          </a:prstGeom>
          <a:noFill/>
          <a:ln>
            <a:noFill/>
          </a:ln>
        </p:spPr>
        <p:txBody>
          <a:bodyPr spcFirstLastPara="1" wrap="square" lIns="0" tIns="0" rIns="0" bIns="0" anchor="t" anchorCtr="0">
            <a:spAutoFit/>
          </a:bodyPr>
          <a:lstStyle/>
          <a:p>
            <a:pPr marL="0" marR="0" lvl="0" indent="0" algn="l" rtl="0">
              <a:lnSpc>
                <a:spcPct val="166700"/>
              </a:lnSpc>
              <a:spcBef>
                <a:spcPts val="0"/>
              </a:spcBef>
              <a:spcAft>
                <a:spcPts val="0"/>
              </a:spcAft>
              <a:buNone/>
            </a:pPr>
            <a:r>
              <a:rPr lang="en-US" sz="5000" b="1" dirty="0">
                <a:solidFill>
                  <a:srgbClr val="366092"/>
                </a:solidFill>
                <a:latin typeface="Arial"/>
                <a:ea typeface="Arial"/>
                <a:cs typeface="Arial"/>
                <a:sym typeface="Arial"/>
              </a:rPr>
              <a:t>Đinh </a:t>
            </a:r>
            <a:r>
              <a:rPr lang="en-US" sz="5000" b="1" dirty="0" err="1">
                <a:solidFill>
                  <a:srgbClr val="366092"/>
                </a:solidFill>
                <a:latin typeface="Arial"/>
                <a:ea typeface="Arial"/>
                <a:cs typeface="Arial"/>
                <a:sym typeface="Arial"/>
              </a:rPr>
              <a:t>hướng</a:t>
            </a:r>
            <a:r>
              <a:rPr lang="en-US" sz="5000" b="1" dirty="0">
                <a:solidFill>
                  <a:srgbClr val="366092"/>
                </a:solidFill>
                <a:latin typeface="Arial"/>
                <a:ea typeface="Arial"/>
                <a:cs typeface="Arial"/>
                <a:sym typeface="Arial"/>
              </a:rPr>
              <a:t> </a:t>
            </a:r>
            <a:r>
              <a:rPr lang="en-US" sz="5000" b="1" dirty="0" err="1">
                <a:solidFill>
                  <a:srgbClr val="366092"/>
                </a:solidFill>
                <a:latin typeface="Arial"/>
                <a:ea typeface="Arial"/>
                <a:cs typeface="Arial"/>
                <a:sym typeface="Arial"/>
              </a:rPr>
              <a:t>phát</a:t>
            </a:r>
            <a:r>
              <a:rPr lang="en-US" sz="5000" b="1" dirty="0">
                <a:solidFill>
                  <a:srgbClr val="366092"/>
                </a:solidFill>
                <a:latin typeface="Arial"/>
                <a:ea typeface="Arial"/>
                <a:cs typeface="Arial"/>
                <a:sym typeface="Arial"/>
              </a:rPr>
              <a:t> </a:t>
            </a:r>
            <a:r>
              <a:rPr lang="en-US" sz="5000" b="1" dirty="0" err="1">
                <a:solidFill>
                  <a:srgbClr val="366092"/>
                </a:solidFill>
                <a:latin typeface="Arial"/>
                <a:ea typeface="Arial"/>
                <a:cs typeface="Arial"/>
                <a:sym typeface="Arial"/>
              </a:rPr>
              <a:t>triển</a:t>
            </a:r>
            <a:endParaRPr sz="5000" b="1" dirty="0">
              <a:solidFill>
                <a:srgbClr val="366092"/>
              </a:solidFill>
              <a:latin typeface="Arial"/>
              <a:ea typeface="Arial"/>
              <a:cs typeface="Arial"/>
              <a:sym typeface="Arial"/>
            </a:endParaRPr>
          </a:p>
        </p:txBody>
      </p:sp>
      <p:sp>
        <p:nvSpPr>
          <p:cNvPr id="461" name="Google Shape;461;p12"/>
          <p:cNvSpPr/>
          <p:nvPr/>
        </p:nvSpPr>
        <p:spPr>
          <a:xfrm flipH="1">
            <a:off x="-1481217" y="165460"/>
            <a:ext cx="6323816" cy="752801"/>
          </a:xfrm>
          <a:custGeom>
            <a:avLst/>
            <a:gdLst/>
            <a:ahLst/>
            <a:cxnLst/>
            <a:rect l="l" t="t" r="r" b="b"/>
            <a:pathLst>
              <a:path w="4585506" h="1625770" extrusionOk="0">
                <a:moveTo>
                  <a:pt x="4585506" y="0"/>
                </a:moveTo>
                <a:lnTo>
                  <a:pt x="0" y="0"/>
                </a:lnTo>
                <a:lnTo>
                  <a:pt x="0" y="1625770"/>
                </a:lnTo>
                <a:lnTo>
                  <a:pt x="4585506" y="1625770"/>
                </a:lnTo>
                <a:lnTo>
                  <a:pt x="4585506" y="0"/>
                </a:lnTo>
                <a:close/>
              </a:path>
            </a:pathLst>
          </a:custGeom>
          <a:blipFill rotWithShape="1">
            <a:blip r:embed="rId4">
              <a:alphaModFix/>
            </a:blip>
            <a:stretch>
              <a:fillRect/>
            </a:stretch>
          </a:blipFill>
          <a:ln>
            <a:noFill/>
          </a:ln>
        </p:spPr>
      </p:sp>
      <p:sp>
        <p:nvSpPr>
          <p:cNvPr id="463" name="Google Shape;463;p12"/>
          <p:cNvSpPr/>
          <p:nvPr/>
        </p:nvSpPr>
        <p:spPr>
          <a:xfrm>
            <a:off x="6426732" y="6426808"/>
            <a:ext cx="1000528" cy="865912"/>
          </a:xfrm>
          <a:custGeom>
            <a:avLst/>
            <a:gdLst/>
            <a:ahLst/>
            <a:cxnLst/>
            <a:rect l="l" t="t" r="r" b="b"/>
            <a:pathLst>
              <a:path w="1000528" h="865912" extrusionOk="0">
                <a:moveTo>
                  <a:pt x="0" y="0"/>
                </a:moveTo>
                <a:lnTo>
                  <a:pt x="1000528" y="0"/>
                </a:lnTo>
                <a:lnTo>
                  <a:pt x="1000528" y="865912"/>
                </a:lnTo>
                <a:lnTo>
                  <a:pt x="0" y="865912"/>
                </a:lnTo>
                <a:lnTo>
                  <a:pt x="0" y="0"/>
                </a:lnTo>
                <a:close/>
              </a:path>
            </a:pathLst>
          </a:custGeom>
          <a:blipFill rotWithShape="1">
            <a:blip r:embed="rId5">
              <a:alphaModFix/>
            </a:blip>
            <a:stretch>
              <a:fillRect/>
            </a:stretch>
          </a:blipFill>
          <a:ln>
            <a:noFill/>
          </a:ln>
        </p:spPr>
      </p:sp>
      <p:pic>
        <p:nvPicPr>
          <p:cNvPr id="2" name="Picture 1">
            <a:extLst>
              <a:ext uri="{FF2B5EF4-FFF2-40B4-BE49-F238E27FC236}">
                <a16:creationId xmlns:a16="http://schemas.microsoft.com/office/drawing/2014/main" id="{BB0C6DFB-AF74-DEFA-4037-38D686FFB003}"/>
              </a:ext>
            </a:extLst>
          </p:cNvPr>
          <p:cNvPicPr>
            <a:picLocks noChangeAspect="1"/>
          </p:cNvPicPr>
          <p:nvPr/>
        </p:nvPicPr>
        <p:blipFill>
          <a:blip r:embed="rId6"/>
          <a:stretch>
            <a:fillRect/>
          </a:stretch>
        </p:blipFill>
        <p:spPr>
          <a:xfrm flipH="1">
            <a:off x="11310792" y="16074"/>
            <a:ext cx="7011730" cy="10364140"/>
          </a:xfrm>
          <a:prstGeom prst="rect">
            <a:avLst/>
          </a:prstGeom>
        </p:spPr>
      </p:pic>
      <p:pic>
        <p:nvPicPr>
          <p:cNvPr id="464" name="Google Shape;464;p12"/>
          <p:cNvPicPr preferRelativeResize="0"/>
          <p:nvPr/>
        </p:nvPicPr>
        <p:blipFill rotWithShape="1">
          <a:blip r:embed="rId7">
            <a:alphaModFix/>
          </a:blip>
          <a:srcRect/>
          <a:stretch/>
        </p:blipFill>
        <p:spPr>
          <a:xfrm>
            <a:off x="17014313" y="-25400"/>
            <a:ext cx="1280491" cy="1280491"/>
          </a:xfrm>
          <a:prstGeom prst="rect">
            <a:avLst/>
          </a:prstGeom>
          <a:noFill/>
          <a:ln>
            <a:noFill/>
          </a:ln>
        </p:spPr>
      </p:pic>
      <p:sp>
        <p:nvSpPr>
          <p:cNvPr id="462" name="Google Shape;462;p12"/>
          <p:cNvSpPr/>
          <p:nvPr/>
        </p:nvSpPr>
        <p:spPr>
          <a:xfrm rot="-278358" flipH="1">
            <a:off x="9002345" y="9029738"/>
            <a:ext cx="4874627" cy="1246167"/>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8">
              <a:alphaModFix/>
            </a:blip>
            <a:stretch>
              <a:fillRect/>
            </a:stretch>
          </a:blipFill>
          <a:ln>
            <a:noFill/>
          </a:ln>
        </p:spPr>
      </p:sp>
      <p:sp>
        <p:nvSpPr>
          <p:cNvPr id="3" name="TextBox 2">
            <a:extLst>
              <a:ext uri="{FF2B5EF4-FFF2-40B4-BE49-F238E27FC236}">
                <a16:creationId xmlns:a16="http://schemas.microsoft.com/office/drawing/2014/main" id="{36FF2880-8B68-AFD4-5D1A-F8A3985F0B80}"/>
              </a:ext>
            </a:extLst>
          </p:cNvPr>
          <p:cNvSpPr txBox="1"/>
          <p:nvPr/>
        </p:nvSpPr>
        <p:spPr>
          <a:xfrm>
            <a:off x="7961038" y="9593731"/>
            <a:ext cx="645838" cy="523220"/>
          </a:xfrm>
          <a:prstGeom prst="rect">
            <a:avLst/>
          </a:prstGeom>
          <a:noFill/>
        </p:spPr>
        <p:txBody>
          <a:bodyPr wrap="square" rtlCol="0">
            <a:spAutoFit/>
          </a:bodyPr>
          <a:lstStyle/>
          <a:p>
            <a:r>
              <a:rPr lang="en-US" sz="2800" b="1" dirty="0"/>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60"/>
                                        </p:tgtEl>
                                        <p:attrNameLst>
                                          <p:attrName>style.visibility</p:attrName>
                                        </p:attrNameLst>
                                      </p:cBhvr>
                                      <p:to>
                                        <p:strVal val="visible"/>
                                      </p:to>
                                    </p:set>
                                    <p:animEffect transition="in" filter="fade">
                                      <p:cBhvr>
                                        <p:cTn id="10" dur="500"/>
                                        <p:tgtEl>
                                          <p:spTgt spid="460"/>
                                        </p:tgtEl>
                                      </p:cBhvr>
                                    </p:animEffect>
                                  </p:childTnLst>
                                </p:cTn>
                              </p:par>
                              <p:par>
                                <p:cTn id="11" presetID="10" presetClass="entr" presetSubtype="0" fill="hold" nodeType="withEffect">
                                  <p:stCondLst>
                                    <p:cond delay="0"/>
                                  </p:stCondLst>
                                  <p:childTnLst>
                                    <p:set>
                                      <p:cBhvr>
                                        <p:cTn id="12" dur="1" fill="hold">
                                          <p:stCondLst>
                                            <p:cond delay="0"/>
                                          </p:stCondLst>
                                        </p:cTn>
                                        <p:tgtEl>
                                          <p:spTgt spid="461"/>
                                        </p:tgtEl>
                                        <p:attrNameLst>
                                          <p:attrName>style.visibility</p:attrName>
                                        </p:attrNameLst>
                                      </p:cBhvr>
                                      <p:to>
                                        <p:strVal val="visible"/>
                                      </p:to>
                                    </p:set>
                                    <p:animEffect transition="in" filter="fade">
                                      <p:cBhvr>
                                        <p:cTn id="13" dur="500"/>
                                        <p:tgtEl>
                                          <p:spTgt spid="461"/>
                                        </p:tgtEl>
                                      </p:cBhvr>
                                    </p:animEffect>
                                  </p:childTnLst>
                                </p:cTn>
                              </p:par>
                              <p:par>
                                <p:cTn id="14" presetID="10" presetClass="entr" presetSubtype="0" fill="hold" nodeType="withEffect">
                                  <p:stCondLst>
                                    <p:cond delay="0"/>
                                  </p:stCondLst>
                                  <p:childTnLst>
                                    <p:set>
                                      <p:cBhvr>
                                        <p:cTn id="15" dur="1" fill="hold">
                                          <p:stCondLst>
                                            <p:cond delay="0"/>
                                          </p:stCondLst>
                                        </p:cTn>
                                        <p:tgtEl>
                                          <p:spTgt spid="462"/>
                                        </p:tgtEl>
                                        <p:attrNameLst>
                                          <p:attrName>style.visibility</p:attrName>
                                        </p:attrNameLst>
                                      </p:cBhvr>
                                      <p:to>
                                        <p:strVal val="visible"/>
                                      </p:to>
                                    </p:set>
                                    <p:animEffect transition="in" filter="fade">
                                      <p:cBhvr>
                                        <p:cTn id="16" dur="500"/>
                                        <p:tgtEl>
                                          <p:spTgt spid="462"/>
                                        </p:tgtEl>
                                      </p:cBhvr>
                                    </p:animEffect>
                                  </p:childTnLst>
                                </p:cTn>
                              </p:par>
                              <p:par>
                                <p:cTn id="17" presetID="10" presetClass="entr" presetSubtype="0" fill="hold" nodeType="withEffect">
                                  <p:stCondLst>
                                    <p:cond delay="0"/>
                                  </p:stCondLst>
                                  <p:childTnLst>
                                    <p:set>
                                      <p:cBhvr>
                                        <p:cTn id="18" dur="1" fill="hold">
                                          <p:stCondLst>
                                            <p:cond delay="0"/>
                                          </p:stCondLst>
                                        </p:cTn>
                                        <p:tgtEl>
                                          <p:spTgt spid="443"/>
                                        </p:tgtEl>
                                        <p:attrNameLst>
                                          <p:attrName>style.visibility</p:attrName>
                                        </p:attrNameLst>
                                      </p:cBhvr>
                                      <p:to>
                                        <p:strVal val="visible"/>
                                      </p:to>
                                    </p:set>
                                    <p:animEffect transition="in" filter="fade">
                                      <p:cBhvr>
                                        <p:cTn id="19" dur="500"/>
                                        <p:tgtEl>
                                          <p:spTgt spid="443"/>
                                        </p:tgtEl>
                                      </p:cBhvr>
                                    </p:animEffect>
                                  </p:childTnLst>
                                </p:cTn>
                              </p:par>
                              <p:par>
                                <p:cTn id="20" presetID="10" presetClass="entr" presetSubtype="0" fill="hold" nodeType="withEffect">
                                  <p:stCondLst>
                                    <p:cond delay="0"/>
                                  </p:stCondLst>
                                  <p:childTnLst>
                                    <p:set>
                                      <p:cBhvr>
                                        <p:cTn id="21" dur="1" fill="hold">
                                          <p:stCondLst>
                                            <p:cond delay="0"/>
                                          </p:stCondLst>
                                        </p:cTn>
                                        <p:tgtEl>
                                          <p:spTgt spid="444"/>
                                        </p:tgtEl>
                                        <p:attrNameLst>
                                          <p:attrName>style.visibility</p:attrName>
                                        </p:attrNameLst>
                                      </p:cBhvr>
                                      <p:to>
                                        <p:strVal val="visible"/>
                                      </p:to>
                                    </p:set>
                                    <p:animEffect transition="in" filter="fade">
                                      <p:cBhvr>
                                        <p:cTn id="22" dur="500"/>
                                        <p:tgtEl>
                                          <p:spTgt spid="444"/>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fade">
                                      <p:cBhvr>
                                        <p:cTn id="25" dur="500"/>
                                        <p:tgtEl>
                                          <p:spTgt spid="445"/>
                                        </p:tgtEl>
                                      </p:cBhvr>
                                    </p:animEffect>
                                  </p:childTnLst>
                                </p:cTn>
                              </p:par>
                              <p:par>
                                <p:cTn id="26" presetID="10" presetClass="entr" presetSubtype="0" fill="hold" nodeType="withEffect">
                                  <p:stCondLst>
                                    <p:cond delay="0"/>
                                  </p:stCondLst>
                                  <p:childTnLst>
                                    <p:set>
                                      <p:cBhvr>
                                        <p:cTn id="27" dur="1" fill="hold">
                                          <p:stCondLst>
                                            <p:cond delay="0"/>
                                          </p:stCondLst>
                                        </p:cTn>
                                        <p:tgtEl>
                                          <p:spTgt spid="446"/>
                                        </p:tgtEl>
                                        <p:attrNameLst>
                                          <p:attrName>style.visibility</p:attrName>
                                        </p:attrNameLst>
                                      </p:cBhvr>
                                      <p:to>
                                        <p:strVal val="visible"/>
                                      </p:to>
                                    </p:set>
                                    <p:animEffect transition="in" filter="fade">
                                      <p:cBhvr>
                                        <p:cTn id="28" dur="500"/>
                                        <p:tgtEl>
                                          <p:spTgt spid="446"/>
                                        </p:tgtEl>
                                      </p:cBhvr>
                                    </p:animEffect>
                                  </p:childTnLst>
                                </p:cTn>
                              </p:par>
                              <p:par>
                                <p:cTn id="29" presetID="10" presetClass="entr" presetSubtype="0" fill="hold" nodeType="withEffect">
                                  <p:stCondLst>
                                    <p:cond delay="0"/>
                                  </p:stCondLst>
                                  <p:childTnLst>
                                    <p:set>
                                      <p:cBhvr>
                                        <p:cTn id="30" dur="1" fill="hold">
                                          <p:stCondLst>
                                            <p:cond delay="0"/>
                                          </p:stCondLst>
                                        </p:cTn>
                                        <p:tgtEl>
                                          <p:spTgt spid="447"/>
                                        </p:tgtEl>
                                        <p:attrNameLst>
                                          <p:attrName>style.visibility</p:attrName>
                                        </p:attrNameLst>
                                      </p:cBhvr>
                                      <p:to>
                                        <p:strVal val="visible"/>
                                      </p:to>
                                    </p:set>
                                    <p:animEffect transition="in" filter="fade">
                                      <p:cBhvr>
                                        <p:cTn id="31" dur="500"/>
                                        <p:tgtEl>
                                          <p:spTgt spid="447"/>
                                        </p:tgtEl>
                                      </p:cBhvr>
                                    </p:animEffect>
                                  </p:childTnLst>
                                </p:cTn>
                              </p:par>
                              <p:par>
                                <p:cTn id="32" presetID="10" presetClass="entr" presetSubtype="0" fill="hold" nodeType="withEffect">
                                  <p:stCondLst>
                                    <p:cond delay="0"/>
                                  </p:stCondLst>
                                  <p:childTnLst>
                                    <p:set>
                                      <p:cBhvr>
                                        <p:cTn id="33" dur="1" fill="hold">
                                          <p:stCondLst>
                                            <p:cond delay="0"/>
                                          </p:stCondLst>
                                        </p:cTn>
                                        <p:tgtEl>
                                          <p:spTgt spid="448"/>
                                        </p:tgtEl>
                                        <p:attrNameLst>
                                          <p:attrName>style.visibility</p:attrName>
                                        </p:attrNameLst>
                                      </p:cBhvr>
                                      <p:to>
                                        <p:strVal val="visible"/>
                                      </p:to>
                                    </p:set>
                                    <p:animEffect transition="in" filter="fade">
                                      <p:cBhvr>
                                        <p:cTn id="34" dur="500"/>
                                        <p:tgtEl>
                                          <p:spTgt spid="448"/>
                                        </p:tgtEl>
                                      </p:cBhvr>
                                    </p:animEffect>
                                  </p:childTnLst>
                                </p:cTn>
                              </p:par>
                              <p:par>
                                <p:cTn id="35" presetID="10" presetClass="entr" presetSubtype="0" fill="hold" nodeType="withEffect">
                                  <p:stCondLst>
                                    <p:cond delay="0"/>
                                  </p:stCondLst>
                                  <p:childTnLst>
                                    <p:set>
                                      <p:cBhvr>
                                        <p:cTn id="36" dur="1" fill="hold">
                                          <p:stCondLst>
                                            <p:cond delay="0"/>
                                          </p:stCondLst>
                                        </p:cTn>
                                        <p:tgtEl>
                                          <p:spTgt spid="449"/>
                                        </p:tgtEl>
                                        <p:attrNameLst>
                                          <p:attrName>style.visibility</p:attrName>
                                        </p:attrNameLst>
                                      </p:cBhvr>
                                      <p:to>
                                        <p:strVal val="visible"/>
                                      </p:to>
                                    </p:set>
                                    <p:animEffect transition="in" filter="fade">
                                      <p:cBhvr>
                                        <p:cTn id="37" dur="500"/>
                                        <p:tgtEl>
                                          <p:spTgt spid="449"/>
                                        </p:tgtEl>
                                      </p:cBhvr>
                                    </p:animEffect>
                                  </p:childTnLst>
                                </p:cTn>
                              </p:par>
                              <p:par>
                                <p:cTn id="38" presetID="10" presetClass="entr" presetSubtype="0" fill="hold" nodeType="withEffect">
                                  <p:stCondLst>
                                    <p:cond delay="0"/>
                                  </p:stCondLst>
                                  <p:childTnLst>
                                    <p:set>
                                      <p:cBhvr>
                                        <p:cTn id="39" dur="1" fill="hold">
                                          <p:stCondLst>
                                            <p:cond delay="0"/>
                                          </p:stCondLst>
                                        </p:cTn>
                                        <p:tgtEl>
                                          <p:spTgt spid="450"/>
                                        </p:tgtEl>
                                        <p:attrNameLst>
                                          <p:attrName>style.visibility</p:attrName>
                                        </p:attrNameLst>
                                      </p:cBhvr>
                                      <p:to>
                                        <p:strVal val="visible"/>
                                      </p:to>
                                    </p:set>
                                    <p:animEffect transition="in" filter="fade">
                                      <p:cBhvr>
                                        <p:cTn id="40" dur="500"/>
                                        <p:tgtEl>
                                          <p:spTgt spid="450"/>
                                        </p:tgtEl>
                                      </p:cBhvr>
                                    </p:animEffect>
                                  </p:childTnLst>
                                </p:cTn>
                              </p:par>
                              <p:par>
                                <p:cTn id="41" presetID="10" presetClass="entr" presetSubtype="0" fill="hold" nodeType="withEffect">
                                  <p:stCondLst>
                                    <p:cond delay="0"/>
                                  </p:stCondLst>
                                  <p:childTnLst>
                                    <p:set>
                                      <p:cBhvr>
                                        <p:cTn id="42" dur="1" fill="hold">
                                          <p:stCondLst>
                                            <p:cond delay="0"/>
                                          </p:stCondLst>
                                        </p:cTn>
                                        <p:tgtEl>
                                          <p:spTgt spid="451"/>
                                        </p:tgtEl>
                                        <p:attrNameLst>
                                          <p:attrName>style.visibility</p:attrName>
                                        </p:attrNameLst>
                                      </p:cBhvr>
                                      <p:to>
                                        <p:strVal val="visible"/>
                                      </p:to>
                                    </p:set>
                                    <p:animEffect transition="in" filter="fade">
                                      <p:cBhvr>
                                        <p:cTn id="43" dur="500"/>
                                        <p:tgtEl>
                                          <p:spTgt spid="451"/>
                                        </p:tgtEl>
                                      </p:cBhvr>
                                    </p:animEffect>
                                  </p:childTnLst>
                                </p:cTn>
                              </p:par>
                              <p:par>
                                <p:cTn id="44" presetID="10" presetClass="entr" presetSubtype="0" fill="hold" nodeType="withEffect">
                                  <p:stCondLst>
                                    <p:cond delay="0"/>
                                  </p:stCondLst>
                                  <p:childTnLst>
                                    <p:set>
                                      <p:cBhvr>
                                        <p:cTn id="45" dur="1" fill="hold">
                                          <p:stCondLst>
                                            <p:cond delay="0"/>
                                          </p:stCondLst>
                                        </p:cTn>
                                        <p:tgtEl>
                                          <p:spTgt spid="452"/>
                                        </p:tgtEl>
                                        <p:attrNameLst>
                                          <p:attrName>style.visibility</p:attrName>
                                        </p:attrNameLst>
                                      </p:cBhvr>
                                      <p:to>
                                        <p:strVal val="visible"/>
                                      </p:to>
                                    </p:set>
                                    <p:animEffect transition="in" filter="fade">
                                      <p:cBhvr>
                                        <p:cTn id="46" dur="500"/>
                                        <p:tgtEl>
                                          <p:spTgt spid="452"/>
                                        </p:tgtEl>
                                      </p:cBhvr>
                                    </p:animEffect>
                                  </p:childTnLst>
                                </p:cTn>
                              </p:par>
                              <p:par>
                                <p:cTn id="47" presetID="10" presetClass="entr" presetSubtype="0" fill="hold" nodeType="withEffect">
                                  <p:stCondLst>
                                    <p:cond delay="0"/>
                                  </p:stCondLst>
                                  <p:childTnLst>
                                    <p:set>
                                      <p:cBhvr>
                                        <p:cTn id="48" dur="1" fill="hold">
                                          <p:stCondLst>
                                            <p:cond delay="0"/>
                                          </p:stCondLst>
                                        </p:cTn>
                                        <p:tgtEl>
                                          <p:spTgt spid="453"/>
                                        </p:tgtEl>
                                        <p:attrNameLst>
                                          <p:attrName>style.visibility</p:attrName>
                                        </p:attrNameLst>
                                      </p:cBhvr>
                                      <p:to>
                                        <p:strVal val="visible"/>
                                      </p:to>
                                    </p:set>
                                    <p:animEffect transition="in" filter="fade">
                                      <p:cBhvr>
                                        <p:cTn id="49" dur="500"/>
                                        <p:tgtEl>
                                          <p:spTgt spid="453"/>
                                        </p:tgtEl>
                                      </p:cBhvr>
                                    </p:animEffect>
                                  </p:childTnLst>
                                </p:cTn>
                              </p:par>
                              <p:par>
                                <p:cTn id="50" presetID="10" presetClass="entr" presetSubtype="0" fill="hold" nodeType="withEffect">
                                  <p:stCondLst>
                                    <p:cond delay="0"/>
                                  </p:stCondLst>
                                  <p:childTnLst>
                                    <p:set>
                                      <p:cBhvr>
                                        <p:cTn id="51" dur="1" fill="hold">
                                          <p:stCondLst>
                                            <p:cond delay="0"/>
                                          </p:stCondLst>
                                        </p:cTn>
                                        <p:tgtEl>
                                          <p:spTgt spid="454"/>
                                        </p:tgtEl>
                                        <p:attrNameLst>
                                          <p:attrName>style.visibility</p:attrName>
                                        </p:attrNameLst>
                                      </p:cBhvr>
                                      <p:to>
                                        <p:strVal val="visible"/>
                                      </p:to>
                                    </p:set>
                                    <p:animEffect transition="in" filter="fade">
                                      <p:cBhvr>
                                        <p:cTn id="52" dur="500"/>
                                        <p:tgtEl>
                                          <p:spTgt spid="454"/>
                                        </p:tgtEl>
                                      </p:cBhvr>
                                    </p:animEffect>
                                  </p:childTnLst>
                                </p:cTn>
                              </p:par>
                              <p:par>
                                <p:cTn id="53" presetID="10" presetClass="entr" presetSubtype="0" fill="hold" nodeType="withEffect">
                                  <p:stCondLst>
                                    <p:cond delay="0"/>
                                  </p:stCondLst>
                                  <p:childTnLst>
                                    <p:set>
                                      <p:cBhvr>
                                        <p:cTn id="54" dur="1" fill="hold">
                                          <p:stCondLst>
                                            <p:cond delay="0"/>
                                          </p:stCondLst>
                                        </p:cTn>
                                        <p:tgtEl>
                                          <p:spTgt spid="455"/>
                                        </p:tgtEl>
                                        <p:attrNameLst>
                                          <p:attrName>style.visibility</p:attrName>
                                        </p:attrNameLst>
                                      </p:cBhvr>
                                      <p:to>
                                        <p:strVal val="visible"/>
                                      </p:to>
                                    </p:set>
                                    <p:animEffect transition="in" filter="fade">
                                      <p:cBhvr>
                                        <p:cTn id="55" dur="500"/>
                                        <p:tgtEl>
                                          <p:spTgt spid="455"/>
                                        </p:tgtEl>
                                      </p:cBhvr>
                                    </p:animEffect>
                                  </p:childTnLst>
                                </p:cTn>
                              </p:par>
                              <p:par>
                                <p:cTn id="56" presetID="10" presetClass="entr" presetSubtype="0" fill="hold" nodeType="withEffect">
                                  <p:stCondLst>
                                    <p:cond delay="0"/>
                                  </p:stCondLst>
                                  <p:childTnLst>
                                    <p:set>
                                      <p:cBhvr>
                                        <p:cTn id="57" dur="1" fill="hold">
                                          <p:stCondLst>
                                            <p:cond delay="0"/>
                                          </p:stCondLst>
                                        </p:cTn>
                                        <p:tgtEl>
                                          <p:spTgt spid="456"/>
                                        </p:tgtEl>
                                        <p:attrNameLst>
                                          <p:attrName>style.visibility</p:attrName>
                                        </p:attrNameLst>
                                      </p:cBhvr>
                                      <p:to>
                                        <p:strVal val="visible"/>
                                      </p:to>
                                    </p:set>
                                    <p:animEffect transition="in" filter="fade">
                                      <p:cBhvr>
                                        <p:cTn id="58" dur="500"/>
                                        <p:tgtEl>
                                          <p:spTgt spid="456"/>
                                        </p:tgtEl>
                                      </p:cBhvr>
                                    </p:animEffect>
                                  </p:childTnLst>
                                </p:cTn>
                              </p:par>
                              <p:par>
                                <p:cTn id="59" presetID="10" presetClass="entr" presetSubtype="0" fill="hold" nodeType="withEffect">
                                  <p:stCondLst>
                                    <p:cond delay="0"/>
                                  </p:stCondLst>
                                  <p:childTnLst>
                                    <p:set>
                                      <p:cBhvr>
                                        <p:cTn id="60" dur="1" fill="hold">
                                          <p:stCondLst>
                                            <p:cond delay="0"/>
                                          </p:stCondLst>
                                        </p:cTn>
                                        <p:tgtEl>
                                          <p:spTgt spid="457"/>
                                        </p:tgtEl>
                                        <p:attrNameLst>
                                          <p:attrName>style.visibility</p:attrName>
                                        </p:attrNameLst>
                                      </p:cBhvr>
                                      <p:to>
                                        <p:strVal val="visible"/>
                                      </p:to>
                                    </p:set>
                                    <p:animEffect transition="in" filter="fade">
                                      <p:cBhvr>
                                        <p:cTn id="61" dur="500"/>
                                        <p:tgtEl>
                                          <p:spTgt spid="457"/>
                                        </p:tgtEl>
                                      </p:cBhvr>
                                    </p:animEffect>
                                  </p:childTnLst>
                                </p:cTn>
                              </p:par>
                              <p:par>
                                <p:cTn id="62" presetID="10" presetClass="entr" presetSubtype="0" fill="hold" nodeType="withEffect">
                                  <p:stCondLst>
                                    <p:cond delay="0"/>
                                  </p:stCondLst>
                                  <p:childTnLst>
                                    <p:set>
                                      <p:cBhvr>
                                        <p:cTn id="63" dur="1" fill="hold">
                                          <p:stCondLst>
                                            <p:cond delay="0"/>
                                          </p:stCondLst>
                                        </p:cTn>
                                        <p:tgtEl>
                                          <p:spTgt spid="458"/>
                                        </p:tgtEl>
                                        <p:attrNameLst>
                                          <p:attrName>style.visibility</p:attrName>
                                        </p:attrNameLst>
                                      </p:cBhvr>
                                      <p:to>
                                        <p:strVal val="visible"/>
                                      </p:to>
                                    </p:set>
                                    <p:animEffect transition="in" filter="fade">
                                      <p:cBhvr>
                                        <p:cTn id="64" dur="500"/>
                                        <p:tgtEl>
                                          <p:spTgt spid="458"/>
                                        </p:tgtEl>
                                      </p:cBhvr>
                                    </p:animEffect>
                                  </p:childTnLst>
                                </p:cTn>
                              </p:par>
                              <p:par>
                                <p:cTn id="65" presetID="10" presetClass="entr" presetSubtype="0" fill="hold" nodeType="withEffect">
                                  <p:stCondLst>
                                    <p:cond delay="0"/>
                                  </p:stCondLst>
                                  <p:childTnLst>
                                    <p:set>
                                      <p:cBhvr>
                                        <p:cTn id="66" dur="1" fill="hold">
                                          <p:stCondLst>
                                            <p:cond delay="0"/>
                                          </p:stCondLst>
                                        </p:cTn>
                                        <p:tgtEl>
                                          <p:spTgt spid="463"/>
                                        </p:tgtEl>
                                        <p:attrNameLst>
                                          <p:attrName>style.visibility</p:attrName>
                                        </p:attrNameLst>
                                      </p:cBhvr>
                                      <p:to>
                                        <p:strVal val="visible"/>
                                      </p:to>
                                    </p:set>
                                    <p:animEffect transition="in" filter="fade">
                                      <p:cBhvr>
                                        <p:cTn id="67" dur="5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3"/>
          <p:cNvSpPr/>
          <p:nvPr/>
        </p:nvSpPr>
        <p:spPr>
          <a:xfrm>
            <a:off x="-254512" y="-287813"/>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470" name="Google Shape;470;p13"/>
          <p:cNvSpPr/>
          <p:nvPr/>
        </p:nvSpPr>
        <p:spPr>
          <a:xfrm>
            <a:off x="929386" y="1951470"/>
            <a:ext cx="10424414" cy="2529964"/>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471" name="Google Shape;471;p13"/>
          <p:cNvSpPr txBox="1"/>
          <p:nvPr/>
        </p:nvSpPr>
        <p:spPr>
          <a:xfrm>
            <a:off x="1098653" y="2140145"/>
            <a:ext cx="10102747" cy="3600986"/>
          </a:xfrm>
          <a:prstGeom prst="rect">
            <a:avLst/>
          </a:prstGeom>
          <a:noFill/>
          <a:ln>
            <a:noFill/>
          </a:ln>
        </p:spPr>
        <p:txBody>
          <a:bodyPr spcFirstLastPara="1" wrap="square" lIns="0" tIns="0" rIns="0" bIns="0" anchor="t" anchorCtr="0">
            <a:spAutoFit/>
          </a:bodyPr>
          <a:lstStyle/>
          <a:p>
            <a:pPr marL="0" marR="0" lvl="0" indent="0" algn="l" rtl="0">
              <a:lnSpc>
                <a:spcPct val="130234"/>
              </a:lnSpc>
              <a:spcBef>
                <a:spcPts val="0"/>
              </a:spcBef>
              <a:spcAft>
                <a:spcPts val="0"/>
              </a:spcAft>
              <a:buNone/>
            </a:pPr>
            <a:r>
              <a:rPr lang="en-US" sz="6000" b="1" dirty="0">
                <a:solidFill>
                  <a:srgbClr val="366092"/>
                </a:solidFill>
                <a:latin typeface="Arial"/>
                <a:ea typeface="Arial"/>
                <a:cs typeface="Arial"/>
                <a:sym typeface="Arial"/>
              </a:rPr>
              <a:t>PHÂN TÍCH THỊ TRƯỜNG VÀ CHIẾN LƯỢC PHÁT TRIỂN</a:t>
            </a:r>
            <a:endParaRPr sz="6000" b="1" dirty="0">
              <a:solidFill>
                <a:srgbClr val="366092"/>
              </a:solidFill>
              <a:latin typeface="Arial"/>
              <a:ea typeface="Arial"/>
              <a:cs typeface="Arial"/>
              <a:sym typeface="Arial"/>
            </a:endParaRPr>
          </a:p>
        </p:txBody>
      </p:sp>
      <p:sp>
        <p:nvSpPr>
          <p:cNvPr id="472" name="Google Shape;472;p13"/>
          <p:cNvSpPr/>
          <p:nvPr/>
        </p:nvSpPr>
        <p:spPr>
          <a:xfrm>
            <a:off x="929386" y="4618401"/>
            <a:ext cx="10028664" cy="391986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473" name="Google Shape;473;p13"/>
          <p:cNvSpPr txBox="1"/>
          <p:nvPr/>
        </p:nvSpPr>
        <p:spPr>
          <a:xfrm>
            <a:off x="1204041" y="4707940"/>
            <a:ext cx="9198864" cy="351961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600" dirty="0" err="1">
                <a:solidFill>
                  <a:srgbClr val="595959"/>
                </a:solidFill>
                <a:latin typeface="Arial"/>
                <a:ea typeface="Arial"/>
                <a:cs typeface="Arial"/>
                <a:sym typeface="Arial"/>
              </a:rPr>
              <a:t>Để</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một</a:t>
            </a:r>
            <a:r>
              <a:rPr lang="en-US" sz="2600" dirty="0">
                <a:solidFill>
                  <a:srgbClr val="595959"/>
                </a:solidFill>
                <a:latin typeface="Arial"/>
                <a:ea typeface="Arial"/>
                <a:cs typeface="Arial"/>
                <a:sym typeface="Arial"/>
              </a:rPr>
              <a:t> ý </a:t>
            </a:r>
            <a:r>
              <a:rPr lang="en-US" sz="2600" dirty="0" err="1">
                <a:solidFill>
                  <a:srgbClr val="595959"/>
                </a:solidFill>
                <a:latin typeface="Arial"/>
                <a:ea typeface="Arial"/>
                <a:cs typeface="Arial"/>
                <a:sym typeface="Arial"/>
              </a:rPr>
              <a:t>tưởng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kinh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doanh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phát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triển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hiệu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quả</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việc</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phân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tích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thị</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trường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và</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xác</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định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chiến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lược</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phù</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hợp</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là</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điều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không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thể</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thiếu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Nhóm</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tiến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hành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nghiên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cứu</a:t>
            </a:r>
            <a:r>
              <a:rPr lang="en-US" sz="2600" dirty="0">
                <a:solidFill>
                  <a:srgbClr val="595959"/>
                </a:solidFill>
                <a:latin typeface="Arial"/>
                <a:ea typeface="Arial"/>
                <a:cs typeface="Arial"/>
                <a:sym typeface="Arial"/>
              </a:rPr>
              <a:t> xu </a:t>
            </a:r>
            <a:r>
              <a:rPr lang="en-US" sz="2600" dirty="0" err="1">
                <a:solidFill>
                  <a:srgbClr val="595959"/>
                </a:solidFill>
                <a:latin typeface="Arial"/>
                <a:ea typeface="Arial"/>
                <a:cs typeface="Arial"/>
                <a:sym typeface="Arial"/>
              </a:rPr>
              <a:t>hướng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đối</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thủ</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cạnh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tranh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và</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tiềm</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năng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của</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mô</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hình</a:t>
            </a:r>
            <a:r>
              <a:rPr lang="en-US" sz="2600" dirty="0">
                <a:solidFill>
                  <a:srgbClr val="595959"/>
                </a:solidFill>
                <a:latin typeface="Arial"/>
                <a:ea typeface="Arial"/>
                <a:cs typeface="Arial"/>
                <a:sym typeface="Arial"/>
              </a:rPr>
              <a:t> Elite </a:t>
            </a:r>
            <a:r>
              <a:rPr lang="en-US" sz="2600" dirty="0" err="1">
                <a:solidFill>
                  <a:srgbClr val="595959"/>
                </a:solidFill>
                <a:latin typeface="Arial"/>
                <a:ea typeface="Arial"/>
                <a:cs typeface="Arial"/>
                <a:sym typeface="Arial"/>
              </a:rPr>
              <a:t>CyberZone</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từ</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đó</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đề</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xuất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hướng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phát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triển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giúp</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dự</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án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bắt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kịp</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nhu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cầu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thị</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trường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và</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mở</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rộng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bền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vững</a:t>
            </a:r>
            <a:r>
              <a:rPr lang="en-US" sz="2600" dirty="0">
                <a:solidFill>
                  <a:srgbClr val="595959"/>
                </a:solidFill>
                <a:latin typeface="Arial"/>
                <a:ea typeface="Arial"/>
                <a:cs typeface="Arial"/>
                <a:sym typeface="Arial"/>
              </a:rPr>
              <a:t>.</a:t>
            </a:r>
            <a:endParaRPr sz="2600" dirty="0">
              <a:solidFill>
                <a:srgbClr val="595959"/>
              </a:solidFill>
              <a:latin typeface="Arial"/>
              <a:ea typeface="Arial"/>
              <a:cs typeface="Arial"/>
              <a:sym typeface="Arial"/>
            </a:endParaRPr>
          </a:p>
        </p:txBody>
      </p:sp>
      <p:sp>
        <p:nvSpPr>
          <p:cNvPr id="474" name="Google Shape;474;p13"/>
          <p:cNvSpPr/>
          <p:nvPr/>
        </p:nvSpPr>
        <p:spPr>
          <a:xfrm>
            <a:off x="-935572" y="95588"/>
            <a:ext cx="5129661"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13"/>
          <p:cNvSpPr/>
          <p:nvPr/>
        </p:nvSpPr>
        <p:spPr>
          <a:xfrm rot="-203414">
            <a:off x="10980575" y="9082014"/>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3"/>
          <p:cNvSpPr/>
          <p:nvPr/>
        </p:nvSpPr>
        <p:spPr>
          <a:xfrm>
            <a:off x="-284386" y="8530845"/>
            <a:ext cx="2306955" cy="201334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6">
              <a:alphaModFix/>
            </a:blip>
            <a:stretch>
              <a:fillRect/>
            </a:stretch>
          </a:blipFill>
          <a:ln>
            <a:noFill/>
          </a:ln>
        </p:spPr>
      </p:sp>
      <p:sp>
        <p:nvSpPr>
          <p:cNvPr id="477" name="Google Shape;477;p13"/>
          <p:cNvSpPr/>
          <p:nvPr/>
        </p:nvSpPr>
        <p:spPr>
          <a:xfrm>
            <a:off x="8028885" y="3955652"/>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13"/>
          <p:cNvSpPr/>
          <p:nvPr/>
        </p:nvSpPr>
        <p:spPr>
          <a:xfrm>
            <a:off x="6985124" y="45066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3"/>
          <p:cNvSpPr/>
          <p:nvPr/>
        </p:nvSpPr>
        <p:spPr>
          <a:xfrm>
            <a:off x="525087" y="7751134"/>
            <a:ext cx="656296" cy="711227"/>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sp>
        <p:nvSpPr>
          <p:cNvPr id="480" name="Google Shape;480;p13"/>
          <p:cNvSpPr txBox="1"/>
          <p:nvPr/>
        </p:nvSpPr>
        <p:spPr>
          <a:xfrm>
            <a:off x="3829050" y="5057894"/>
            <a:ext cx="9639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81" name="Google Shape;481;p13"/>
          <p:cNvPicPr preferRelativeResize="0"/>
          <p:nvPr/>
        </p:nvPicPr>
        <p:blipFill rotWithShape="1">
          <a:blip r:embed="rId7">
            <a:alphaModFix/>
          </a:blip>
          <a:srcRect/>
          <a:stretch/>
        </p:blipFill>
        <p:spPr>
          <a:xfrm>
            <a:off x="11031006" y="-1652"/>
            <a:ext cx="7364740" cy="10272947"/>
          </a:xfrm>
          <a:prstGeom prst="rect">
            <a:avLst/>
          </a:prstGeom>
          <a:noFill/>
          <a:ln>
            <a:noFill/>
          </a:ln>
        </p:spPr>
      </p:pic>
      <p:sp>
        <p:nvSpPr>
          <p:cNvPr id="482" name="Google Shape;482;p13"/>
          <p:cNvSpPr/>
          <p:nvPr/>
        </p:nvSpPr>
        <p:spPr>
          <a:xfrm rot="979913">
            <a:off x="9959621" y="7791028"/>
            <a:ext cx="886568" cy="1131303"/>
          </a:xfrm>
          <a:custGeom>
            <a:avLst/>
            <a:gdLst/>
            <a:ahLst/>
            <a:cxnLst/>
            <a:rect l="l" t="t" r="r" b="b"/>
            <a:pathLst>
              <a:path w="886568" h="1113270" extrusionOk="0">
                <a:moveTo>
                  <a:pt x="0" y="0"/>
                </a:moveTo>
                <a:lnTo>
                  <a:pt x="886568" y="0"/>
                </a:lnTo>
                <a:lnTo>
                  <a:pt x="886568" y="1113270"/>
                </a:lnTo>
                <a:lnTo>
                  <a:pt x="0" y="1113270"/>
                </a:lnTo>
                <a:lnTo>
                  <a:pt x="0" y="0"/>
                </a:lnTo>
                <a:close/>
              </a:path>
            </a:pathLst>
          </a:custGeom>
          <a:blipFill rotWithShape="1">
            <a:blip r:embed="rId8">
              <a:alphaModFix/>
            </a:blip>
            <a:stretch>
              <a:fillRect/>
            </a:stretch>
          </a:blipFill>
          <a:ln>
            <a:noFill/>
          </a:ln>
        </p:spPr>
      </p:sp>
      <p:pic>
        <p:nvPicPr>
          <p:cNvPr id="483" name="Google Shape;483;p13"/>
          <p:cNvPicPr preferRelativeResize="0"/>
          <p:nvPr/>
        </p:nvPicPr>
        <p:blipFill rotWithShape="1">
          <a:blip r:embed="rId9">
            <a:alphaModFix/>
          </a:blip>
          <a:srcRect/>
          <a:stretch/>
        </p:blipFill>
        <p:spPr>
          <a:xfrm>
            <a:off x="17079953" y="12854"/>
            <a:ext cx="1280491" cy="1280491"/>
          </a:xfrm>
          <a:prstGeom prst="rect">
            <a:avLst/>
          </a:prstGeom>
          <a:noFill/>
          <a:ln>
            <a:noFill/>
          </a:ln>
        </p:spPr>
      </p:pic>
      <p:sp>
        <p:nvSpPr>
          <p:cNvPr id="2" name="Footer Placeholder 1">
            <a:extLst>
              <a:ext uri="{FF2B5EF4-FFF2-40B4-BE49-F238E27FC236}">
                <a16:creationId xmlns:a16="http://schemas.microsoft.com/office/drawing/2014/main" id="{E99E1A14-7831-49E1-5649-E0B29B16C2C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16EB20C5-EFDC-06FB-C736-2B35B59682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Box 3">
            <a:extLst>
              <a:ext uri="{FF2B5EF4-FFF2-40B4-BE49-F238E27FC236}">
                <a16:creationId xmlns:a16="http://schemas.microsoft.com/office/drawing/2014/main" id="{B986EE35-D3F2-6150-3E09-61D5DBDF6967}"/>
              </a:ext>
            </a:extLst>
          </p:cNvPr>
          <p:cNvSpPr txBox="1"/>
          <p:nvPr/>
        </p:nvSpPr>
        <p:spPr>
          <a:xfrm>
            <a:off x="7426740" y="9672450"/>
            <a:ext cx="870154" cy="523220"/>
          </a:xfrm>
          <a:prstGeom prst="rect">
            <a:avLst/>
          </a:prstGeom>
          <a:noFill/>
        </p:spPr>
        <p:txBody>
          <a:bodyPr wrap="square" rtlCol="0">
            <a:spAutoFit/>
          </a:bodyPr>
          <a:lstStyle/>
          <a:p>
            <a:r>
              <a:rPr lang="en-US" sz="2800" b="1" dirty="0"/>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500"/>
                                        <p:tgtEl>
                                          <p:spTgt spid="469"/>
                                        </p:tgtEl>
                                      </p:cBhvr>
                                    </p:animEffect>
                                  </p:childTnLst>
                                </p:cTn>
                              </p:par>
                              <p:par>
                                <p:cTn id="8" presetID="10" presetClass="entr" presetSubtype="0"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Effect transition="in" filter="fade">
                                      <p:cBhvr>
                                        <p:cTn id="10" dur="500"/>
                                        <p:tgtEl>
                                          <p:spTgt spid="471"/>
                                        </p:tgtEl>
                                      </p:cBhvr>
                                    </p:animEffect>
                                  </p:childTnLst>
                                </p:cTn>
                              </p:par>
                              <p:par>
                                <p:cTn id="11" presetID="10" presetClass="entr" presetSubtype="0" fill="hold" nodeType="withEffect">
                                  <p:stCondLst>
                                    <p:cond delay="0"/>
                                  </p:stCondLst>
                                  <p:childTnLst>
                                    <p:set>
                                      <p:cBhvr>
                                        <p:cTn id="12" dur="1" fill="hold">
                                          <p:stCondLst>
                                            <p:cond delay="0"/>
                                          </p:stCondLst>
                                        </p:cTn>
                                        <p:tgtEl>
                                          <p:spTgt spid="473"/>
                                        </p:tgtEl>
                                        <p:attrNameLst>
                                          <p:attrName>style.visibility</p:attrName>
                                        </p:attrNameLst>
                                      </p:cBhvr>
                                      <p:to>
                                        <p:strVal val="visible"/>
                                      </p:to>
                                    </p:set>
                                    <p:animEffect transition="in" filter="fade">
                                      <p:cBhvr>
                                        <p:cTn id="13" dur="500"/>
                                        <p:tgtEl>
                                          <p:spTgt spid="473"/>
                                        </p:tgtEl>
                                      </p:cBhvr>
                                    </p:animEffect>
                                  </p:childTnLst>
                                </p:cTn>
                              </p:par>
                              <p:par>
                                <p:cTn id="14" presetID="10" presetClass="entr" presetSubtype="0" fill="hold" nodeType="withEffect">
                                  <p:stCondLst>
                                    <p:cond delay="0"/>
                                  </p:stCondLst>
                                  <p:childTnLst>
                                    <p:set>
                                      <p:cBhvr>
                                        <p:cTn id="15" dur="1" fill="hold">
                                          <p:stCondLst>
                                            <p:cond delay="0"/>
                                          </p:stCondLst>
                                        </p:cTn>
                                        <p:tgtEl>
                                          <p:spTgt spid="474"/>
                                        </p:tgtEl>
                                        <p:attrNameLst>
                                          <p:attrName>style.visibility</p:attrName>
                                        </p:attrNameLst>
                                      </p:cBhvr>
                                      <p:to>
                                        <p:strVal val="visible"/>
                                      </p:to>
                                    </p:set>
                                    <p:animEffect transition="in" filter="fade">
                                      <p:cBhvr>
                                        <p:cTn id="16" dur="500"/>
                                        <p:tgtEl>
                                          <p:spTgt spid="474"/>
                                        </p:tgtEl>
                                      </p:cBhvr>
                                    </p:animEffect>
                                  </p:childTnLst>
                                </p:cTn>
                              </p:par>
                              <p:par>
                                <p:cTn id="17" presetID="10" presetClass="entr" presetSubtype="0" fill="hold" nodeType="withEffect">
                                  <p:stCondLst>
                                    <p:cond delay="0"/>
                                  </p:stCondLst>
                                  <p:childTnLst>
                                    <p:set>
                                      <p:cBhvr>
                                        <p:cTn id="18" dur="1" fill="hold">
                                          <p:stCondLst>
                                            <p:cond delay="0"/>
                                          </p:stCondLst>
                                        </p:cTn>
                                        <p:tgtEl>
                                          <p:spTgt spid="476"/>
                                        </p:tgtEl>
                                        <p:attrNameLst>
                                          <p:attrName>style.visibility</p:attrName>
                                        </p:attrNameLst>
                                      </p:cBhvr>
                                      <p:to>
                                        <p:strVal val="visible"/>
                                      </p:to>
                                    </p:set>
                                    <p:animEffect transition="in" filter="fade">
                                      <p:cBhvr>
                                        <p:cTn id="19" dur="500"/>
                                        <p:tgtEl>
                                          <p:spTgt spid="476"/>
                                        </p:tgtEl>
                                      </p:cBhvr>
                                    </p:animEffect>
                                  </p:childTnLst>
                                </p:cTn>
                              </p:par>
                              <p:par>
                                <p:cTn id="20" presetID="10" presetClass="entr" presetSubtype="0" fill="hold" nodeType="withEffect">
                                  <p:stCondLst>
                                    <p:cond delay="0"/>
                                  </p:stCondLst>
                                  <p:childTnLst>
                                    <p:set>
                                      <p:cBhvr>
                                        <p:cTn id="21" dur="1" fill="hold">
                                          <p:stCondLst>
                                            <p:cond delay="0"/>
                                          </p:stCondLst>
                                        </p:cTn>
                                        <p:tgtEl>
                                          <p:spTgt spid="475"/>
                                        </p:tgtEl>
                                        <p:attrNameLst>
                                          <p:attrName>style.visibility</p:attrName>
                                        </p:attrNameLst>
                                      </p:cBhvr>
                                      <p:to>
                                        <p:strVal val="visible"/>
                                      </p:to>
                                    </p:set>
                                    <p:animEffect transition="in" filter="fade">
                                      <p:cBhvr>
                                        <p:cTn id="22" dur="500"/>
                                        <p:tgtEl>
                                          <p:spTgt spid="475"/>
                                        </p:tgtEl>
                                      </p:cBhvr>
                                    </p:animEffect>
                                  </p:childTnLst>
                                </p:cTn>
                              </p:par>
                              <p:par>
                                <p:cTn id="23" presetID="10" presetClass="entr" presetSubtype="0" fill="hold" nodeType="withEffect">
                                  <p:stCondLst>
                                    <p:cond delay="0"/>
                                  </p:stCondLst>
                                  <p:childTnLst>
                                    <p:set>
                                      <p:cBhvr>
                                        <p:cTn id="24" dur="1" fill="hold">
                                          <p:stCondLst>
                                            <p:cond delay="0"/>
                                          </p:stCondLst>
                                        </p:cTn>
                                        <p:tgtEl>
                                          <p:spTgt spid="477"/>
                                        </p:tgtEl>
                                        <p:attrNameLst>
                                          <p:attrName>style.visibility</p:attrName>
                                        </p:attrNameLst>
                                      </p:cBhvr>
                                      <p:to>
                                        <p:strVal val="visible"/>
                                      </p:to>
                                    </p:set>
                                    <p:animEffect transition="in" filter="fade">
                                      <p:cBhvr>
                                        <p:cTn id="25" dur="500"/>
                                        <p:tgtEl>
                                          <p:spTgt spid="477"/>
                                        </p:tgtEl>
                                      </p:cBhvr>
                                    </p:animEffect>
                                  </p:childTnLst>
                                </p:cTn>
                              </p:par>
                              <p:par>
                                <p:cTn id="26" presetID="10" presetClass="entr" presetSubtype="0" fill="hold" nodeType="withEffect">
                                  <p:stCondLst>
                                    <p:cond delay="0"/>
                                  </p:stCondLst>
                                  <p:childTnLst>
                                    <p:set>
                                      <p:cBhvr>
                                        <p:cTn id="27" dur="1" fill="hold">
                                          <p:stCondLst>
                                            <p:cond delay="0"/>
                                          </p:stCondLst>
                                        </p:cTn>
                                        <p:tgtEl>
                                          <p:spTgt spid="478"/>
                                        </p:tgtEl>
                                        <p:attrNameLst>
                                          <p:attrName>style.visibility</p:attrName>
                                        </p:attrNameLst>
                                      </p:cBhvr>
                                      <p:to>
                                        <p:strVal val="visible"/>
                                      </p:to>
                                    </p:set>
                                    <p:animEffect transition="in" filter="fade">
                                      <p:cBhvr>
                                        <p:cTn id="28" dur="500"/>
                                        <p:tgtEl>
                                          <p:spTgt spid="478"/>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10" presetClass="entr" presetSubtype="0" fill="hold" nodeType="withEffect">
                                  <p:stCondLst>
                                    <p:cond delay="0"/>
                                  </p:stCondLst>
                                  <p:childTnLst>
                                    <p:set>
                                      <p:cBhvr>
                                        <p:cTn id="33" dur="1" fill="hold">
                                          <p:stCondLst>
                                            <p:cond delay="0"/>
                                          </p:stCondLst>
                                        </p:cTn>
                                        <p:tgtEl>
                                          <p:spTgt spid="480"/>
                                        </p:tgtEl>
                                        <p:attrNameLst>
                                          <p:attrName>style.visibility</p:attrName>
                                        </p:attrNameLst>
                                      </p:cBhvr>
                                      <p:to>
                                        <p:strVal val="visible"/>
                                      </p:to>
                                    </p:set>
                                    <p:animEffect transition="in" filter="fade">
                                      <p:cBhvr>
                                        <p:cTn id="34" dur="500"/>
                                        <p:tgtEl>
                                          <p:spTgt spid="480"/>
                                        </p:tgtEl>
                                      </p:cBhvr>
                                    </p:animEffect>
                                  </p:childTnLst>
                                </p:cTn>
                              </p:par>
                              <p:par>
                                <p:cTn id="35" presetID="10" presetClass="entr" presetSubtype="0" fill="hold" nodeType="withEffect">
                                  <p:stCondLst>
                                    <p:cond delay="0"/>
                                  </p:stCondLst>
                                  <p:childTnLst>
                                    <p:set>
                                      <p:cBhvr>
                                        <p:cTn id="36" dur="1" fill="hold">
                                          <p:stCondLst>
                                            <p:cond delay="0"/>
                                          </p:stCondLst>
                                        </p:cTn>
                                        <p:tgtEl>
                                          <p:spTgt spid="481"/>
                                        </p:tgtEl>
                                        <p:attrNameLst>
                                          <p:attrName>style.visibility</p:attrName>
                                        </p:attrNameLst>
                                      </p:cBhvr>
                                      <p:to>
                                        <p:strVal val="visible"/>
                                      </p:to>
                                    </p:set>
                                    <p:animEffect transition="in" filter="fade">
                                      <p:cBhvr>
                                        <p:cTn id="37" dur="500"/>
                                        <p:tgtEl>
                                          <p:spTgt spid="481"/>
                                        </p:tgtEl>
                                      </p:cBhvr>
                                    </p:animEffect>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490" name="Google Shape;490;p14"/>
          <p:cNvSpPr/>
          <p:nvPr/>
        </p:nvSpPr>
        <p:spPr>
          <a:xfrm>
            <a:off x="2809241" y="770397"/>
            <a:ext cx="12583160" cy="1434308"/>
          </a:xfrm>
          <a:custGeom>
            <a:avLst/>
            <a:gdLst/>
            <a:ahLst/>
            <a:cxnLst/>
            <a:rect l="l" t="t" r="r" b="b"/>
            <a:pathLst>
              <a:path w="5999270" h="695503" extrusionOk="0">
                <a:moveTo>
                  <a:pt x="0" y="0"/>
                </a:moveTo>
                <a:lnTo>
                  <a:pt x="5999270" y="0"/>
                </a:lnTo>
                <a:lnTo>
                  <a:pt x="5999270" y="695503"/>
                </a:lnTo>
                <a:lnTo>
                  <a:pt x="0" y="695503"/>
                </a:lnTo>
                <a:close/>
              </a:path>
            </a:pathLst>
          </a:custGeom>
          <a:solidFill>
            <a:srgbClr val="FFFFFF"/>
          </a:solidFill>
          <a:ln>
            <a:noFill/>
          </a:ln>
        </p:spPr>
      </p:sp>
      <p:sp>
        <p:nvSpPr>
          <p:cNvPr id="491" name="Google Shape;491;p14"/>
          <p:cNvSpPr txBox="1"/>
          <p:nvPr/>
        </p:nvSpPr>
        <p:spPr>
          <a:xfrm>
            <a:off x="2469031" y="409092"/>
            <a:ext cx="13263580" cy="1591205"/>
          </a:xfrm>
          <a:prstGeom prst="rect">
            <a:avLst/>
          </a:prstGeom>
          <a:noFill/>
          <a:ln>
            <a:noFill/>
          </a:ln>
        </p:spPr>
        <p:txBody>
          <a:bodyPr spcFirstLastPara="1" wrap="square" lIns="0" tIns="0" rIns="0" bIns="0" anchor="t" anchorCtr="0">
            <a:spAutoFit/>
          </a:bodyPr>
          <a:lstStyle/>
          <a:p>
            <a:pPr marL="0" marR="0" lvl="0" indent="0" algn="ctr" rtl="0">
              <a:lnSpc>
                <a:spcPct val="234782"/>
              </a:lnSpc>
              <a:spcBef>
                <a:spcPts val="0"/>
              </a:spcBef>
              <a:spcAft>
                <a:spcPts val="0"/>
              </a:spcAft>
              <a:buNone/>
            </a:pPr>
            <a:r>
              <a:rPr lang="en-US" sz="4400" b="1" dirty="0">
                <a:solidFill>
                  <a:srgbClr val="003EA8"/>
                </a:solidFill>
                <a:latin typeface="Arial"/>
                <a:ea typeface="Arial"/>
                <a:cs typeface="Arial"/>
                <a:sym typeface="Arial"/>
              </a:rPr>
              <a:t>Xu </a:t>
            </a:r>
            <a:r>
              <a:rPr lang="en-US" sz="4400" b="1" dirty="0" err="1">
                <a:solidFill>
                  <a:srgbClr val="003EA8"/>
                </a:solidFill>
                <a:latin typeface="Arial"/>
                <a:ea typeface="Arial"/>
                <a:cs typeface="Arial"/>
                <a:sym typeface="Arial"/>
              </a:rPr>
              <a:t>hướng</a:t>
            </a:r>
            <a:r>
              <a:rPr lang="en-US" sz="4400" b="1" dirty="0">
                <a:solidFill>
                  <a:srgbClr val="003EA8"/>
                </a:solidFill>
                <a:latin typeface="Arial"/>
                <a:ea typeface="Arial"/>
                <a:cs typeface="Arial"/>
                <a:sym typeface="Arial"/>
              </a:rPr>
              <a:t> Cyber Gaming, Co-working </a:t>
            </a:r>
            <a:r>
              <a:rPr lang="en-US" sz="4400" b="1" dirty="0" err="1">
                <a:solidFill>
                  <a:srgbClr val="003EA8"/>
                </a:solidFill>
                <a:latin typeface="Arial"/>
                <a:ea typeface="Arial"/>
                <a:cs typeface="Arial"/>
                <a:sym typeface="Arial"/>
              </a:rPr>
              <a:t>và</a:t>
            </a:r>
            <a:r>
              <a:rPr lang="en-US" sz="4400" b="1" dirty="0">
                <a:solidFill>
                  <a:srgbClr val="003EA8"/>
                </a:solidFill>
                <a:latin typeface="Arial"/>
                <a:ea typeface="Arial"/>
                <a:cs typeface="Arial"/>
                <a:sym typeface="Arial"/>
              </a:rPr>
              <a:t> XR</a:t>
            </a:r>
            <a:endParaRPr sz="1200" dirty="0"/>
          </a:p>
        </p:txBody>
      </p:sp>
      <p:sp>
        <p:nvSpPr>
          <p:cNvPr id="492" name="Google Shape;492;p14"/>
          <p:cNvSpPr/>
          <p:nvPr/>
        </p:nvSpPr>
        <p:spPr>
          <a:xfrm>
            <a:off x="-1276562" y="-156776"/>
            <a:ext cx="6732164" cy="1627960"/>
          </a:xfrm>
          <a:custGeom>
            <a:avLst/>
            <a:gdLst/>
            <a:ahLst/>
            <a:cxnLst/>
            <a:rect l="l" t="t" r="r" b="b"/>
            <a:pathLst>
              <a:path w="6732164" h="1627960" extrusionOk="0">
                <a:moveTo>
                  <a:pt x="0" y="0"/>
                </a:moveTo>
                <a:lnTo>
                  <a:pt x="6732164" y="0"/>
                </a:lnTo>
                <a:lnTo>
                  <a:pt x="6732164" y="1627960"/>
                </a:lnTo>
                <a:lnTo>
                  <a:pt x="0" y="1627960"/>
                </a:lnTo>
                <a:lnTo>
                  <a:pt x="0" y="0"/>
                </a:lnTo>
                <a:close/>
              </a:path>
            </a:pathLst>
          </a:custGeom>
          <a:blipFill rotWithShape="1">
            <a:blip r:embed="rId4">
              <a:alphaModFix/>
            </a:blip>
            <a:stretch>
              <a:fillRect/>
            </a:stretch>
          </a:blipFill>
          <a:ln>
            <a:noFill/>
          </a:ln>
        </p:spPr>
      </p:sp>
      <p:sp>
        <p:nvSpPr>
          <p:cNvPr id="493" name="Google Shape;493;p14"/>
          <p:cNvSpPr/>
          <p:nvPr/>
        </p:nvSpPr>
        <p:spPr>
          <a:xfrm>
            <a:off x="463879" y="-15677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sp>
        <p:nvSpPr>
          <p:cNvPr id="494" name="Google Shape;494;p14"/>
          <p:cNvSpPr/>
          <p:nvPr/>
        </p:nvSpPr>
        <p:spPr>
          <a:xfrm>
            <a:off x="6812948" y="2590660"/>
            <a:ext cx="10820400" cy="676670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14"/>
          <p:cNvSpPr/>
          <p:nvPr/>
        </p:nvSpPr>
        <p:spPr>
          <a:xfrm>
            <a:off x="7524369" y="6238409"/>
            <a:ext cx="2543175" cy="14288"/>
          </a:xfrm>
          <a:custGeom>
            <a:avLst/>
            <a:gdLst/>
            <a:ahLst/>
            <a:cxnLst/>
            <a:rect l="l" t="t" r="r" b="b"/>
            <a:pathLst>
              <a:path w="1695450" h="9525" extrusionOk="0">
                <a:moveTo>
                  <a:pt x="0" y="0"/>
                </a:moveTo>
                <a:lnTo>
                  <a:pt x="1695450" y="0"/>
                </a:lnTo>
              </a:path>
            </a:pathLst>
          </a:custGeom>
          <a:noFill/>
          <a:ln w="3810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496" name="Google Shape;496;p14"/>
          <p:cNvSpPr/>
          <p:nvPr/>
        </p:nvSpPr>
        <p:spPr>
          <a:xfrm>
            <a:off x="10782065" y="6231265"/>
            <a:ext cx="2543175" cy="14288"/>
          </a:xfrm>
          <a:custGeom>
            <a:avLst/>
            <a:gdLst/>
            <a:ahLst/>
            <a:cxnLst/>
            <a:rect l="l" t="t" r="r" b="b"/>
            <a:pathLst>
              <a:path w="1695450" h="9525" extrusionOk="0">
                <a:moveTo>
                  <a:pt x="0" y="0"/>
                </a:moveTo>
                <a:lnTo>
                  <a:pt x="1695450" y="0"/>
                </a:lnTo>
              </a:path>
            </a:pathLst>
          </a:custGeom>
          <a:noFill/>
          <a:ln w="38100" cap="flat" cmpd="sng">
            <a:solidFill>
              <a:srgbClr val="DE84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497" name="Google Shape;497;p14"/>
          <p:cNvSpPr txBox="1"/>
          <p:nvPr/>
        </p:nvSpPr>
        <p:spPr>
          <a:xfrm>
            <a:off x="9650599" y="3014696"/>
            <a:ext cx="4806104"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600" b="1" dirty="0" err="1">
                <a:solidFill>
                  <a:schemeClr val="accent1"/>
                </a:solidFill>
                <a:latin typeface="Arial"/>
                <a:ea typeface="Arial"/>
                <a:cs typeface="Arial"/>
                <a:sym typeface="Arial"/>
              </a:rPr>
              <a:t>Tích</a:t>
            </a:r>
            <a:r>
              <a:rPr lang="en-US" sz="3600" b="1" dirty="0">
                <a:solidFill>
                  <a:schemeClr val="accent1"/>
                </a:solidFill>
                <a:latin typeface="Arial"/>
                <a:ea typeface="Arial"/>
                <a:cs typeface="Arial"/>
                <a:sym typeface="Arial"/>
              </a:rPr>
              <a:t> </a:t>
            </a:r>
            <a:r>
              <a:rPr lang="en-US" sz="3600" b="1" dirty="0" err="1">
                <a:solidFill>
                  <a:schemeClr val="accent1"/>
                </a:solidFill>
                <a:latin typeface="Arial"/>
                <a:ea typeface="Arial"/>
                <a:cs typeface="Arial"/>
                <a:sym typeface="Arial"/>
              </a:rPr>
              <a:t>hợp</a:t>
            </a:r>
            <a:r>
              <a:rPr lang="en-US" sz="3600" b="1" dirty="0">
                <a:solidFill>
                  <a:schemeClr val="accent1"/>
                </a:solidFill>
                <a:latin typeface="Arial"/>
                <a:ea typeface="Arial"/>
                <a:cs typeface="Arial"/>
                <a:sym typeface="Arial"/>
              </a:rPr>
              <a:t> </a:t>
            </a:r>
            <a:r>
              <a:rPr lang="en-US" sz="3600" b="1" dirty="0" err="1">
                <a:solidFill>
                  <a:schemeClr val="accent1"/>
                </a:solidFill>
                <a:latin typeface="Arial"/>
                <a:ea typeface="Arial"/>
                <a:cs typeface="Arial"/>
                <a:sym typeface="Arial"/>
              </a:rPr>
              <a:t>công</a:t>
            </a:r>
            <a:r>
              <a:rPr lang="en-US" sz="3600" b="1" dirty="0">
                <a:solidFill>
                  <a:schemeClr val="accent1"/>
                </a:solidFill>
                <a:latin typeface="Arial"/>
                <a:ea typeface="Arial"/>
                <a:cs typeface="Arial"/>
                <a:sym typeface="Arial"/>
              </a:rPr>
              <a:t> </a:t>
            </a:r>
            <a:r>
              <a:rPr lang="en-US" sz="3600" b="1" dirty="0" err="1">
                <a:solidFill>
                  <a:schemeClr val="accent1"/>
                </a:solidFill>
                <a:latin typeface="Arial"/>
                <a:ea typeface="Arial"/>
                <a:cs typeface="Arial"/>
                <a:sym typeface="Arial"/>
              </a:rPr>
              <a:t>nghệ</a:t>
            </a:r>
            <a:endParaRPr sz="3600" b="1" dirty="0">
              <a:solidFill>
                <a:schemeClr val="accent1"/>
              </a:solidFill>
              <a:latin typeface="Arial"/>
              <a:ea typeface="Arial"/>
              <a:cs typeface="Arial"/>
              <a:sym typeface="Arial"/>
            </a:endParaRPr>
          </a:p>
        </p:txBody>
      </p:sp>
      <p:sp>
        <p:nvSpPr>
          <p:cNvPr id="498" name="Google Shape;498;p14"/>
          <p:cNvSpPr txBox="1"/>
          <p:nvPr/>
        </p:nvSpPr>
        <p:spPr>
          <a:xfrm>
            <a:off x="7854125" y="6452954"/>
            <a:ext cx="2126704"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a:solidFill>
                  <a:srgbClr val="E0CB15"/>
                </a:solidFill>
                <a:latin typeface="Arial"/>
                <a:ea typeface="Arial"/>
                <a:cs typeface="Arial"/>
                <a:sym typeface="Arial"/>
              </a:rPr>
              <a:t>Cyber Gaming</a:t>
            </a:r>
            <a:endParaRPr dirty="0"/>
          </a:p>
        </p:txBody>
      </p:sp>
      <p:sp>
        <p:nvSpPr>
          <p:cNvPr id="499" name="Google Shape;499;p14"/>
          <p:cNvSpPr txBox="1"/>
          <p:nvPr/>
        </p:nvSpPr>
        <p:spPr>
          <a:xfrm>
            <a:off x="10825751" y="6402329"/>
            <a:ext cx="2455801"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DE8431"/>
                </a:solidFill>
                <a:latin typeface="Arial"/>
                <a:ea typeface="Arial"/>
                <a:cs typeface="Arial"/>
                <a:sym typeface="Arial"/>
              </a:rPr>
              <a:t>Không</a:t>
            </a:r>
            <a:r>
              <a:rPr lang="en-US" sz="2400" b="1" dirty="0">
                <a:solidFill>
                  <a:srgbClr val="DE8431"/>
                </a:solidFill>
                <a:latin typeface="Arial"/>
                <a:ea typeface="Arial"/>
                <a:cs typeface="Arial"/>
                <a:sym typeface="Arial"/>
              </a:rPr>
              <a:t> </a:t>
            </a:r>
            <a:r>
              <a:rPr lang="en-US" sz="2400" b="1" dirty="0" err="1">
                <a:solidFill>
                  <a:srgbClr val="DE8431"/>
                </a:solidFill>
                <a:latin typeface="Arial"/>
                <a:ea typeface="Arial"/>
                <a:cs typeface="Arial"/>
                <a:sym typeface="Arial"/>
              </a:rPr>
              <a:t>gian</a:t>
            </a:r>
            <a:r>
              <a:rPr lang="en-US" sz="2400" b="1" dirty="0">
                <a:solidFill>
                  <a:srgbClr val="DE8431"/>
                </a:solidFill>
                <a:latin typeface="Arial"/>
                <a:ea typeface="Arial"/>
                <a:cs typeface="Arial"/>
                <a:sym typeface="Arial"/>
              </a:rPr>
              <a:t> </a:t>
            </a:r>
            <a:r>
              <a:rPr lang="en-US" sz="2400" b="1" dirty="0" err="1">
                <a:solidFill>
                  <a:srgbClr val="DE8431"/>
                </a:solidFill>
                <a:latin typeface="Arial"/>
                <a:ea typeface="Arial"/>
                <a:cs typeface="Arial"/>
                <a:sym typeface="Arial"/>
              </a:rPr>
              <a:t>làm</a:t>
            </a:r>
            <a:br>
              <a:rPr lang="en-US" sz="2400" b="1" dirty="0">
                <a:solidFill>
                  <a:srgbClr val="DE8431"/>
                </a:solidFill>
                <a:latin typeface="Arial"/>
                <a:ea typeface="Arial"/>
                <a:cs typeface="Arial"/>
                <a:sym typeface="Arial"/>
              </a:rPr>
            </a:br>
            <a:r>
              <a:rPr lang="en-US" sz="2400" b="1" dirty="0" err="1">
                <a:solidFill>
                  <a:srgbClr val="DE8431"/>
                </a:solidFill>
                <a:latin typeface="Arial"/>
                <a:ea typeface="Arial"/>
                <a:cs typeface="Arial"/>
                <a:sym typeface="Arial"/>
              </a:rPr>
              <a:t>việc</a:t>
            </a:r>
            <a:r>
              <a:rPr lang="en-US" sz="2400" b="1" dirty="0">
                <a:solidFill>
                  <a:srgbClr val="DE8431"/>
                </a:solidFill>
                <a:latin typeface="Arial"/>
                <a:ea typeface="Arial"/>
                <a:cs typeface="Arial"/>
                <a:sym typeface="Arial"/>
              </a:rPr>
              <a:t> </a:t>
            </a:r>
            <a:r>
              <a:rPr lang="en-US" sz="2400" b="1" dirty="0" err="1">
                <a:solidFill>
                  <a:srgbClr val="DE8431"/>
                </a:solidFill>
                <a:latin typeface="Arial"/>
                <a:ea typeface="Arial"/>
                <a:cs typeface="Arial"/>
                <a:sym typeface="Arial"/>
              </a:rPr>
              <a:t>chung</a:t>
            </a:r>
            <a:r>
              <a:rPr lang="en-US" sz="2400" b="1" dirty="0">
                <a:solidFill>
                  <a:srgbClr val="DE8431"/>
                </a:solidFill>
                <a:latin typeface="Arial"/>
                <a:ea typeface="Arial"/>
                <a:cs typeface="Arial"/>
                <a:sym typeface="Arial"/>
              </a:rPr>
              <a:t> </a:t>
            </a:r>
            <a:endParaRPr sz="2400" b="1" dirty="0">
              <a:solidFill>
                <a:srgbClr val="DE8431"/>
              </a:solidFill>
              <a:latin typeface="Arial"/>
              <a:ea typeface="Arial"/>
              <a:cs typeface="Arial"/>
              <a:sym typeface="Arial"/>
            </a:endParaRPr>
          </a:p>
        </p:txBody>
      </p:sp>
      <p:sp>
        <p:nvSpPr>
          <p:cNvPr id="500" name="Google Shape;500;p14"/>
          <p:cNvSpPr txBox="1"/>
          <p:nvPr/>
        </p:nvSpPr>
        <p:spPr>
          <a:xfrm>
            <a:off x="14416238" y="6452954"/>
            <a:ext cx="2161604"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a:solidFill>
                  <a:srgbClr val="E55753"/>
                </a:solidFill>
                <a:latin typeface="Arial"/>
                <a:ea typeface="Arial"/>
                <a:cs typeface="Arial"/>
                <a:sym typeface="Arial"/>
              </a:rPr>
              <a:t>Công </a:t>
            </a:r>
            <a:r>
              <a:rPr lang="en-US" sz="2400" b="1" dirty="0" err="1">
                <a:solidFill>
                  <a:srgbClr val="E55753"/>
                </a:solidFill>
                <a:latin typeface="Arial"/>
                <a:ea typeface="Arial"/>
                <a:cs typeface="Arial"/>
                <a:sym typeface="Arial"/>
              </a:rPr>
              <a:t>nghệ</a:t>
            </a:r>
            <a:r>
              <a:rPr lang="en-US" sz="2400" b="1" dirty="0">
                <a:solidFill>
                  <a:srgbClr val="E55753"/>
                </a:solidFill>
                <a:latin typeface="Arial"/>
                <a:ea typeface="Arial"/>
                <a:cs typeface="Arial"/>
                <a:sym typeface="Arial"/>
              </a:rPr>
              <a:t> XR</a:t>
            </a:r>
            <a:endParaRPr dirty="0"/>
          </a:p>
        </p:txBody>
      </p:sp>
      <p:sp>
        <p:nvSpPr>
          <p:cNvPr id="501" name="Google Shape;501;p14"/>
          <p:cNvSpPr txBox="1"/>
          <p:nvPr/>
        </p:nvSpPr>
        <p:spPr>
          <a:xfrm>
            <a:off x="7703354" y="6935132"/>
            <a:ext cx="2607374" cy="15388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dirty="0" err="1">
                <a:solidFill>
                  <a:srgbClr val="595959"/>
                </a:solidFill>
                <a:latin typeface="Arial"/>
                <a:ea typeface="Arial"/>
                <a:cs typeface="Arial"/>
                <a:sym typeface="Arial"/>
              </a:rPr>
              <a:t>Vượt</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khỏi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khuôn</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khổ</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Chỉ</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để</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chơi</a:t>
            </a:r>
            <a:r>
              <a:rPr lang="en-US" sz="2000" dirty="0">
                <a:solidFill>
                  <a:srgbClr val="595959"/>
                </a:solidFill>
                <a:latin typeface="Arial"/>
                <a:ea typeface="Arial"/>
                <a:cs typeface="Arial"/>
                <a:sym typeface="Arial"/>
              </a:rPr>
              <a:t> game”, </a:t>
            </a:r>
            <a:r>
              <a:rPr lang="en-US" sz="2000" dirty="0" err="1">
                <a:solidFill>
                  <a:srgbClr val="595959"/>
                </a:solidFill>
                <a:latin typeface="Arial"/>
                <a:ea typeface="Arial"/>
                <a:cs typeface="Arial"/>
                <a:sym typeface="Arial"/>
              </a:rPr>
              <a:t>trở</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thành</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trung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tâm</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kết</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nối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cộng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đồng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và</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tổ</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chức</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thi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đấu</a:t>
            </a:r>
            <a:r>
              <a:rPr lang="en-US" sz="2000" dirty="0">
                <a:solidFill>
                  <a:srgbClr val="595959"/>
                </a:solidFill>
                <a:latin typeface="Arial"/>
                <a:ea typeface="Arial"/>
                <a:cs typeface="Arial"/>
                <a:sym typeface="Arial"/>
              </a:rPr>
              <a:t> Esports.</a:t>
            </a:r>
            <a:endParaRPr sz="2000" dirty="0">
              <a:solidFill>
                <a:srgbClr val="595959"/>
              </a:solidFill>
              <a:latin typeface="Arial"/>
              <a:ea typeface="Arial"/>
              <a:cs typeface="Arial"/>
              <a:sym typeface="Arial"/>
            </a:endParaRPr>
          </a:p>
        </p:txBody>
      </p:sp>
      <p:sp>
        <p:nvSpPr>
          <p:cNvPr id="502" name="Google Shape;502;p14"/>
          <p:cNvSpPr txBox="1"/>
          <p:nvPr/>
        </p:nvSpPr>
        <p:spPr>
          <a:xfrm>
            <a:off x="14323531" y="6885271"/>
            <a:ext cx="2161604" cy="18466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dirty="0">
                <a:solidFill>
                  <a:srgbClr val="595959"/>
                </a:solidFill>
                <a:latin typeface="Arial"/>
                <a:ea typeface="Arial"/>
                <a:cs typeface="Arial"/>
                <a:sym typeface="Arial"/>
              </a:rPr>
              <a:t>Tái </a:t>
            </a:r>
            <a:r>
              <a:rPr lang="en-US" sz="2000" dirty="0" err="1">
                <a:solidFill>
                  <a:srgbClr val="595959"/>
                </a:solidFill>
                <a:latin typeface="Arial"/>
                <a:ea typeface="Arial"/>
                <a:cs typeface="Arial"/>
                <a:sym typeface="Arial"/>
              </a:rPr>
              <a:t>định</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nghĩa</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cách</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tương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tác</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với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thế</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giới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số</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mở</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ra</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tiềm</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năng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vô</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hạn</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trong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giáo</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dục</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và</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giải</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trí</a:t>
            </a:r>
            <a:r>
              <a:rPr lang="en-US" sz="2000" dirty="0">
                <a:solidFill>
                  <a:srgbClr val="595959"/>
                </a:solidFill>
                <a:latin typeface="Arial"/>
                <a:ea typeface="Arial"/>
                <a:cs typeface="Arial"/>
                <a:sym typeface="Arial"/>
              </a:rPr>
              <a:t>..</a:t>
            </a:r>
            <a:endParaRPr dirty="0"/>
          </a:p>
        </p:txBody>
      </p:sp>
      <p:sp>
        <p:nvSpPr>
          <p:cNvPr id="503" name="Google Shape;503;p14"/>
          <p:cNvSpPr/>
          <p:nvPr/>
        </p:nvSpPr>
        <p:spPr>
          <a:xfrm>
            <a:off x="7969624" y="4302214"/>
            <a:ext cx="1643063" cy="1643063"/>
          </a:xfrm>
          <a:custGeom>
            <a:avLst/>
            <a:gdLst/>
            <a:ahLst/>
            <a:cxnLst/>
            <a:rect l="l" t="t" r="r" b="b"/>
            <a:pathLst>
              <a:path w="1095375" h="1095375" extrusionOk="0">
                <a:moveTo>
                  <a:pt x="1095375" y="1000125"/>
                </a:moveTo>
                <a:cubicBezTo>
                  <a:pt x="1095375" y="1052730"/>
                  <a:pt x="1052730" y="1095375"/>
                  <a:pt x="1000125" y="1095375"/>
                </a:cubicBezTo>
                <a:cubicBezTo>
                  <a:pt x="928687" y="1095375"/>
                  <a:pt x="864393" y="1009650"/>
                  <a:pt x="777716" y="878205"/>
                </a:cubicBezTo>
                <a:cubicBezTo>
                  <a:pt x="768845" y="865080"/>
                  <a:pt x="754028" y="857226"/>
                  <a:pt x="738187" y="857250"/>
                </a:cubicBezTo>
                <a:lnTo>
                  <a:pt x="357187" y="857250"/>
                </a:lnTo>
                <a:cubicBezTo>
                  <a:pt x="341853" y="857691"/>
                  <a:pt x="327671" y="865491"/>
                  <a:pt x="319087" y="878205"/>
                </a:cubicBezTo>
                <a:cubicBezTo>
                  <a:pt x="230981" y="1009650"/>
                  <a:pt x="164782" y="1095375"/>
                  <a:pt x="95250" y="1095375"/>
                </a:cubicBezTo>
                <a:cubicBezTo>
                  <a:pt x="42644" y="1095375"/>
                  <a:pt x="0" y="1052730"/>
                  <a:pt x="0" y="1000125"/>
                </a:cubicBezTo>
                <a:lnTo>
                  <a:pt x="0" y="619125"/>
                </a:lnTo>
                <a:cubicBezTo>
                  <a:pt x="0" y="513914"/>
                  <a:pt x="85289" y="428625"/>
                  <a:pt x="190500" y="428625"/>
                </a:cubicBezTo>
                <a:lnTo>
                  <a:pt x="904875" y="428625"/>
                </a:lnTo>
                <a:cubicBezTo>
                  <a:pt x="1010085" y="428625"/>
                  <a:pt x="1095375" y="513914"/>
                  <a:pt x="1095375" y="619125"/>
                </a:cubicBezTo>
                <a:close/>
                <a:moveTo>
                  <a:pt x="238125" y="762000"/>
                </a:moveTo>
                <a:lnTo>
                  <a:pt x="238125" y="571500"/>
                </a:lnTo>
                <a:moveTo>
                  <a:pt x="142875" y="666750"/>
                </a:moveTo>
                <a:lnTo>
                  <a:pt x="333375" y="666750"/>
                </a:lnTo>
                <a:moveTo>
                  <a:pt x="869156" y="571500"/>
                </a:moveTo>
                <a:cubicBezTo>
                  <a:pt x="869156" y="564924"/>
                  <a:pt x="863825" y="559593"/>
                  <a:pt x="857250" y="559593"/>
                </a:cubicBezTo>
                <a:moveTo>
                  <a:pt x="857250" y="559593"/>
                </a:moveTo>
                <a:cubicBezTo>
                  <a:pt x="850674" y="559593"/>
                  <a:pt x="845343" y="564924"/>
                  <a:pt x="845343" y="571500"/>
                </a:cubicBezTo>
                <a:moveTo>
                  <a:pt x="845343" y="571500"/>
                </a:moveTo>
                <a:cubicBezTo>
                  <a:pt x="845343" y="578075"/>
                  <a:pt x="850674" y="583406"/>
                  <a:pt x="857250" y="583406"/>
                </a:cubicBezTo>
                <a:moveTo>
                  <a:pt x="857250" y="583406"/>
                </a:moveTo>
                <a:cubicBezTo>
                  <a:pt x="863825" y="583406"/>
                  <a:pt x="869156" y="578075"/>
                  <a:pt x="869156" y="571500"/>
                </a:cubicBezTo>
                <a:moveTo>
                  <a:pt x="773906" y="666750"/>
                </a:moveTo>
                <a:cubicBezTo>
                  <a:pt x="773906" y="660174"/>
                  <a:pt x="768575" y="654843"/>
                  <a:pt x="762000" y="654843"/>
                </a:cubicBezTo>
                <a:moveTo>
                  <a:pt x="762000" y="654843"/>
                </a:moveTo>
                <a:cubicBezTo>
                  <a:pt x="755424" y="654843"/>
                  <a:pt x="750093" y="660174"/>
                  <a:pt x="750093" y="666750"/>
                </a:cubicBezTo>
                <a:moveTo>
                  <a:pt x="750093" y="666750"/>
                </a:moveTo>
                <a:cubicBezTo>
                  <a:pt x="750093" y="673325"/>
                  <a:pt x="755424" y="678656"/>
                  <a:pt x="762000" y="678656"/>
                </a:cubicBezTo>
                <a:moveTo>
                  <a:pt x="762000" y="678656"/>
                </a:moveTo>
                <a:cubicBezTo>
                  <a:pt x="768575" y="678656"/>
                  <a:pt x="773906" y="673325"/>
                  <a:pt x="773906" y="666750"/>
                </a:cubicBezTo>
                <a:moveTo>
                  <a:pt x="869156" y="762000"/>
                </a:moveTo>
                <a:cubicBezTo>
                  <a:pt x="869156" y="755424"/>
                  <a:pt x="863825" y="750093"/>
                  <a:pt x="857250" y="750093"/>
                </a:cubicBezTo>
                <a:moveTo>
                  <a:pt x="857250" y="750093"/>
                </a:moveTo>
                <a:cubicBezTo>
                  <a:pt x="850674" y="750093"/>
                  <a:pt x="845343" y="755424"/>
                  <a:pt x="845343" y="762000"/>
                </a:cubicBezTo>
                <a:moveTo>
                  <a:pt x="845343" y="762000"/>
                </a:moveTo>
                <a:cubicBezTo>
                  <a:pt x="845343" y="768575"/>
                  <a:pt x="850674" y="773906"/>
                  <a:pt x="857250" y="773906"/>
                </a:cubicBezTo>
                <a:moveTo>
                  <a:pt x="857250" y="773906"/>
                </a:moveTo>
                <a:cubicBezTo>
                  <a:pt x="863825" y="773906"/>
                  <a:pt x="869156" y="768575"/>
                  <a:pt x="869156" y="762000"/>
                </a:cubicBezTo>
                <a:moveTo>
                  <a:pt x="964406" y="666750"/>
                </a:moveTo>
                <a:cubicBezTo>
                  <a:pt x="964406" y="660174"/>
                  <a:pt x="959075" y="654843"/>
                  <a:pt x="952500" y="654843"/>
                </a:cubicBezTo>
                <a:moveTo>
                  <a:pt x="952500" y="654843"/>
                </a:moveTo>
                <a:cubicBezTo>
                  <a:pt x="945924" y="654843"/>
                  <a:pt x="940593" y="660174"/>
                  <a:pt x="940593" y="666750"/>
                </a:cubicBezTo>
                <a:moveTo>
                  <a:pt x="940593" y="666750"/>
                </a:moveTo>
                <a:cubicBezTo>
                  <a:pt x="940593" y="673325"/>
                  <a:pt x="945924" y="678656"/>
                  <a:pt x="952500" y="678656"/>
                </a:cubicBezTo>
                <a:moveTo>
                  <a:pt x="952500" y="678656"/>
                </a:moveTo>
                <a:cubicBezTo>
                  <a:pt x="959075" y="678656"/>
                  <a:pt x="964406" y="673325"/>
                  <a:pt x="964406" y="666750"/>
                </a:cubicBezTo>
                <a:moveTo>
                  <a:pt x="452437" y="95250"/>
                </a:moveTo>
                <a:cubicBezTo>
                  <a:pt x="452437" y="42644"/>
                  <a:pt x="495082" y="0"/>
                  <a:pt x="547687" y="0"/>
                </a:cubicBezTo>
                <a:cubicBezTo>
                  <a:pt x="600292" y="0"/>
                  <a:pt x="642937" y="42644"/>
                  <a:pt x="642937" y="95250"/>
                </a:cubicBezTo>
                <a:cubicBezTo>
                  <a:pt x="642937" y="147855"/>
                  <a:pt x="600292" y="190500"/>
                  <a:pt x="547687" y="190500"/>
                </a:cubicBezTo>
                <a:cubicBezTo>
                  <a:pt x="495082" y="190500"/>
                  <a:pt x="452437" y="147855"/>
                  <a:pt x="452437" y="95250"/>
                </a:cubicBezTo>
                <a:moveTo>
                  <a:pt x="785812" y="95250"/>
                </a:moveTo>
                <a:cubicBezTo>
                  <a:pt x="785812" y="42644"/>
                  <a:pt x="828457" y="0"/>
                  <a:pt x="881062" y="0"/>
                </a:cubicBezTo>
                <a:cubicBezTo>
                  <a:pt x="933667" y="0"/>
                  <a:pt x="976312" y="42644"/>
                  <a:pt x="976312" y="95250"/>
                </a:cubicBezTo>
                <a:cubicBezTo>
                  <a:pt x="976312" y="147855"/>
                  <a:pt x="933667" y="190500"/>
                  <a:pt x="881062" y="190500"/>
                </a:cubicBezTo>
                <a:cubicBezTo>
                  <a:pt x="828457" y="190500"/>
                  <a:pt x="785812" y="147855"/>
                  <a:pt x="785812" y="95250"/>
                </a:cubicBezTo>
                <a:moveTo>
                  <a:pt x="119062" y="95250"/>
                </a:moveTo>
                <a:cubicBezTo>
                  <a:pt x="119062" y="42644"/>
                  <a:pt x="161707" y="0"/>
                  <a:pt x="214312" y="0"/>
                </a:cubicBezTo>
                <a:cubicBezTo>
                  <a:pt x="266917" y="0"/>
                  <a:pt x="309562" y="42644"/>
                  <a:pt x="309562" y="95250"/>
                </a:cubicBezTo>
                <a:cubicBezTo>
                  <a:pt x="309562" y="147855"/>
                  <a:pt x="266917" y="190500"/>
                  <a:pt x="214312" y="190500"/>
                </a:cubicBezTo>
                <a:cubicBezTo>
                  <a:pt x="161707" y="190500"/>
                  <a:pt x="119062" y="147855"/>
                  <a:pt x="119062" y="95250"/>
                </a:cubicBezTo>
                <a:moveTo>
                  <a:pt x="47625" y="333375"/>
                </a:moveTo>
                <a:cubicBezTo>
                  <a:pt x="82359" y="274291"/>
                  <a:pt x="145775" y="238009"/>
                  <a:pt x="214312" y="238009"/>
                </a:cubicBezTo>
                <a:cubicBezTo>
                  <a:pt x="282849" y="238009"/>
                  <a:pt x="346265" y="274291"/>
                  <a:pt x="381000" y="333375"/>
                </a:cubicBezTo>
                <a:cubicBezTo>
                  <a:pt x="415734" y="274291"/>
                  <a:pt x="479150" y="238009"/>
                  <a:pt x="547687" y="238009"/>
                </a:cubicBezTo>
                <a:cubicBezTo>
                  <a:pt x="616224" y="238009"/>
                  <a:pt x="679640" y="274291"/>
                  <a:pt x="714375" y="333375"/>
                </a:cubicBezTo>
                <a:cubicBezTo>
                  <a:pt x="749109" y="274291"/>
                  <a:pt x="812525" y="238009"/>
                  <a:pt x="881062" y="238009"/>
                </a:cubicBezTo>
                <a:cubicBezTo>
                  <a:pt x="949599" y="238009"/>
                  <a:pt x="1013015" y="274291"/>
                  <a:pt x="1047750" y="333375"/>
                </a:cubicBezTo>
              </a:path>
            </a:pathLst>
          </a:custGeom>
          <a:noFill/>
          <a:ln w="5715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504" name="Google Shape;504;p14"/>
          <p:cNvSpPr/>
          <p:nvPr/>
        </p:nvSpPr>
        <p:spPr>
          <a:xfrm>
            <a:off x="11298611" y="4302214"/>
            <a:ext cx="1510085" cy="1643063"/>
          </a:xfrm>
          <a:custGeom>
            <a:avLst/>
            <a:gdLst/>
            <a:ahLst/>
            <a:cxnLst/>
            <a:rect l="l" t="t" r="r" b="b"/>
            <a:pathLst>
              <a:path w="1006723" h="1095375" extrusionOk="0">
                <a:moveTo>
                  <a:pt x="1000125" y="1095375"/>
                </a:moveTo>
                <a:lnTo>
                  <a:pt x="571500" y="1095375"/>
                </a:lnTo>
                <a:lnTo>
                  <a:pt x="571500" y="661463"/>
                </a:lnTo>
                <a:cubicBezTo>
                  <a:pt x="564901" y="580719"/>
                  <a:pt x="604245" y="503120"/>
                  <a:pt x="673278" y="460722"/>
                </a:cubicBezTo>
                <a:cubicBezTo>
                  <a:pt x="742310" y="418324"/>
                  <a:pt x="829314" y="418324"/>
                  <a:pt x="898346" y="460722"/>
                </a:cubicBezTo>
                <a:cubicBezTo>
                  <a:pt x="967379" y="503120"/>
                  <a:pt x="1006723" y="580719"/>
                  <a:pt x="1000125" y="661463"/>
                </a:cubicBezTo>
                <a:close/>
                <a:moveTo>
                  <a:pt x="619267" y="166687"/>
                </a:moveTo>
                <a:cubicBezTo>
                  <a:pt x="619267" y="74628"/>
                  <a:pt x="693896" y="0"/>
                  <a:pt x="785955" y="0"/>
                </a:cubicBezTo>
                <a:cubicBezTo>
                  <a:pt x="878014" y="0"/>
                  <a:pt x="952642" y="74628"/>
                  <a:pt x="952642" y="166687"/>
                </a:cubicBezTo>
                <a:cubicBezTo>
                  <a:pt x="952642" y="258746"/>
                  <a:pt x="878014" y="333375"/>
                  <a:pt x="785955" y="333375"/>
                </a:cubicBezTo>
                <a:cubicBezTo>
                  <a:pt x="693896" y="333375"/>
                  <a:pt x="619267" y="258746"/>
                  <a:pt x="619267" y="166687"/>
                </a:cubicBezTo>
                <a:close/>
                <a:moveTo>
                  <a:pt x="404955" y="47625"/>
                </a:moveTo>
                <a:cubicBezTo>
                  <a:pt x="470711" y="47625"/>
                  <a:pt x="524017" y="100931"/>
                  <a:pt x="524017" y="166687"/>
                </a:cubicBezTo>
                <a:cubicBezTo>
                  <a:pt x="524017" y="232443"/>
                  <a:pt x="470711" y="285750"/>
                  <a:pt x="404955" y="285750"/>
                </a:cubicBezTo>
                <a:cubicBezTo>
                  <a:pt x="339198" y="285750"/>
                  <a:pt x="285892" y="232443"/>
                  <a:pt x="285892" y="166687"/>
                </a:cubicBezTo>
                <a:cubicBezTo>
                  <a:pt x="285892" y="100931"/>
                  <a:pt x="339198" y="47625"/>
                  <a:pt x="404955" y="47625"/>
                </a:cubicBezTo>
                <a:close/>
                <a:moveTo>
                  <a:pt x="119205" y="95250"/>
                </a:moveTo>
                <a:cubicBezTo>
                  <a:pt x="158659" y="95250"/>
                  <a:pt x="190642" y="127233"/>
                  <a:pt x="190642" y="166687"/>
                </a:cubicBezTo>
                <a:cubicBezTo>
                  <a:pt x="190642" y="206141"/>
                  <a:pt x="158659" y="238125"/>
                  <a:pt x="119205" y="238125"/>
                </a:cubicBezTo>
                <a:cubicBezTo>
                  <a:pt x="79751" y="238125"/>
                  <a:pt x="47767" y="206141"/>
                  <a:pt x="47767" y="166687"/>
                </a:cubicBezTo>
                <a:cubicBezTo>
                  <a:pt x="47767" y="127233"/>
                  <a:pt x="79751" y="95250"/>
                  <a:pt x="119205" y="95250"/>
                </a:cubicBezTo>
                <a:close/>
                <a:moveTo>
                  <a:pt x="238125" y="547687"/>
                </a:moveTo>
                <a:cubicBezTo>
                  <a:pt x="238125" y="455628"/>
                  <a:pt x="312753" y="381000"/>
                  <a:pt x="404812" y="381000"/>
                </a:cubicBezTo>
                <a:cubicBezTo>
                  <a:pt x="496871" y="381000"/>
                  <a:pt x="571500" y="455628"/>
                  <a:pt x="571500" y="547687"/>
                </a:cubicBezTo>
                <a:lnTo>
                  <a:pt x="571500" y="904874"/>
                </a:lnTo>
                <a:lnTo>
                  <a:pt x="238125" y="904874"/>
                </a:lnTo>
                <a:close/>
                <a:moveTo>
                  <a:pt x="0" y="452437"/>
                </a:moveTo>
                <a:cubicBezTo>
                  <a:pt x="0" y="386681"/>
                  <a:pt x="53306" y="333375"/>
                  <a:pt x="119062" y="333375"/>
                </a:cubicBezTo>
                <a:cubicBezTo>
                  <a:pt x="184818" y="333375"/>
                  <a:pt x="238125" y="386681"/>
                  <a:pt x="238125" y="452437"/>
                </a:cubicBezTo>
                <a:lnTo>
                  <a:pt x="238125" y="666750"/>
                </a:lnTo>
                <a:lnTo>
                  <a:pt x="0" y="666750"/>
                </a:lnTo>
                <a:close/>
              </a:path>
            </a:pathLst>
          </a:custGeom>
          <a:noFill/>
          <a:ln w="57150" cap="flat" cmpd="sng">
            <a:solidFill>
              <a:srgbClr val="DE84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505" name="Google Shape;505;p14"/>
          <p:cNvSpPr/>
          <p:nvPr/>
        </p:nvSpPr>
        <p:spPr>
          <a:xfrm>
            <a:off x="14484724" y="4302214"/>
            <a:ext cx="1643063" cy="1666871"/>
          </a:xfrm>
          <a:custGeom>
            <a:avLst/>
            <a:gdLst/>
            <a:ahLst/>
            <a:cxnLst/>
            <a:rect l="l" t="t" r="r" b="b"/>
            <a:pathLst>
              <a:path w="1095375" h="1111247" extrusionOk="0">
                <a:moveTo>
                  <a:pt x="666750" y="857250"/>
                </a:moveTo>
                <a:cubicBezTo>
                  <a:pt x="666750" y="909855"/>
                  <a:pt x="624105" y="952500"/>
                  <a:pt x="571500" y="952500"/>
                </a:cubicBezTo>
                <a:lnTo>
                  <a:pt x="452437" y="952500"/>
                </a:lnTo>
                <a:cubicBezTo>
                  <a:pt x="437447" y="952500"/>
                  <a:pt x="423331" y="945442"/>
                  <a:pt x="414337" y="933450"/>
                </a:cubicBezTo>
                <a:lnTo>
                  <a:pt x="371475" y="876300"/>
                </a:lnTo>
                <a:cubicBezTo>
                  <a:pt x="362480" y="864307"/>
                  <a:pt x="348365" y="857250"/>
                  <a:pt x="333375" y="857250"/>
                </a:cubicBezTo>
                <a:cubicBezTo>
                  <a:pt x="318384" y="857250"/>
                  <a:pt x="304269" y="864307"/>
                  <a:pt x="295275" y="876300"/>
                </a:cubicBezTo>
                <a:lnTo>
                  <a:pt x="252412" y="933450"/>
                </a:lnTo>
                <a:cubicBezTo>
                  <a:pt x="243418" y="945442"/>
                  <a:pt x="229302" y="952500"/>
                  <a:pt x="214312" y="952500"/>
                </a:cubicBezTo>
                <a:lnTo>
                  <a:pt x="95250" y="952500"/>
                </a:lnTo>
                <a:cubicBezTo>
                  <a:pt x="42644" y="952500"/>
                  <a:pt x="0" y="909855"/>
                  <a:pt x="0" y="857250"/>
                </a:cubicBezTo>
                <a:lnTo>
                  <a:pt x="0" y="714375"/>
                </a:lnTo>
                <a:cubicBezTo>
                  <a:pt x="0" y="661769"/>
                  <a:pt x="42644" y="619125"/>
                  <a:pt x="95250" y="619125"/>
                </a:cubicBezTo>
                <a:lnTo>
                  <a:pt x="571500" y="619125"/>
                </a:lnTo>
                <a:cubicBezTo>
                  <a:pt x="624105" y="619125"/>
                  <a:pt x="666750" y="661769"/>
                  <a:pt x="666750" y="714375"/>
                </a:cubicBezTo>
                <a:close/>
                <a:moveTo>
                  <a:pt x="476250" y="714375"/>
                </a:moveTo>
                <a:lnTo>
                  <a:pt x="190500" y="714375"/>
                </a:lnTo>
                <a:moveTo>
                  <a:pt x="85439" y="619601"/>
                </a:moveTo>
                <a:cubicBezTo>
                  <a:pt x="136397" y="530870"/>
                  <a:pt x="230910" y="476159"/>
                  <a:pt x="333232" y="476159"/>
                </a:cubicBezTo>
                <a:cubicBezTo>
                  <a:pt x="435554" y="476159"/>
                  <a:pt x="530066" y="530870"/>
                  <a:pt x="581025" y="619601"/>
                </a:cubicBezTo>
                <a:moveTo>
                  <a:pt x="490156" y="1047750"/>
                </a:moveTo>
                <a:cubicBezTo>
                  <a:pt x="395140" y="1111247"/>
                  <a:pt x="271228" y="1111247"/>
                  <a:pt x="176212" y="1047750"/>
                </a:cubicBezTo>
                <a:moveTo>
                  <a:pt x="619125" y="441721"/>
                </a:moveTo>
                <a:cubicBezTo>
                  <a:pt x="619108" y="450950"/>
                  <a:pt x="624065" y="459473"/>
                  <a:pt x="632096" y="464021"/>
                </a:cubicBezTo>
                <a:cubicBezTo>
                  <a:pt x="640127" y="468569"/>
                  <a:pt x="649985" y="468437"/>
                  <a:pt x="657891" y="463676"/>
                </a:cubicBezTo>
                <a:lnTo>
                  <a:pt x="892444" y="355330"/>
                </a:lnTo>
                <a:cubicBezTo>
                  <a:pt x="900147" y="350696"/>
                  <a:pt x="904858" y="342364"/>
                  <a:pt x="904858" y="333374"/>
                </a:cubicBezTo>
                <a:cubicBezTo>
                  <a:pt x="904858" y="324385"/>
                  <a:pt x="900147" y="316054"/>
                  <a:pt x="892444" y="311419"/>
                </a:cubicBezTo>
                <a:lnTo>
                  <a:pt x="657891" y="203072"/>
                </a:lnTo>
                <a:cubicBezTo>
                  <a:pt x="649985" y="198312"/>
                  <a:pt x="640127" y="198180"/>
                  <a:pt x="632096" y="202728"/>
                </a:cubicBezTo>
                <a:cubicBezTo>
                  <a:pt x="624065" y="207277"/>
                  <a:pt x="619108" y="215799"/>
                  <a:pt x="619124" y="225028"/>
                </a:cubicBezTo>
                <a:close/>
                <a:moveTo>
                  <a:pt x="428625" y="333375"/>
                </a:moveTo>
                <a:lnTo>
                  <a:pt x="428625" y="47625"/>
                </a:lnTo>
                <a:cubicBezTo>
                  <a:pt x="428625" y="21322"/>
                  <a:pt x="449947" y="0"/>
                  <a:pt x="476250" y="0"/>
                </a:cubicBezTo>
                <a:lnTo>
                  <a:pt x="1047750" y="0"/>
                </a:lnTo>
                <a:cubicBezTo>
                  <a:pt x="1074052" y="0"/>
                  <a:pt x="1095375" y="21322"/>
                  <a:pt x="1095375" y="47625"/>
                </a:cubicBezTo>
                <a:lnTo>
                  <a:pt x="1095375" y="619125"/>
                </a:lnTo>
                <a:cubicBezTo>
                  <a:pt x="1095375" y="645427"/>
                  <a:pt x="1074052" y="666750"/>
                  <a:pt x="1047750" y="666750"/>
                </a:cubicBezTo>
                <a:lnTo>
                  <a:pt x="809625" y="666750"/>
                </a:lnTo>
              </a:path>
            </a:pathLst>
          </a:custGeom>
          <a:noFill/>
          <a:ln w="57150" cap="flat" cmpd="sng">
            <a:solidFill>
              <a:srgbClr val="E557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506" name="Google Shape;506;p14"/>
          <p:cNvSpPr/>
          <p:nvPr/>
        </p:nvSpPr>
        <p:spPr>
          <a:xfrm>
            <a:off x="14034667" y="6245553"/>
            <a:ext cx="2543175" cy="14288"/>
          </a:xfrm>
          <a:custGeom>
            <a:avLst/>
            <a:gdLst/>
            <a:ahLst/>
            <a:cxnLst/>
            <a:rect l="l" t="t" r="r" b="b"/>
            <a:pathLst>
              <a:path w="1695450" h="9525" extrusionOk="0">
                <a:moveTo>
                  <a:pt x="0" y="0"/>
                </a:moveTo>
                <a:lnTo>
                  <a:pt x="1695450" y="0"/>
                </a:lnTo>
              </a:path>
            </a:pathLst>
          </a:custGeom>
          <a:noFill/>
          <a:ln w="38100" cap="flat" cmpd="sng">
            <a:solidFill>
              <a:srgbClr val="E557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507" name="Google Shape;507;p14"/>
          <p:cNvSpPr/>
          <p:nvPr/>
        </p:nvSpPr>
        <p:spPr>
          <a:xfrm>
            <a:off x="609600" y="2590660"/>
            <a:ext cx="5638207" cy="6740266"/>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08" name="Google Shape;508;p14"/>
          <p:cNvSpPr txBox="1"/>
          <p:nvPr/>
        </p:nvSpPr>
        <p:spPr>
          <a:xfrm>
            <a:off x="747302" y="2598952"/>
            <a:ext cx="5396592" cy="674026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b="1" dirty="0">
                <a:solidFill>
                  <a:srgbClr val="595959"/>
                </a:solidFill>
                <a:latin typeface="Arial"/>
                <a:ea typeface="Arial"/>
                <a:cs typeface="Arial"/>
                <a:sym typeface="Arial"/>
              </a:rPr>
              <a:t>Trong </a:t>
            </a:r>
            <a:r>
              <a:rPr lang="en-US" sz="2400" b="1" dirty="0" err="1">
                <a:solidFill>
                  <a:srgbClr val="595959"/>
                </a:solidFill>
                <a:latin typeface="Arial"/>
                <a:ea typeface="Arial"/>
                <a:cs typeface="Arial"/>
                <a:sym typeface="Arial"/>
              </a:rPr>
              <a:t>bối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cảnh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nghệ</a:t>
            </a:r>
            <a:r>
              <a:rPr lang="en-US" sz="2400" b="1" dirty="0">
                <a:solidFill>
                  <a:srgbClr val="595959"/>
                </a:solidFill>
                <a:latin typeface="Arial"/>
                <a:ea typeface="Arial"/>
                <a:cs typeface="Arial"/>
                <a:sym typeface="Arial"/>
              </a:rPr>
              <a:t> 4.0 </a:t>
            </a:r>
            <a:r>
              <a:rPr lang="en-US" sz="2400" b="1" dirty="0" err="1">
                <a:solidFill>
                  <a:srgbClr val="595959"/>
                </a:solidFill>
                <a:latin typeface="Arial"/>
                <a:ea typeface="Arial"/>
                <a:cs typeface="Arial"/>
                <a:sym typeface="Arial"/>
              </a:rPr>
              <a:t>bùng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nổ</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sự</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giao</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thoa</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giữa</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giải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trí</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số</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không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gian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làm</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việc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linh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hoạt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nghệ</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tương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tác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thực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tế</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đang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mở</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ra</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những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hướng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đầy</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tiềm</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năng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Việc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kết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hợp</a:t>
            </a:r>
            <a:r>
              <a:rPr lang="en-US" sz="2400" b="1" dirty="0">
                <a:solidFill>
                  <a:srgbClr val="595959"/>
                </a:solidFill>
                <a:latin typeface="Arial"/>
                <a:ea typeface="Arial"/>
                <a:cs typeface="Arial"/>
                <a:sym typeface="Arial"/>
              </a:rPr>
              <a:t> Cyber Gaming, Co-working Space </a:t>
            </a:r>
            <a:r>
              <a:rPr lang="en-US" sz="2400" b="1" dirty="0" err="1">
                <a:solidFill>
                  <a:srgbClr val="595959"/>
                </a:solidFill>
                <a:latin typeface="Arial"/>
                <a:ea typeface="Arial"/>
                <a:cs typeface="Arial"/>
                <a:sym typeface="Arial"/>
              </a:rPr>
              <a:t>và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nghệ</a:t>
            </a:r>
            <a:r>
              <a:rPr lang="en-US" sz="2400" b="1" dirty="0">
                <a:solidFill>
                  <a:srgbClr val="595959"/>
                </a:solidFill>
                <a:latin typeface="Arial"/>
                <a:ea typeface="Arial"/>
                <a:cs typeface="Arial"/>
                <a:sym typeface="Arial"/>
              </a:rPr>
              <a:t> XR (AR/VR/MR) </a:t>
            </a:r>
            <a:r>
              <a:rPr lang="en-US" sz="2400" b="1" dirty="0" err="1">
                <a:solidFill>
                  <a:srgbClr val="595959"/>
                </a:solidFill>
                <a:latin typeface="Arial"/>
                <a:ea typeface="Arial"/>
                <a:cs typeface="Arial"/>
                <a:sym typeface="Arial"/>
              </a:rPr>
              <a:t>không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chỉ</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một</a:t>
            </a:r>
            <a:r>
              <a:rPr lang="en-US" sz="2400" b="1" dirty="0">
                <a:solidFill>
                  <a:srgbClr val="595959"/>
                </a:solidFill>
                <a:latin typeface="Arial"/>
                <a:ea typeface="Arial"/>
                <a:cs typeface="Arial"/>
                <a:sym typeface="Arial"/>
              </a:rPr>
              <a:t> xu </a:t>
            </a:r>
            <a:r>
              <a:rPr lang="en-US" sz="2400" b="1" dirty="0" err="1">
                <a:solidFill>
                  <a:srgbClr val="595959"/>
                </a:solidFill>
                <a:latin typeface="Arial"/>
                <a:ea typeface="Arial"/>
                <a:cs typeface="Arial"/>
                <a:sym typeface="Arial"/>
              </a:rPr>
              <a:t>hướng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tất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yếu</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còn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bước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tiến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đột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phá</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đáp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ứng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đồng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thời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nhu</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cầu</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học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tập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làm</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việc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giải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trí</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của</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thế</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hệ</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hiện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đại</a:t>
            </a:r>
            <a:r>
              <a:rPr lang="en-US" sz="2400" b="1" dirty="0">
                <a:solidFill>
                  <a:srgbClr val="595959"/>
                </a:solidFill>
                <a:latin typeface="Arial"/>
                <a:ea typeface="Arial"/>
                <a:cs typeface="Arial"/>
                <a:sym typeface="Arial"/>
              </a:rPr>
              <a:t>.</a:t>
            </a:r>
            <a:endParaRPr sz="2400" b="1" dirty="0">
              <a:solidFill>
                <a:srgbClr val="595959"/>
              </a:solidFill>
              <a:latin typeface="Arial"/>
              <a:ea typeface="Arial"/>
              <a:cs typeface="Arial"/>
              <a:sym typeface="Arial"/>
            </a:endParaRPr>
          </a:p>
        </p:txBody>
      </p:sp>
      <p:sp>
        <p:nvSpPr>
          <p:cNvPr id="509" name="Google Shape;509;p14"/>
          <p:cNvSpPr/>
          <p:nvPr/>
        </p:nvSpPr>
        <p:spPr>
          <a:xfrm>
            <a:off x="16667886" y="8236780"/>
            <a:ext cx="1101617" cy="953399"/>
          </a:xfrm>
          <a:custGeom>
            <a:avLst/>
            <a:gdLst/>
            <a:ahLst/>
            <a:cxnLst/>
            <a:rect l="l" t="t" r="r" b="b"/>
            <a:pathLst>
              <a:path w="1101617" h="953399" extrusionOk="0">
                <a:moveTo>
                  <a:pt x="0" y="0"/>
                </a:moveTo>
                <a:lnTo>
                  <a:pt x="1101617" y="0"/>
                </a:lnTo>
                <a:lnTo>
                  <a:pt x="1101617" y="953400"/>
                </a:lnTo>
                <a:lnTo>
                  <a:pt x="0" y="953400"/>
                </a:lnTo>
                <a:lnTo>
                  <a:pt x="0" y="0"/>
                </a:lnTo>
                <a:close/>
              </a:path>
            </a:pathLst>
          </a:custGeom>
          <a:blipFill rotWithShape="1">
            <a:blip r:embed="rId6">
              <a:alphaModFix/>
            </a:blip>
            <a:stretch>
              <a:fillRect/>
            </a:stretch>
          </a:blipFill>
          <a:ln>
            <a:noFill/>
          </a:ln>
        </p:spPr>
      </p:sp>
      <p:sp>
        <p:nvSpPr>
          <p:cNvPr id="510" name="Google Shape;510;p14"/>
          <p:cNvSpPr/>
          <p:nvPr/>
        </p:nvSpPr>
        <p:spPr>
          <a:xfrm>
            <a:off x="-1841703" y="9003747"/>
            <a:ext cx="6812948" cy="1265948"/>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7">
              <a:alphaModFix/>
            </a:blip>
            <a:stretch>
              <a:fillRect/>
            </a:stretch>
          </a:blipFill>
          <a:ln>
            <a:noFill/>
          </a:ln>
        </p:spPr>
      </p:sp>
      <p:sp>
        <p:nvSpPr>
          <p:cNvPr id="511" name="Google Shape;511;p14"/>
          <p:cNvSpPr txBox="1"/>
          <p:nvPr/>
        </p:nvSpPr>
        <p:spPr>
          <a:xfrm>
            <a:off x="10875869" y="7166393"/>
            <a:ext cx="2607374"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err="1">
                <a:solidFill>
                  <a:srgbClr val="595959"/>
                </a:solidFill>
                <a:latin typeface="Arial"/>
                <a:ea typeface="Arial"/>
                <a:cs typeface="Arial"/>
                <a:sym typeface="Arial"/>
              </a:rPr>
              <a:t>Tăng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trưởng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mạnh</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nhờ</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làn</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sóng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làm</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việc</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tự</a:t>
            </a:r>
            <a:r>
              <a:rPr lang="en-US" sz="2000" dirty="0">
                <a:solidFill>
                  <a:srgbClr val="595959"/>
                </a:solidFill>
                <a:latin typeface="Arial"/>
                <a:ea typeface="Arial"/>
                <a:cs typeface="Arial"/>
                <a:sym typeface="Arial"/>
              </a:rPr>
              <a:t> do </a:t>
            </a:r>
            <a:r>
              <a:rPr lang="en-US" sz="2000" dirty="0" err="1">
                <a:solidFill>
                  <a:srgbClr val="595959"/>
                </a:solidFill>
                <a:latin typeface="Arial"/>
                <a:ea typeface="Arial"/>
                <a:cs typeface="Arial"/>
                <a:sym typeface="Arial"/>
              </a:rPr>
              <a:t>và</a:t>
            </a:r>
            <a:r>
              <a:rPr lang="en-US" sz="2000" dirty="0">
                <a:solidFill>
                  <a:srgbClr val="595959"/>
                </a:solidFill>
                <a:latin typeface="Arial"/>
                <a:ea typeface="Arial"/>
                <a:cs typeface="Arial"/>
                <a:sym typeface="Arial"/>
              </a:rPr>
              <a:t> hybrid, </a:t>
            </a:r>
            <a:r>
              <a:rPr lang="en-US" sz="2000" dirty="0" err="1">
                <a:solidFill>
                  <a:srgbClr val="595959"/>
                </a:solidFill>
                <a:latin typeface="Arial"/>
                <a:ea typeface="Arial"/>
                <a:cs typeface="Arial"/>
                <a:sym typeface="Arial"/>
              </a:rPr>
              <a:t>thúc</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đẩy</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sáng</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tạo</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và</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hiệu</a:t>
            </a:r>
            <a:r>
              <a:rPr lang="en-US" sz="2000" dirty="0">
                <a:solidFill>
                  <a:srgbClr val="595959"/>
                </a:solidFill>
                <a:latin typeface="Arial"/>
                <a:ea typeface="Arial"/>
                <a:cs typeface="Arial"/>
                <a:sym typeface="Arial"/>
              </a:rPr>
              <a:t> </a:t>
            </a:r>
            <a:r>
              <a:rPr lang="en-US" sz="2000" dirty="0" err="1">
                <a:solidFill>
                  <a:srgbClr val="595959"/>
                </a:solidFill>
                <a:latin typeface="Arial"/>
                <a:ea typeface="Arial"/>
                <a:cs typeface="Arial"/>
                <a:sym typeface="Arial"/>
              </a:rPr>
              <a:t>suất</a:t>
            </a:r>
            <a:r>
              <a:rPr lang="en-US" sz="2000" dirty="0">
                <a:solidFill>
                  <a:srgbClr val="595959"/>
                </a:solidFill>
                <a:latin typeface="Calibri"/>
                <a:ea typeface="Calibri"/>
                <a:cs typeface="Calibri"/>
                <a:sym typeface="Calibri"/>
              </a:rPr>
              <a:t>.</a:t>
            </a:r>
            <a:endParaRPr dirty="0"/>
          </a:p>
        </p:txBody>
      </p:sp>
      <p:pic>
        <p:nvPicPr>
          <p:cNvPr id="512" name="Google Shape;512;p14"/>
          <p:cNvPicPr preferRelativeResize="0"/>
          <p:nvPr/>
        </p:nvPicPr>
        <p:blipFill rotWithShape="1">
          <a:blip r:embed="rId8">
            <a:alphaModFix/>
          </a:blip>
          <a:srcRect/>
          <a:stretch/>
        </p:blipFill>
        <p:spPr>
          <a:xfrm>
            <a:off x="17014313" y="-25400"/>
            <a:ext cx="1280491" cy="1280491"/>
          </a:xfrm>
          <a:prstGeom prst="rect">
            <a:avLst/>
          </a:prstGeom>
          <a:noFill/>
          <a:ln>
            <a:noFill/>
          </a:ln>
        </p:spPr>
      </p:pic>
      <p:sp>
        <p:nvSpPr>
          <p:cNvPr id="4" name="TextBox 3">
            <a:extLst>
              <a:ext uri="{FF2B5EF4-FFF2-40B4-BE49-F238E27FC236}">
                <a16:creationId xmlns:a16="http://schemas.microsoft.com/office/drawing/2014/main" id="{304F2137-5F3D-F867-BE7F-F123154CF504}"/>
              </a:ext>
            </a:extLst>
          </p:cNvPr>
          <p:cNvSpPr txBox="1"/>
          <p:nvPr/>
        </p:nvSpPr>
        <p:spPr>
          <a:xfrm>
            <a:off x="9648990" y="9616298"/>
            <a:ext cx="663677" cy="523220"/>
          </a:xfrm>
          <a:prstGeom prst="rect">
            <a:avLst/>
          </a:prstGeom>
          <a:noFill/>
        </p:spPr>
        <p:txBody>
          <a:bodyPr wrap="square" rtlCol="0">
            <a:spAutoFit/>
          </a:bodyPr>
          <a:lstStyle/>
          <a:p>
            <a:r>
              <a:rPr lang="en-US" sz="2800" b="1" dirty="0"/>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par>
                                <p:cTn id="8" presetID="10" presetClass="entr" presetSubtype="0" fill="hold" nodeType="withEffect">
                                  <p:stCondLst>
                                    <p:cond delay="0"/>
                                  </p:stCondLst>
                                  <p:childTnLst>
                                    <p:set>
                                      <p:cBhvr>
                                        <p:cTn id="9" dur="1" fill="hold">
                                          <p:stCondLst>
                                            <p:cond delay="0"/>
                                          </p:stCondLst>
                                        </p:cTn>
                                        <p:tgtEl>
                                          <p:spTgt spid="491"/>
                                        </p:tgtEl>
                                        <p:attrNameLst>
                                          <p:attrName>style.visibility</p:attrName>
                                        </p:attrNameLst>
                                      </p:cBhvr>
                                      <p:to>
                                        <p:strVal val="visible"/>
                                      </p:to>
                                    </p:set>
                                    <p:animEffect transition="in" filter="fade">
                                      <p:cBhvr>
                                        <p:cTn id="10" dur="500"/>
                                        <p:tgtEl>
                                          <p:spTgt spid="491"/>
                                        </p:tgtEl>
                                      </p:cBhvr>
                                    </p:animEffect>
                                  </p:childTnLst>
                                </p:cTn>
                              </p:par>
                              <p:par>
                                <p:cTn id="11" presetID="10"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animEffect transition="in" filter="fade">
                                      <p:cBhvr>
                                        <p:cTn id="13" dur="500"/>
                                        <p:tgtEl>
                                          <p:spTgt spid="492"/>
                                        </p:tgtEl>
                                      </p:cBhvr>
                                    </p:animEffect>
                                  </p:childTnLst>
                                </p:cTn>
                              </p:par>
                              <p:par>
                                <p:cTn id="14" presetID="10" presetClass="entr" presetSubtype="0" fill="hold" nodeType="withEffect">
                                  <p:stCondLst>
                                    <p:cond delay="0"/>
                                  </p:stCondLst>
                                  <p:childTnLst>
                                    <p:set>
                                      <p:cBhvr>
                                        <p:cTn id="15" dur="1" fill="hold">
                                          <p:stCondLst>
                                            <p:cond delay="0"/>
                                          </p:stCondLst>
                                        </p:cTn>
                                        <p:tgtEl>
                                          <p:spTgt spid="493"/>
                                        </p:tgtEl>
                                        <p:attrNameLst>
                                          <p:attrName>style.visibility</p:attrName>
                                        </p:attrNameLst>
                                      </p:cBhvr>
                                      <p:to>
                                        <p:strVal val="visible"/>
                                      </p:to>
                                    </p:set>
                                    <p:animEffect transition="in" filter="fade">
                                      <p:cBhvr>
                                        <p:cTn id="16" dur="500"/>
                                        <p:tgtEl>
                                          <p:spTgt spid="493"/>
                                        </p:tgtEl>
                                      </p:cBhvr>
                                    </p:animEffect>
                                  </p:childTnLst>
                                </p:cTn>
                              </p:par>
                              <p:par>
                                <p:cTn id="17" presetID="10" presetClass="entr" presetSubtype="0" fill="hold" nodeType="withEffect">
                                  <p:stCondLst>
                                    <p:cond delay="0"/>
                                  </p:stCondLst>
                                  <p:childTnLst>
                                    <p:set>
                                      <p:cBhvr>
                                        <p:cTn id="18" dur="1" fill="hold">
                                          <p:stCondLst>
                                            <p:cond delay="0"/>
                                          </p:stCondLst>
                                        </p:cTn>
                                        <p:tgtEl>
                                          <p:spTgt spid="495"/>
                                        </p:tgtEl>
                                        <p:attrNameLst>
                                          <p:attrName>style.visibility</p:attrName>
                                        </p:attrNameLst>
                                      </p:cBhvr>
                                      <p:to>
                                        <p:strVal val="visible"/>
                                      </p:to>
                                    </p:set>
                                    <p:animEffect transition="in" filter="fade">
                                      <p:cBhvr>
                                        <p:cTn id="19" dur="500"/>
                                        <p:tgtEl>
                                          <p:spTgt spid="495"/>
                                        </p:tgtEl>
                                      </p:cBhvr>
                                    </p:animEffect>
                                  </p:childTnLst>
                                </p:cTn>
                              </p:par>
                              <p:par>
                                <p:cTn id="20" presetID="10" presetClass="entr" presetSubtype="0" fill="hold" nodeType="withEffect">
                                  <p:stCondLst>
                                    <p:cond delay="0"/>
                                  </p:stCondLst>
                                  <p:childTnLst>
                                    <p:set>
                                      <p:cBhvr>
                                        <p:cTn id="21" dur="1" fill="hold">
                                          <p:stCondLst>
                                            <p:cond delay="0"/>
                                          </p:stCondLst>
                                        </p:cTn>
                                        <p:tgtEl>
                                          <p:spTgt spid="496"/>
                                        </p:tgtEl>
                                        <p:attrNameLst>
                                          <p:attrName>style.visibility</p:attrName>
                                        </p:attrNameLst>
                                      </p:cBhvr>
                                      <p:to>
                                        <p:strVal val="visible"/>
                                      </p:to>
                                    </p:set>
                                    <p:animEffect transition="in" filter="fade">
                                      <p:cBhvr>
                                        <p:cTn id="22" dur="500"/>
                                        <p:tgtEl>
                                          <p:spTgt spid="496"/>
                                        </p:tgtEl>
                                      </p:cBhvr>
                                    </p:animEffect>
                                  </p:childTnLst>
                                </p:cTn>
                              </p:par>
                              <p:par>
                                <p:cTn id="23" presetID="10"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animEffect transition="in" filter="fade">
                                      <p:cBhvr>
                                        <p:cTn id="25" dur="500"/>
                                        <p:tgtEl>
                                          <p:spTgt spid="497"/>
                                        </p:tgtEl>
                                      </p:cBhvr>
                                    </p:animEffect>
                                  </p:childTnLst>
                                </p:cTn>
                              </p:par>
                              <p:par>
                                <p:cTn id="26" presetID="10" presetClass="entr" presetSubtype="0" fill="hold" nodeType="withEffect">
                                  <p:stCondLst>
                                    <p:cond delay="0"/>
                                  </p:stCondLst>
                                  <p:childTnLst>
                                    <p:set>
                                      <p:cBhvr>
                                        <p:cTn id="27" dur="1" fill="hold">
                                          <p:stCondLst>
                                            <p:cond delay="0"/>
                                          </p:stCondLst>
                                        </p:cTn>
                                        <p:tgtEl>
                                          <p:spTgt spid="498"/>
                                        </p:tgtEl>
                                        <p:attrNameLst>
                                          <p:attrName>style.visibility</p:attrName>
                                        </p:attrNameLst>
                                      </p:cBhvr>
                                      <p:to>
                                        <p:strVal val="visible"/>
                                      </p:to>
                                    </p:set>
                                    <p:animEffect transition="in" filter="fade">
                                      <p:cBhvr>
                                        <p:cTn id="28" dur="500"/>
                                        <p:tgtEl>
                                          <p:spTgt spid="498"/>
                                        </p:tgtEl>
                                      </p:cBhvr>
                                    </p:animEffect>
                                  </p:childTnLst>
                                </p:cTn>
                              </p:par>
                              <p:par>
                                <p:cTn id="29" presetID="10" presetClass="entr" presetSubtype="0" fill="hold" nodeType="withEffect">
                                  <p:stCondLst>
                                    <p:cond delay="0"/>
                                  </p:stCondLst>
                                  <p:childTnLst>
                                    <p:set>
                                      <p:cBhvr>
                                        <p:cTn id="30" dur="1" fill="hold">
                                          <p:stCondLst>
                                            <p:cond delay="0"/>
                                          </p:stCondLst>
                                        </p:cTn>
                                        <p:tgtEl>
                                          <p:spTgt spid="499"/>
                                        </p:tgtEl>
                                        <p:attrNameLst>
                                          <p:attrName>style.visibility</p:attrName>
                                        </p:attrNameLst>
                                      </p:cBhvr>
                                      <p:to>
                                        <p:strVal val="visible"/>
                                      </p:to>
                                    </p:set>
                                    <p:animEffect transition="in" filter="fade">
                                      <p:cBhvr>
                                        <p:cTn id="31" dur="500"/>
                                        <p:tgtEl>
                                          <p:spTgt spid="499"/>
                                        </p:tgtEl>
                                      </p:cBhvr>
                                    </p:animEffect>
                                  </p:childTnLst>
                                </p:cTn>
                              </p:par>
                              <p:par>
                                <p:cTn id="32" presetID="10" presetClass="entr" presetSubtype="0" fill="hold" nodeType="with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5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01"/>
                                        </p:tgtEl>
                                        <p:attrNameLst>
                                          <p:attrName>style.visibility</p:attrName>
                                        </p:attrNameLst>
                                      </p:cBhvr>
                                      <p:to>
                                        <p:strVal val="visible"/>
                                      </p:to>
                                    </p:set>
                                    <p:animEffect transition="in" filter="fade">
                                      <p:cBhvr>
                                        <p:cTn id="37" dur="500"/>
                                        <p:tgtEl>
                                          <p:spTgt spid="501"/>
                                        </p:tgtEl>
                                      </p:cBhvr>
                                    </p:animEffect>
                                  </p:childTnLst>
                                </p:cTn>
                              </p:par>
                              <p:par>
                                <p:cTn id="38" presetID="10" presetClass="entr" presetSubtype="0" fill="hold" nodeType="withEffect">
                                  <p:stCondLst>
                                    <p:cond delay="0"/>
                                  </p:stCondLst>
                                  <p:childTnLst>
                                    <p:set>
                                      <p:cBhvr>
                                        <p:cTn id="39" dur="1" fill="hold">
                                          <p:stCondLst>
                                            <p:cond delay="0"/>
                                          </p:stCondLst>
                                        </p:cTn>
                                        <p:tgtEl>
                                          <p:spTgt spid="502"/>
                                        </p:tgtEl>
                                        <p:attrNameLst>
                                          <p:attrName>style.visibility</p:attrName>
                                        </p:attrNameLst>
                                      </p:cBhvr>
                                      <p:to>
                                        <p:strVal val="visible"/>
                                      </p:to>
                                    </p:set>
                                    <p:animEffect transition="in" filter="fade">
                                      <p:cBhvr>
                                        <p:cTn id="40" dur="500"/>
                                        <p:tgtEl>
                                          <p:spTgt spid="502"/>
                                        </p:tgtEl>
                                      </p:cBhvr>
                                    </p:animEffect>
                                  </p:childTnLst>
                                </p:cTn>
                              </p:par>
                              <p:par>
                                <p:cTn id="41" presetID="10" presetClass="entr" presetSubtype="0" fill="hold" nodeType="withEffect">
                                  <p:stCondLst>
                                    <p:cond delay="0"/>
                                  </p:stCondLst>
                                  <p:childTnLst>
                                    <p:set>
                                      <p:cBhvr>
                                        <p:cTn id="42" dur="1" fill="hold">
                                          <p:stCondLst>
                                            <p:cond delay="0"/>
                                          </p:stCondLst>
                                        </p:cTn>
                                        <p:tgtEl>
                                          <p:spTgt spid="503"/>
                                        </p:tgtEl>
                                        <p:attrNameLst>
                                          <p:attrName>style.visibility</p:attrName>
                                        </p:attrNameLst>
                                      </p:cBhvr>
                                      <p:to>
                                        <p:strVal val="visible"/>
                                      </p:to>
                                    </p:set>
                                    <p:animEffect transition="in" filter="fade">
                                      <p:cBhvr>
                                        <p:cTn id="43" dur="500"/>
                                        <p:tgtEl>
                                          <p:spTgt spid="503"/>
                                        </p:tgtEl>
                                      </p:cBhvr>
                                    </p:animEffect>
                                  </p:childTnLst>
                                </p:cTn>
                              </p:par>
                              <p:par>
                                <p:cTn id="44" presetID="10" presetClass="entr" presetSubtype="0" fill="hold" nodeType="withEffect">
                                  <p:stCondLst>
                                    <p:cond delay="0"/>
                                  </p:stCondLst>
                                  <p:childTnLst>
                                    <p:set>
                                      <p:cBhvr>
                                        <p:cTn id="45" dur="1" fill="hold">
                                          <p:stCondLst>
                                            <p:cond delay="0"/>
                                          </p:stCondLst>
                                        </p:cTn>
                                        <p:tgtEl>
                                          <p:spTgt spid="504"/>
                                        </p:tgtEl>
                                        <p:attrNameLst>
                                          <p:attrName>style.visibility</p:attrName>
                                        </p:attrNameLst>
                                      </p:cBhvr>
                                      <p:to>
                                        <p:strVal val="visible"/>
                                      </p:to>
                                    </p:set>
                                    <p:animEffect transition="in" filter="fade">
                                      <p:cBhvr>
                                        <p:cTn id="46" dur="500"/>
                                        <p:tgtEl>
                                          <p:spTgt spid="504"/>
                                        </p:tgtEl>
                                      </p:cBhvr>
                                    </p:animEffect>
                                  </p:childTnLst>
                                </p:cTn>
                              </p:par>
                              <p:par>
                                <p:cTn id="47" presetID="10" presetClass="entr" presetSubtype="0" fill="hold" nodeType="withEffect">
                                  <p:stCondLst>
                                    <p:cond delay="0"/>
                                  </p:stCondLst>
                                  <p:childTnLst>
                                    <p:set>
                                      <p:cBhvr>
                                        <p:cTn id="48" dur="1" fill="hold">
                                          <p:stCondLst>
                                            <p:cond delay="0"/>
                                          </p:stCondLst>
                                        </p:cTn>
                                        <p:tgtEl>
                                          <p:spTgt spid="505"/>
                                        </p:tgtEl>
                                        <p:attrNameLst>
                                          <p:attrName>style.visibility</p:attrName>
                                        </p:attrNameLst>
                                      </p:cBhvr>
                                      <p:to>
                                        <p:strVal val="visible"/>
                                      </p:to>
                                    </p:set>
                                    <p:animEffect transition="in" filter="fade">
                                      <p:cBhvr>
                                        <p:cTn id="49" dur="500"/>
                                        <p:tgtEl>
                                          <p:spTgt spid="505"/>
                                        </p:tgtEl>
                                      </p:cBhvr>
                                    </p:animEffect>
                                  </p:childTnLst>
                                </p:cTn>
                              </p:par>
                              <p:par>
                                <p:cTn id="50" presetID="10" presetClass="entr" presetSubtype="0" fill="hold" nodeType="withEffect">
                                  <p:stCondLst>
                                    <p:cond delay="0"/>
                                  </p:stCondLst>
                                  <p:childTnLst>
                                    <p:set>
                                      <p:cBhvr>
                                        <p:cTn id="51" dur="1" fill="hold">
                                          <p:stCondLst>
                                            <p:cond delay="0"/>
                                          </p:stCondLst>
                                        </p:cTn>
                                        <p:tgtEl>
                                          <p:spTgt spid="506"/>
                                        </p:tgtEl>
                                        <p:attrNameLst>
                                          <p:attrName>style.visibility</p:attrName>
                                        </p:attrNameLst>
                                      </p:cBhvr>
                                      <p:to>
                                        <p:strVal val="visible"/>
                                      </p:to>
                                    </p:set>
                                    <p:animEffect transition="in" filter="fade">
                                      <p:cBhvr>
                                        <p:cTn id="52" dur="500"/>
                                        <p:tgtEl>
                                          <p:spTgt spid="506"/>
                                        </p:tgtEl>
                                      </p:cBhvr>
                                    </p:animEffect>
                                  </p:childTnLst>
                                </p:cTn>
                              </p:par>
                              <p:par>
                                <p:cTn id="53" presetID="10" presetClass="entr" presetSubtype="0" fill="hold" nodeType="withEffect">
                                  <p:stCondLst>
                                    <p:cond delay="0"/>
                                  </p:stCondLst>
                                  <p:childTnLst>
                                    <p:set>
                                      <p:cBhvr>
                                        <p:cTn id="54" dur="1" fill="hold">
                                          <p:stCondLst>
                                            <p:cond delay="0"/>
                                          </p:stCondLst>
                                        </p:cTn>
                                        <p:tgtEl>
                                          <p:spTgt spid="508"/>
                                        </p:tgtEl>
                                        <p:attrNameLst>
                                          <p:attrName>style.visibility</p:attrName>
                                        </p:attrNameLst>
                                      </p:cBhvr>
                                      <p:to>
                                        <p:strVal val="visible"/>
                                      </p:to>
                                    </p:set>
                                    <p:animEffect transition="in" filter="fade">
                                      <p:cBhvr>
                                        <p:cTn id="55" dur="500"/>
                                        <p:tgtEl>
                                          <p:spTgt spid="508"/>
                                        </p:tgtEl>
                                      </p:cBhvr>
                                    </p:animEffect>
                                  </p:childTnLst>
                                </p:cTn>
                              </p:par>
                              <p:par>
                                <p:cTn id="56" presetID="10" presetClass="entr" presetSubtype="0" fill="hold" nodeType="withEffect">
                                  <p:stCondLst>
                                    <p:cond delay="0"/>
                                  </p:stCondLst>
                                  <p:childTnLst>
                                    <p:set>
                                      <p:cBhvr>
                                        <p:cTn id="57" dur="1" fill="hold">
                                          <p:stCondLst>
                                            <p:cond delay="0"/>
                                          </p:stCondLst>
                                        </p:cTn>
                                        <p:tgtEl>
                                          <p:spTgt spid="509"/>
                                        </p:tgtEl>
                                        <p:attrNameLst>
                                          <p:attrName>style.visibility</p:attrName>
                                        </p:attrNameLst>
                                      </p:cBhvr>
                                      <p:to>
                                        <p:strVal val="visible"/>
                                      </p:to>
                                    </p:set>
                                    <p:animEffect transition="in" filter="fade">
                                      <p:cBhvr>
                                        <p:cTn id="58" dur="500"/>
                                        <p:tgtEl>
                                          <p:spTgt spid="509"/>
                                        </p:tgtEl>
                                      </p:cBhvr>
                                    </p:animEffect>
                                  </p:childTnLst>
                                </p:cTn>
                              </p:par>
                              <p:par>
                                <p:cTn id="59" presetID="10" presetClass="entr" presetSubtype="0" fill="hold" nodeType="withEffect">
                                  <p:stCondLst>
                                    <p:cond delay="0"/>
                                  </p:stCondLst>
                                  <p:childTnLst>
                                    <p:set>
                                      <p:cBhvr>
                                        <p:cTn id="60" dur="1" fill="hold">
                                          <p:stCondLst>
                                            <p:cond delay="0"/>
                                          </p:stCondLst>
                                        </p:cTn>
                                        <p:tgtEl>
                                          <p:spTgt spid="510"/>
                                        </p:tgtEl>
                                        <p:attrNameLst>
                                          <p:attrName>style.visibility</p:attrName>
                                        </p:attrNameLst>
                                      </p:cBhvr>
                                      <p:to>
                                        <p:strVal val="visible"/>
                                      </p:to>
                                    </p:set>
                                    <p:animEffect transition="in" filter="fade">
                                      <p:cBhvr>
                                        <p:cTn id="61" dur="500"/>
                                        <p:tgtEl>
                                          <p:spTgt spid="510"/>
                                        </p:tgtEl>
                                      </p:cBhvr>
                                    </p:animEffect>
                                  </p:childTnLst>
                                </p:cTn>
                              </p:par>
                              <p:par>
                                <p:cTn id="62" presetID="10" presetClass="entr" presetSubtype="0" fill="hold" nodeType="withEffect">
                                  <p:stCondLst>
                                    <p:cond delay="0"/>
                                  </p:stCondLst>
                                  <p:childTnLst>
                                    <p:set>
                                      <p:cBhvr>
                                        <p:cTn id="63" dur="1" fill="hold">
                                          <p:stCondLst>
                                            <p:cond delay="0"/>
                                          </p:stCondLst>
                                        </p:cTn>
                                        <p:tgtEl>
                                          <p:spTgt spid="511"/>
                                        </p:tgtEl>
                                        <p:attrNameLst>
                                          <p:attrName>style.visibility</p:attrName>
                                        </p:attrNameLst>
                                      </p:cBhvr>
                                      <p:to>
                                        <p:strVal val="visible"/>
                                      </p:to>
                                    </p:set>
                                    <p:animEffect transition="in" filter="fade">
                                      <p:cBhvr>
                                        <p:cTn id="64"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15" descr="preencoded.png"/>
          <p:cNvPicPr preferRelativeResize="0"/>
          <p:nvPr/>
        </p:nvPicPr>
        <p:blipFill rotWithShape="1">
          <a:blip r:embed="rId3">
            <a:alphaModFix/>
          </a:blip>
          <a:srcRect/>
          <a:stretch/>
        </p:blipFill>
        <p:spPr>
          <a:xfrm>
            <a:off x="11470157" y="0"/>
            <a:ext cx="6821265" cy="10287000"/>
          </a:xfrm>
          <a:prstGeom prst="rect">
            <a:avLst/>
          </a:prstGeom>
          <a:noFill/>
          <a:ln>
            <a:noFill/>
          </a:ln>
        </p:spPr>
      </p:pic>
      <p:sp>
        <p:nvSpPr>
          <p:cNvPr id="519" name="Google Shape;519;p15"/>
          <p:cNvSpPr/>
          <p:nvPr/>
        </p:nvSpPr>
        <p:spPr>
          <a:xfrm>
            <a:off x="992238" y="1275457"/>
            <a:ext cx="9445526" cy="1771948"/>
          </a:xfrm>
          <a:prstGeom prst="rect">
            <a:avLst/>
          </a:prstGeom>
          <a:noFill/>
          <a:ln>
            <a:noFill/>
          </a:ln>
        </p:spPr>
        <p:txBody>
          <a:bodyPr spcFirstLastPara="1" wrap="square" lIns="0" tIns="0" rIns="0" bIns="0" anchor="t" anchorCtr="0">
            <a:noAutofit/>
          </a:bodyPr>
          <a:lstStyle/>
          <a:p>
            <a:pPr marL="0" marR="0" lvl="0" indent="0" algn="l" rtl="0">
              <a:lnSpc>
                <a:spcPct val="124708"/>
              </a:lnSpc>
              <a:spcBef>
                <a:spcPts val="0"/>
              </a:spcBef>
              <a:spcAft>
                <a:spcPts val="0"/>
              </a:spcAft>
              <a:buNone/>
            </a:pPr>
            <a:endParaRPr sz="5565">
              <a:solidFill>
                <a:schemeClr val="dk1"/>
              </a:solidFill>
              <a:latin typeface="Arial"/>
              <a:ea typeface="Arial"/>
              <a:cs typeface="Arial"/>
              <a:sym typeface="Arial"/>
            </a:endParaRPr>
          </a:p>
        </p:txBody>
      </p:sp>
      <p:sp>
        <p:nvSpPr>
          <p:cNvPr id="520" name="Google Shape;520;p15"/>
          <p:cNvSpPr/>
          <p:nvPr/>
        </p:nvSpPr>
        <p:spPr>
          <a:xfrm>
            <a:off x="992237" y="3472605"/>
            <a:ext cx="10221379" cy="6855197"/>
          </a:xfrm>
          <a:prstGeom prst="roundRect">
            <a:avLst>
              <a:gd name="adj" fmla="val 4607"/>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935771" y="1556793"/>
            <a:ext cx="10424414" cy="1341499"/>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522" name="Google Shape;522;p15"/>
          <p:cNvSpPr txBox="1"/>
          <p:nvPr/>
        </p:nvSpPr>
        <p:spPr>
          <a:xfrm>
            <a:off x="1048706" y="1652848"/>
            <a:ext cx="10636147" cy="988604"/>
          </a:xfrm>
          <a:prstGeom prst="rect">
            <a:avLst/>
          </a:prstGeom>
          <a:noFill/>
          <a:ln>
            <a:noFill/>
          </a:ln>
        </p:spPr>
        <p:txBody>
          <a:bodyPr spcFirstLastPara="1" wrap="square" lIns="0" tIns="0" rIns="0" bIns="0" anchor="t" anchorCtr="0">
            <a:spAutoFit/>
          </a:bodyPr>
          <a:lstStyle/>
          <a:p>
            <a:pPr marL="0" marR="0" lvl="0" indent="0" algn="l" rtl="0">
              <a:lnSpc>
                <a:spcPct val="138916"/>
              </a:lnSpc>
              <a:spcBef>
                <a:spcPts val="0"/>
              </a:spcBef>
              <a:spcAft>
                <a:spcPts val="0"/>
              </a:spcAft>
              <a:buNone/>
            </a:pPr>
            <a:r>
              <a:rPr lang="en-US" sz="6000" b="1">
                <a:solidFill>
                  <a:srgbClr val="366092"/>
                </a:solidFill>
                <a:latin typeface="Arial"/>
                <a:ea typeface="Arial"/>
                <a:cs typeface="Arial"/>
                <a:sym typeface="Arial"/>
              </a:rPr>
              <a:t>Phân tích đối thủ cạnh tranh</a:t>
            </a:r>
            <a:endParaRPr sz="6000" b="1">
              <a:solidFill>
                <a:srgbClr val="366092"/>
              </a:solidFill>
              <a:latin typeface="Arial"/>
              <a:ea typeface="Arial"/>
              <a:cs typeface="Arial"/>
              <a:sym typeface="Arial"/>
            </a:endParaRPr>
          </a:p>
        </p:txBody>
      </p:sp>
      <p:sp>
        <p:nvSpPr>
          <p:cNvPr id="523" name="Google Shape;523;p15"/>
          <p:cNvSpPr/>
          <p:nvPr/>
        </p:nvSpPr>
        <p:spPr>
          <a:xfrm>
            <a:off x="152400" y="-162868"/>
            <a:ext cx="477890" cy="783620"/>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p15"/>
          <p:cNvSpPr/>
          <p:nvPr/>
        </p:nvSpPr>
        <p:spPr>
          <a:xfrm>
            <a:off x="1001762" y="3482132"/>
            <a:ext cx="10199637" cy="1006102"/>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1286322" y="3661768"/>
            <a:ext cx="2780738" cy="561443"/>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r>
              <a:rPr lang="en-US" sz="2400" b="1">
                <a:solidFill>
                  <a:srgbClr val="1E3063"/>
                </a:solidFill>
                <a:latin typeface="Arial"/>
                <a:ea typeface="Arial"/>
                <a:cs typeface="Arial"/>
                <a:sym typeface="Arial"/>
              </a:rPr>
              <a:t>Đối thủ</a:t>
            </a:r>
            <a:endParaRPr sz="2400" b="1">
              <a:solidFill>
                <a:schemeClr val="dk1"/>
              </a:solidFill>
              <a:latin typeface="Arial"/>
              <a:ea typeface="Arial"/>
              <a:cs typeface="Arial"/>
              <a:sym typeface="Arial"/>
            </a:endParaRPr>
          </a:p>
        </p:txBody>
      </p:sp>
      <p:sp>
        <p:nvSpPr>
          <p:cNvPr id="526" name="Google Shape;526;p15"/>
          <p:cNvSpPr/>
          <p:nvPr/>
        </p:nvSpPr>
        <p:spPr>
          <a:xfrm>
            <a:off x="4432547" y="3661768"/>
            <a:ext cx="2775585" cy="561443"/>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r>
              <a:rPr lang="en-US" sz="2400" b="1">
                <a:solidFill>
                  <a:srgbClr val="1E3063"/>
                </a:solidFill>
                <a:latin typeface="Arial"/>
                <a:ea typeface="Arial"/>
                <a:cs typeface="Arial"/>
                <a:sym typeface="Arial"/>
              </a:rPr>
              <a:t>Ưu điểm</a:t>
            </a:r>
            <a:endParaRPr sz="2400" b="1">
              <a:solidFill>
                <a:schemeClr val="dk1"/>
              </a:solidFill>
              <a:latin typeface="Arial"/>
              <a:ea typeface="Arial"/>
              <a:cs typeface="Arial"/>
              <a:sym typeface="Arial"/>
            </a:endParaRPr>
          </a:p>
        </p:txBody>
      </p:sp>
      <p:sp>
        <p:nvSpPr>
          <p:cNvPr id="527" name="Google Shape;527;p15"/>
          <p:cNvSpPr/>
          <p:nvPr/>
        </p:nvSpPr>
        <p:spPr>
          <a:xfrm>
            <a:off x="7574013" y="3661768"/>
            <a:ext cx="2780738" cy="561443"/>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r>
              <a:rPr lang="en-US" sz="2400" b="1">
                <a:solidFill>
                  <a:srgbClr val="1E3063"/>
                </a:solidFill>
                <a:latin typeface="Arial"/>
                <a:ea typeface="Arial"/>
                <a:cs typeface="Arial"/>
                <a:sym typeface="Arial"/>
              </a:rPr>
              <a:t>Hạn chế chính</a:t>
            </a:r>
            <a:endParaRPr sz="2400" b="1">
              <a:solidFill>
                <a:schemeClr val="dk1"/>
              </a:solidFill>
              <a:latin typeface="Arial"/>
              <a:ea typeface="Arial"/>
              <a:cs typeface="Arial"/>
              <a:sym typeface="Arial"/>
            </a:endParaRPr>
          </a:p>
        </p:txBody>
      </p:sp>
      <p:sp>
        <p:nvSpPr>
          <p:cNvPr id="528" name="Google Shape;528;p15"/>
          <p:cNvSpPr/>
          <p:nvPr/>
        </p:nvSpPr>
        <p:spPr>
          <a:xfrm>
            <a:off x="1001763" y="4295031"/>
            <a:ext cx="10199636" cy="1768759"/>
          </a:xfrm>
          <a:prstGeom prst="rect">
            <a:avLst/>
          </a:prstGeom>
          <a:solidFill>
            <a:srgbClr val="000000">
              <a:alpha val="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15"/>
          <p:cNvSpPr/>
          <p:nvPr/>
        </p:nvSpPr>
        <p:spPr>
          <a:xfrm>
            <a:off x="1286322" y="4474667"/>
            <a:ext cx="2780738" cy="1122884"/>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b="1">
                <a:solidFill>
                  <a:srgbClr val="366092"/>
                </a:solidFill>
                <a:latin typeface="Arial"/>
                <a:ea typeface="Arial"/>
                <a:cs typeface="Arial"/>
                <a:sym typeface="Arial"/>
              </a:rPr>
              <a:t>Quán net truyền thống</a:t>
            </a:r>
            <a:endParaRPr sz="2190" b="1">
              <a:solidFill>
                <a:srgbClr val="366092"/>
              </a:solidFill>
              <a:latin typeface="Arial"/>
              <a:ea typeface="Arial"/>
              <a:cs typeface="Arial"/>
              <a:sym typeface="Arial"/>
            </a:endParaRPr>
          </a:p>
        </p:txBody>
      </p:sp>
      <p:sp>
        <p:nvSpPr>
          <p:cNvPr id="530" name="Google Shape;530;p15"/>
          <p:cNvSpPr/>
          <p:nvPr/>
        </p:nvSpPr>
        <p:spPr>
          <a:xfrm>
            <a:off x="4432547" y="4474667"/>
            <a:ext cx="2775585" cy="1122884"/>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Cấu hình máy mạnh, giá rẻ</a:t>
            </a:r>
            <a:endParaRPr sz="2190">
              <a:solidFill>
                <a:srgbClr val="595959"/>
              </a:solidFill>
              <a:latin typeface="Arial"/>
              <a:ea typeface="Arial"/>
              <a:cs typeface="Arial"/>
              <a:sym typeface="Arial"/>
            </a:endParaRPr>
          </a:p>
        </p:txBody>
      </p:sp>
      <p:sp>
        <p:nvSpPr>
          <p:cNvPr id="531" name="Google Shape;531;p15"/>
          <p:cNvSpPr/>
          <p:nvPr/>
        </p:nvSpPr>
        <p:spPr>
          <a:xfrm>
            <a:off x="7574013" y="4474666"/>
            <a:ext cx="2780738" cy="1684328"/>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Không gian hạn chế, thiếu dịch vụ tích hợp</a:t>
            </a:r>
            <a:endParaRPr sz="2190">
              <a:solidFill>
                <a:srgbClr val="595959"/>
              </a:solidFill>
              <a:latin typeface="Arial"/>
              <a:ea typeface="Arial"/>
              <a:cs typeface="Arial"/>
              <a:sym typeface="Arial"/>
            </a:endParaRPr>
          </a:p>
        </p:txBody>
      </p:sp>
      <p:sp>
        <p:nvSpPr>
          <p:cNvPr id="532" name="Google Shape;532;p15"/>
          <p:cNvSpPr/>
          <p:nvPr/>
        </p:nvSpPr>
        <p:spPr>
          <a:xfrm>
            <a:off x="1048706" y="6018279"/>
            <a:ext cx="10199637" cy="1567545"/>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1286322" y="6194823"/>
            <a:ext cx="2780738" cy="561443"/>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b="1">
                <a:solidFill>
                  <a:srgbClr val="366092"/>
                </a:solidFill>
                <a:latin typeface="Arial"/>
                <a:ea typeface="Arial"/>
                <a:cs typeface="Arial"/>
                <a:sym typeface="Arial"/>
              </a:rPr>
              <a:t>VR Cafe</a:t>
            </a:r>
            <a:endParaRPr sz="2190" b="1">
              <a:solidFill>
                <a:srgbClr val="366092"/>
              </a:solidFill>
              <a:latin typeface="Arial"/>
              <a:ea typeface="Arial"/>
              <a:cs typeface="Arial"/>
              <a:sym typeface="Arial"/>
            </a:endParaRPr>
          </a:p>
        </p:txBody>
      </p:sp>
      <p:sp>
        <p:nvSpPr>
          <p:cNvPr id="534" name="Google Shape;534;p15"/>
          <p:cNvSpPr/>
          <p:nvPr/>
        </p:nvSpPr>
        <p:spPr>
          <a:xfrm>
            <a:off x="4432547" y="6194823"/>
            <a:ext cx="2775585" cy="1122884"/>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dirty="0" err="1">
                <a:solidFill>
                  <a:srgbClr val="595959"/>
                </a:solidFill>
                <a:latin typeface="Arial"/>
                <a:ea typeface="Arial"/>
                <a:cs typeface="Arial"/>
                <a:sym typeface="Arial"/>
              </a:rPr>
              <a:t>Trải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nghiệm</a:t>
            </a:r>
            <a:r>
              <a:rPr lang="en-US" sz="2190" dirty="0">
                <a:solidFill>
                  <a:srgbClr val="595959"/>
                </a:solidFill>
                <a:latin typeface="Arial"/>
                <a:ea typeface="Arial"/>
                <a:cs typeface="Arial"/>
                <a:sym typeface="Arial"/>
              </a:rPr>
              <a:t> XR </a:t>
            </a:r>
            <a:r>
              <a:rPr lang="en-US" sz="2190" dirty="0" err="1">
                <a:solidFill>
                  <a:srgbClr val="595959"/>
                </a:solidFill>
                <a:latin typeface="Arial"/>
                <a:ea typeface="Arial"/>
                <a:cs typeface="Arial"/>
                <a:sym typeface="Arial"/>
              </a:rPr>
              <a:t>mới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mẻ</a:t>
            </a:r>
            <a:endParaRPr sz="2190" dirty="0">
              <a:solidFill>
                <a:srgbClr val="595959"/>
              </a:solidFill>
              <a:latin typeface="Arial"/>
              <a:ea typeface="Arial"/>
              <a:cs typeface="Arial"/>
              <a:sym typeface="Arial"/>
            </a:endParaRPr>
          </a:p>
        </p:txBody>
      </p:sp>
      <p:sp>
        <p:nvSpPr>
          <p:cNvPr id="535" name="Google Shape;535;p15"/>
          <p:cNvSpPr/>
          <p:nvPr/>
        </p:nvSpPr>
        <p:spPr>
          <a:xfrm>
            <a:off x="7574013" y="6194823"/>
            <a:ext cx="2780738" cy="1122884"/>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Nội dung hạn chế, thiếu cộng đồng</a:t>
            </a:r>
            <a:endParaRPr sz="2190">
              <a:solidFill>
                <a:srgbClr val="595959"/>
              </a:solidFill>
              <a:latin typeface="Arial"/>
              <a:ea typeface="Arial"/>
              <a:cs typeface="Arial"/>
              <a:sym typeface="Arial"/>
            </a:endParaRPr>
          </a:p>
        </p:txBody>
      </p:sp>
      <p:sp>
        <p:nvSpPr>
          <p:cNvPr id="536" name="Google Shape;536;p15"/>
          <p:cNvSpPr/>
          <p:nvPr/>
        </p:nvSpPr>
        <p:spPr>
          <a:xfrm>
            <a:off x="1001762" y="7281714"/>
            <a:ext cx="10199637" cy="2128986"/>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1286322" y="7461349"/>
            <a:ext cx="2780738" cy="561443"/>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b="1">
                <a:solidFill>
                  <a:srgbClr val="366092"/>
                </a:solidFill>
                <a:latin typeface="Arial"/>
                <a:ea typeface="Arial"/>
                <a:cs typeface="Arial"/>
                <a:sym typeface="Arial"/>
              </a:rPr>
              <a:t>Co-working Space</a:t>
            </a:r>
            <a:endParaRPr sz="2190" b="1">
              <a:solidFill>
                <a:srgbClr val="366092"/>
              </a:solidFill>
              <a:latin typeface="Arial"/>
              <a:ea typeface="Arial"/>
              <a:cs typeface="Arial"/>
              <a:sym typeface="Arial"/>
            </a:endParaRPr>
          </a:p>
        </p:txBody>
      </p:sp>
      <p:sp>
        <p:nvSpPr>
          <p:cNvPr id="538" name="Google Shape;538;p15"/>
          <p:cNvSpPr/>
          <p:nvPr/>
        </p:nvSpPr>
        <p:spPr>
          <a:xfrm>
            <a:off x="4432547" y="7461350"/>
            <a:ext cx="2775585" cy="1122884"/>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Môi trường làm việc hiện đại</a:t>
            </a:r>
            <a:endParaRPr sz="2190">
              <a:solidFill>
                <a:srgbClr val="595959"/>
              </a:solidFill>
              <a:latin typeface="Arial"/>
              <a:ea typeface="Arial"/>
              <a:cs typeface="Arial"/>
              <a:sym typeface="Arial"/>
            </a:endParaRPr>
          </a:p>
        </p:txBody>
      </p:sp>
      <p:sp>
        <p:nvSpPr>
          <p:cNvPr id="539" name="Google Shape;539;p15"/>
          <p:cNvSpPr/>
          <p:nvPr/>
        </p:nvSpPr>
        <p:spPr>
          <a:xfrm>
            <a:off x="7574013" y="7461349"/>
            <a:ext cx="2780738" cy="1684328"/>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Thiếu yếu tố giải trí, không hỗ trợ công nghệ tương tác</a:t>
            </a:r>
            <a:endParaRPr sz="2190">
              <a:solidFill>
                <a:srgbClr val="595959"/>
              </a:solidFill>
              <a:latin typeface="Arial"/>
              <a:ea typeface="Arial"/>
              <a:cs typeface="Arial"/>
              <a:sym typeface="Arial"/>
            </a:endParaRPr>
          </a:p>
        </p:txBody>
      </p:sp>
      <p:sp>
        <p:nvSpPr>
          <p:cNvPr id="540" name="Google Shape;540;p15"/>
          <p:cNvSpPr/>
          <p:nvPr/>
        </p:nvSpPr>
        <p:spPr>
          <a:xfrm>
            <a:off x="289378" y="8260529"/>
            <a:ext cx="1518655" cy="1392567"/>
          </a:xfrm>
          <a:custGeom>
            <a:avLst/>
            <a:gdLst/>
            <a:ahLst/>
            <a:cxnLst/>
            <a:rect l="l" t="t" r="r" b="b"/>
            <a:pathLst>
              <a:path w="4467721" h="4984273" extrusionOk="0">
                <a:moveTo>
                  <a:pt x="0" y="0"/>
                </a:moveTo>
                <a:lnTo>
                  <a:pt x="4467721" y="0"/>
                </a:lnTo>
                <a:lnTo>
                  <a:pt x="4467721" y="4984274"/>
                </a:lnTo>
                <a:lnTo>
                  <a:pt x="0" y="4984274"/>
                </a:lnTo>
                <a:lnTo>
                  <a:pt x="0" y="0"/>
                </a:lnTo>
                <a:close/>
              </a:path>
            </a:pathLst>
          </a:custGeom>
          <a:blipFill rotWithShape="1">
            <a:blip r:embed="rId5">
              <a:alphaModFix/>
            </a:blip>
            <a:stretch>
              <a:fillRect/>
            </a:stretch>
          </a:blipFill>
          <a:ln>
            <a:noFill/>
          </a:ln>
        </p:spPr>
      </p:sp>
      <p:sp>
        <p:nvSpPr>
          <p:cNvPr id="541" name="Google Shape;541;p15"/>
          <p:cNvSpPr/>
          <p:nvPr/>
        </p:nvSpPr>
        <p:spPr>
          <a:xfrm rot="-827166">
            <a:off x="-967549" y="-231926"/>
            <a:ext cx="4507742" cy="1141590"/>
          </a:xfrm>
          <a:custGeom>
            <a:avLst/>
            <a:gdLst/>
            <a:ahLst/>
            <a:cxnLst/>
            <a:rect l="l" t="t" r="r" b="b"/>
            <a:pathLst>
              <a:path w="4393894" h="1062523" extrusionOk="0">
                <a:moveTo>
                  <a:pt x="0" y="0"/>
                </a:moveTo>
                <a:lnTo>
                  <a:pt x="4393894" y="0"/>
                </a:lnTo>
                <a:lnTo>
                  <a:pt x="4393894" y="1062524"/>
                </a:lnTo>
                <a:lnTo>
                  <a:pt x="0" y="1062524"/>
                </a:lnTo>
                <a:lnTo>
                  <a:pt x="0" y="0"/>
                </a:lnTo>
                <a:close/>
              </a:path>
            </a:pathLst>
          </a:custGeom>
          <a:blipFill rotWithShape="1">
            <a:blip r:embed="rId6">
              <a:alphaModFix/>
            </a:blip>
            <a:stretch>
              <a:fillRect/>
            </a:stretch>
          </a:blipFill>
          <a:ln>
            <a:noFill/>
          </a:ln>
        </p:spPr>
      </p:sp>
      <p:pic>
        <p:nvPicPr>
          <p:cNvPr id="542" name="Google Shape;542;p15"/>
          <p:cNvPicPr preferRelativeResize="0"/>
          <p:nvPr/>
        </p:nvPicPr>
        <p:blipFill rotWithShape="1">
          <a:blip r:embed="rId7">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9C915F4C-7635-5DBC-D6D3-ECA2B853CE8B}"/>
              </a:ext>
            </a:extLst>
          </p:cNvPr>
          <p:cNvSpPr txBox="1"/>
          <p:nvPr/>
        </p:nvSpPr>
        <p:spPr>
          <a:xfrm>
            <a:off x="8315453" y="9554342"/>
            <a:ext cx="648929" cy="523220"/>
          </a:xfrm>
          <a:prstGeom prst="rect">
            <a:avLst/>
          </a:prstGeom>
          <a:noFill/>
        </p:spPr>
        <p:txBody>
          <a:bodyPr wrap="square" rtlCol="0">
            <a:spAutoFit/>
          </a:bodyPr>
          <a:lstStyle/>
          <a:p>
            <a:r>
              <a:rPr lang="en-US" sz="2800" b="1" dirty="0"/>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5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fade">
                                      <p:cBhvr>
                                        <p:cTn id="10" dur="500"/>
                                        <p:tgtEl>
                                          <p:spTgt spid="523"/>
                                        </p:tgtEl>
                                      </p:cBhvr>
                                    </p:animEffect>
                                  </p:childTnLst>
                                </p:cTn>
                              </p:par>
                              <p:par>
                                <p:cTn id="11" presetID="10" presetClass="entr" presetSubtype="0" fill="hold" nodeType="withEffect">
                                  <p:stCondLst>
                                    <p:cond delay="0"/>
                                  </p:stCondLst>
                                  <p:childTnLst>
                                    <p:set>
                                      <p:cBhvr>
                                        <p:cTn id="12" dur="1" fill="hold">
                                          <p:stCondLst>
                                            <p:cond delay="0"/>
                                          </p:stCondLst>
                                        </p:cTn>
                                        <p:tgtEl>
                                          <p:spTgt spid="518"/>
                                        </p:tgtEl>
                                        <p:attrNameLst>
                                          <p:attrName>style.visibility</p:attrName>
                                        </p:attrNameLst>
                                      </p:cBhvr>
                                      <p:to>
                                        <p:strVal val="visible"/>
                                      </p:to>
                                    </p:set>
                                    <p:animEffect transition="in" filter="fade">
                                      <p:cBhvr>
                                        <p:cTn id="13" dur="500"/>
                                        <p:tgtEl>
                                          <p:spTgt spid="518"/>
                                        </p:tgtEl>
                                      </p:cBhvr>
                                    </p:animEffect>
                                  </p:childTnLst>
                                </p:cTn>
                              </p:par>
                              <p:par>
                                <p:cTn id="14" presetID="10" presetClass="entr" presetSubtype="0" fill="hold" nodeType="withEffect">
                                  <p:stCondLst>
                                    <p:cond delay="0"/>
                                  </p:stCondLst>
                                  <p:childTnLst>
                                    <p:set>
                                      <p:cBhvr>
                                        <p:cTn id="15" dur="1" fill="hold">
                                          <p:stCondLst>
                                            <p:cond delay="0"/>
                                          </p:stCondLst>
                                        </p:cTn>
                                        <p:tgtEl>
                                          <p:spTgt spid="519"/>
                                        </p:tgtEl>
                                        <p:attrNameLst>
                                          <p:attrName>style.visibility</p:attrName>
                                        </p:attrNameLst>
                                      </p:cBhvr>
                                      <p:to>
                                        <p:strVal val="visible"/>
                                      </p:to>
                                    </p:set>
                                    <p:animEffect transition="in" filter="fade">
                                      <p:cBhvr>
                                        <p:cTn id="16" dur="500"/>
                                        <p:tgtEl>
                                          <p:spTgt spid="519"/>
                                        </p:tgtEl>
                                      </p:cBhvr>
                                    </p:animEffect>
                                  </p:childTnLst>
                                </p:cTn>
                              </p:par>
                              <p:par>
                                <p:cTn id="17" presetID="10" presetClass="entr" presetSubtype="0" fill="hold" nodeType="withEffect">
                                  <p:stCondLst>
                                    <p:cond delay="0"/>
                                  </p:stCondLst>
                                  <p:childTnLst>
                                    <p:set>
                                      <p:cBhvr>
                                        <p:cTn id="18" dur="1" fill="hold">
                                          <p:stCondLst>
                                            <p:cond delay="0"/>
                                          </p:stCondLst>
                                        </p:cTn>
                                        <p:tgtEl>
                                          <p:spTgt spid="520"/>
                                        </p:tgtEl>
                                        <p:attrNameLst>
                                          <p:attrName>style.visibility</p:attrName>
                                        </p:attrNameLst>
                                      </p:cBhvr>
                                      <p:to>
                                        <p:strVal val="visible"/>
                                      </p:to>
                                    </p:set>
                                    <p:animEffect transition="in" filter="fade">
                                      <p:cBhvr>
                                        <p:cTn id="19" dur="500"/>
                                        <p:tgtEl>
                                          <p:spTgt spid="520"/>
                                        </p:tgtEl>
                                      </p:cBhvr>
                                    </p:animEffect>
                                  </p:childTnLst>
                                </p:cTn>
                              </p:par>
                              <p:par>
                                <p:cTn id="20" presetID="10" presetClass="entr" presetSubtype="0" fill="hold"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50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525"/>
                                        </p:tgtEl>
                                        <p:attrNameLst>
                                          <p:attrName>style.visibility</p:attrName>
                                        </p:attrNameLst>
                                      </p:cBhvr>
                                      <p:to>
                                        <p:strVal val="visible"/>
                                      </p:to>
                                    </p:set>
                                    <p:animEffect transition="in" filter="fade">
                                      <p:cBhvr>
                                        <p:cTn id="25" dur="500"/>
                                        <p:tgtEl>
                                          <p:spTgt spid="525"/>
                                        </p:tgtEl>
                                      </p:cBhvr>
                                    </p:animEffect>
                                  </p:childTnLst>
                                </p:cTn>
                              </p:par>
                              <p:par>
                                <p:cTn id="26" presetID="10" presetClass="entr" presetSubtype="0" fill="hold" nodeType="withEffect">
                                  <p:stCondLst>
                                    <p:cond delay="0"/>
                                  </p:stCondLst>
                                  <p:childTnLst>
                                    <p:set>
                                      <p:cBhvr>
                                        <p:cTn id="27" dur="1" fill="hold">
                                          <p:stCondLst>
                                            <p:cond delay="0"/>
                                          </p:stCondLst>
                                        </p:cTn>
                                        <p:tgtEl>
                                          <p:spTgt spid="526"/>
                                        </p:tgtEl>
                                        <p:attrNameLst>
                                          <p:attrName>style.visibility</p:attrName>
                                        </p:attrNameLst>
                                      </p:cBhvr>
                                      <p:to>
                                        <p:strVal val="visible"/>
                                      </p:to>
                                    </p:set>
                                    <p:animEffect transition="in" filter="fade">
                                      <p:cBhvr>
                                        <p:cTn id="28" dur="500"/>
                                        <p:tgtEl>
                                          <p:spTgt spid="526"/>
                                        </p:tgtEl>
                                      </p:cBhvr>
                                    </p:animEffect>
                                  </p:childTnLst>
                                </p:cTn>
                              </p:par>
                              <p:par>
                                <p:cTn id="29" presetID="10" presetClass="entr" presetSubtype="0" fill="hold" nodeType="withEffect">
                                  <p:stCondLst>
                                    <p:cond delay="0"/>
                                  </p:stCondLst>
                                  <p:childTnLst>
                                    <p:set>
                                      <p:cBhvr>
                                        <p:cTn id="30" dur="1" fill="hold">
                                          <p:stCondLst>
                                            <p:cond delay="0"/>
                                          </p:stCondLst>
                                        </p:cTn>
                                        <p:tgtEl>
                                          <p:spTgt spid="527"/>
                                        </p:tgtEl>
                                        <p:attrNameLst>
                                          <p:attrName>style.visibility</p:attrName>
                                        </p:attrNameLst>
                                      </p:cBhvr>
                                      <p:to>
                                        <p:strVal val="visible"/>
                                      </p:to>
                                    </p:set>
                                    <p:animEffect transition="in" filter="fade">
                                      <p:cBhvr>
                                        <p:cTn id="31" dur="500"/>
                                        <p:tgtEl>
                                          <p:spTgt spid="527"/>
                                        </p:tgtEl>
                                      </p:cBhvr>
                                    </p:animEffect>
                                  </p:childTnLst>
                                </p:cTn>
                              </p:par>
                              <p:par>
                                <p:cTn id="32" presetID="10" presetClass="entr" presetSubtype="0" fill="hold" nodeType="withEffect">
                                  <p:stCondLst>
                                    <p:cond delay="0"/>
                                  </p:stCondLst>
                                  <p:childTnLst>
                                    <p:set>
                                      <p:cBhvr>
                                        <p:cTn id="33" dur="1" fill="hold">
                                          <p:stCondLst>
                                            <p:cond delay="0"/>
                                          </p:stCondLst>
                                        </p:cTn>
                                        <p:tgtEl>
                                          <p:spTgt spid="528"/>
                                        </p:tgtEl>
                                        <p:attrNameLst>
                                          <p:attrName>style.visibility</p:attrName>
                                        </p:attrNameLst>
                                      </p:cBhvr>
                                      <p:to>
                                        <p:strVal val="visible"/>
                                      </p:to>
                                    </p:set>
                                    <p:animEffect transition="in" filter="fade">
                                      <p:cBhvr>
                                        <p:cTn id="34" dur="500"/>
                                        <p:tgtEl>
                                          <p:spTgt spid="528"/>
                                        </p:tgtEl>
                                      </p:cBhvr>
                                    </p:animEffect>
                                  </p:childTnLst>
                                </p:cTn>
                              </p:par>
                              <p:par>
                                <p:cTn id="35" presetID="10" presetClass="entr" presetSubtype="0" fill="hold" nodeType="withEffect">
                                  <p:stCondLst>
                                    <p:cond delay="0"/>
                                  </p:stCondLst>
                                  <p:childTnLst>
                                    <p:set>
                                      <p:cBhvr>
                                        <p:cTn id="36" dur="1" fill="hold">
                                          <p:stCondLst>
                                            <p:cond delay="0"/>
                                          </p:stCondLst>
                                        </p:cTn>
                                        <p:tgtEl>
                                          <p:spTgt spid="529"/>
                                        </p:tgtEl>
                                        <p:attrNameLst>
                                          <p:attrName>style.visibility</p:attrName>
                                        </p:attrNameLst>
                                      </p:cBhvr>
                                      <p:to>
                                        <p:strVal val="visible"/>
                                      </p:to>
                                    </p:set>
                                    <p:animEffect transition="in" filter="fade">
                                      <p:cBhvr>
                                        <p:cTn id="37" dur="500"/>
                                        <p:tgtEl>
                                          <p:spTgt spid="529"/>
                                        </p:tgtEl>
                                      </p:cBhvr>
                                    </p:animEffect>
                                  </p:childTnLst>
                                </p:cTn>
                              </p:par>
                              <p:par>
                                <p:cTn id="38" presetID="10" presetClass="entr" presetSubtype="0" fill="hold" nodeType="withEffect">
                                  <p:stCondLst>
                                    <p:cond delay="0"/>
                                  </p:stCondLst>
                                  <p:childTnLst>
                                    <p:set>
                                      <p:cBhvr>
                                        <p:cTn id="39" dur="1" fill="hold">
                                          <p:stCondLst>
                                            <p:cond delay="0"/>
                                          </p:stCondLst>
                                        </p:cTn>
                                        <p:tgtEl>
                                          <p:spTgt spid="530"/>
                                        </p:tgtEl>
                                        <p:attrNameLst>
                                          <p:attrName>style.visibility</p:attrName>
                                        </p:attrNameLst>
                                      </p:cBhvr>
                                      <p:to>
                                        <p:strVal val="visible"/>
                                      </p:to>
                                    </p:set>
                                    <p:animEffect transition="in" filter="fade">
                                      <p:cBhvr>
                                        <p:cTn id="40" dur="500"/>
                                        <p:tgtEl>
                                          <p:spTgt spid="530"/>
                                        </p:tgtEl>
                                      </p:cBhvr>
                                    </p:animEffect>
                                  </p:childTnLst>
                                </p:cTn>
                              </p:par>
                              <p:par>
                                <p:cTn id="41" presetID="10" presetClass="entr" presetSubtype="0" fill="hold" nodeType="withEffect">
                                  <p:stCondLst>
                                    <p:cond delay="0"/>
                                  </p:stCondLst>
                                  <p:childTnLst>
                                    <p:set>
                                      <p:cBhvr>
                                        <p:cTn id="42" dur="1" fill="hold">
                                          <p:stCondLst>
                                            <p:cond delay="0"/>
                                          </p:stCondLst>
                                        </p:cTn>
                                        <p:tgtEl>
                                          <p:spTgt spid="531"/>
                                        </p:tgtEl>
                                        <p:attrNameLst>
                                          <p:attrName>style.visibility</p:attrName>
                                        </p:attrNameLst>
                                      </p:cBhvr>
                                      <p:to>
                                        <p:strVal val="visible"/>
                                      </p:to>
                                    </p:set>
                                    <p:animEffect transition="in" filter="fade">
                                      <p:cBhvr>
                                        <p:cTn id="43" dur="500"/>
                                        <p:tgtEl>
                                          <p:spTgt spid="531"/>
                                        </p:tgtEl>
                                      </p:cBhvr>
                                    </p:animEffect>
                                  </p:childTnLst>
                                </p:cTn>
                              </p:par>
                              <p:par>
                                <p:cTn id="44" presetID="10" presetClass="entr" presetSubtype="0"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fade">
                                      <p:cBhvr>
                                        <p:cTn id="46" dur="500"/>
                                        <p:tgtEl>
                                          <p:spTgt spid="532"/>
                                        </p:tgtEl>
                                      </p:cBhvr>
                                    </p:animEffect>
                                  </p:childTnLst>
                                </p:cTn>
                              </p:par>
                              <p:par>
                                <p:cTn id="47" presetID="10" presetClass="entr" presetSubtype="0"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animEffect transition="in" filter="fade">
                                      <p:cBhvr>
                                        <p:cTn id="49" dur="500"/>
                                        <p:tgtEl>
                                          <p:spTgt spid="533"/>
                                        </p:tgtEl>
                                      </p:cBhvr>
                                    </p:animEffect>
                                  </p:childTnLst>
                                </p:cTn>
                              </p:par>
                              <p:par>
                                <p:cTn id="50" presetID="10" presetClass="entr" presetSubtype="0" fill="hold" nodeType="withEffect">
                                  <p:stCondLst>
                                    <p:cond delay="0"/>
                                  </p:stCondLst>
                                  <p:childTnLst>
                                    <p:set>
                                      <p:cBhvr>
                                        <p:cTn id="51" dur="1" fill="hold">
                                          <p:stCondLst>
                                            <p:cond delay="0"/>
                                          </p:stCondLst>
                                        </p:cTn>
                                        <p:tgtEl>
                                          <p:spTgt spid="534"/>
                                        </p:tgtEl>
                                        <p:attrNameLst>
                                          <p:attrName>style.visibility</p:attrName>
                                        </p:attrNameLst>
                                      </p:cBhvr>
                                      <p:to>
                                        <p:strVal val="visible"/>
                                      </p:to>
                                    </p:set>
                                    <p:animEffect transition="in" filter="fade">
                                      <p:cBhvr>
                                        <p:cTn id="52" dur="500"/>
                                        <p:tgtEl>
                                          <p:spTgt spid="534"/>
                                        </p:tgtEl>
                                      </p:cBhvr>
                                    </p:animEffect>
                                  </p:childTnLst>
                                </p:cTn>
                              </p:par>
                              <p:par>
                                <p:cTn id="53" presetID="10" presetClass="entr" presetSubtype="0" fill="hold" nodeType="withEffect">
                                  <p:stCondLst>
                                    <p:cond delay="0"/>
                                  </p:stCondLst>
                                  <p:childTnLst>
                                    <p:set>
                                      <p:cBhvr>
                                        <p:cTn id="54" dur="1" fill="hold">
                                          <p:stCondLst>
                                            <p:cond delay="0"/>
                                          </p:stCondLst>
                                        </p:cTn>
                                        <p:tgtEl>
                                          <p:spTgt spid="535"/>
                                        </p:tgtEl>
                                        <p:attrNameLst>
                                          <p:attrName>style.visibility</p:attrName>
                                        </p:attrNameLst>
                                      </p:cBhvr>
                                      <p:to>
                                        <p:strVal val="visible"/>
                                      </p:to>
                                    </p:set>
                                    <p:animEffect transition="in" filter="fade">
                                      <p:cBhvr>
                                        <p:cTn id="55" dur="500"/>
                                        <p:tgtEl>
                                          <p:spTgt spid="535"/>
                                        </p:tgtEl>
                                      </p:cBhvr>
                                    </p:animEffect>
                                  </p:childTnLst>
                                </p:cTn>
                              </p:par>
                              <p:par>
                                <p:cTn id="56" presetID="10" presetClass="entr" presetSubtype="0" fill="hold" nodeType="withEffect">
                                  <p:stCondLst>
                                    <p:cond delay="0"/>
                                  </p:stCondLst>
                                  <p:childTnLst>
                                    <p:set>
                                      <p:cBhvr>
                                        <p:cTn id="57" dur="1" fill="hold">
                                          <p:stCondLst>
                                            <p:cond delay="0"/>
                                          </p:stCondLst>
                                        </p:cTn>
                                        <p:tgtEl>
                                          <p:spTgt spid="536"/>
                                        </p:tgtEl>
                                        <p:attrNameLst>
                                          <p:attrName>style.visibility</p:attrName>
                                        </p:attrNameLst>
                                      </p:cBhvr>
                                      <p:to>
                                        <p:strVal val="visible"/>
                                      </p:to>
                                    </p:set>
                                    <p:animEffect transition="in" filter="fade">
                                      <p:cBhvr>
                                        <p:cTn id="58" dur="500"/>
                                        <p:tgtEl>
                                          <p:spTgt spid="536"/>
                                        </p:tgtEl>
                                      </p:cBhvr>
                                    </p:animEffect>
                                  </p:childTnLst>
                                </p:cTn>
                              </p:par>
                              <p:par>
                                <p:cTn id="59" presetID="10" presetClass="entr" presetSubtype="0" fill="hold" nodeType="withEffect">
                                  <p:stCondLst>
                                    <p:cond delay="0"/>
                                  </p:stCondLst>
                                  <p:childTnLst>
                                    <p:set>
                                      <p:cBhvr>
                                        <p:cTn id="60" dur="1" fill="hold">
                                          <p:stCondLst>
                                            <p:cond delay="0"/>
                                          </p:stCondLst>
                                        </p:cTn>
                                        <p:tgtEl>
                                          <p:spTgt spid="537"/>
                                        </p:tgtEl>
                                        <p:attrNameLst>
                                          <p:attrName>style.visibility</p:attrName>
                                        </p:attrNameLst>
                                      </p:cBhvr>
                                      <p:to>
                                        <p:strVal val="visible"/>
                                      </p:to>
                                    </p:set>
                                    <p:animEffect transition="in" filter="fade">
                                      <p:cBhvr>
                                        <p:cTn id="61" dur="500"/>
                                        <p:tgtEl>
                                          <p:spTgt spid="537"/>
                                        </p:tgtEl>
                                      </p:cBhvr>
                                    </p:animEffect>
                                  </p:childTnLst>
                                </p:cTn>
                              </p:par>
                              <p:par>
                                <p:cTn id="62" presetID="10" presetClass="entr" presetSubtype="0" fill="hold" nodeType="withEffect">
                                  <p:stCondLst>
                                    <p:cond delay="0"/>
                                  </p:stCondLst>
                                  <p:childTnLst>
                                    <p:set>
                                      <p:cBhvr>
                                        <p:cTn id="63" dur="1" fill="hold">
                                          <p:stCondLst>
                                            <p:cond delay="0"/>
                                          </p:stCondLst>
                                        </p:cTn>
                                        <p:tgtEl>
                                          <p:spTgt spid="538"/>
                                        </p:tgtEl>
                                        <p:attrNameLst>
                                          <p:attrName>style.visibility</p:attrName>
                                        </p:attrNameLst>
                                      </p:cBhvr>
                                      <p:to>
                                        <p:strVal val="visible"/>
                                      </p:to>
                                    </p:set>
                                    <p:animEffect transition="in" filter="fade">
                                      <p:cBhvr>
                                        <p:cTn id="64" dur="500"/>
                                        <p:tgtEl>
                                          <p:spTgt spid="538"/>
                                        </p:tgtEl>
                                      </p:cBhvr>
                                    </p:animEffect>
                                  </p:childTnLst>
                                </p:cTn>
                              </p:par>
                              <p:par>
                                <p:cTn id="65" presetID="10" presetClass="entr" presetSubtype="0" fill="hold" nodeType="withEffect">
                                  <p:stCondLst>
                                    <p:cond delay="0"/>
                                  </p:stCondLst>
                                  <p:childTnLst>
                                    <p:set>
                                      <p:cBhvr>
                                        <p:cTn id="66" dur="1" fill="hold">
                                          <p:stCondLst>
                                            <p:cond delay="0"/>
                                          </p:stCondLst>
                                        </p:cTn>
                                        <p:tgtEl>
                                          <p:spTgt spid="539"/>
                                        </p:tgtEl>
                                        <p:attrNameLst>
                                          <p:attrName>style.visibility</p:attrName>
                                        </p:attrNameLst>
                                      </p:cBhvr>
                                      <p:to>
                                        <p:strVal val="visible"/>
                                      </p:to>
                                    </p:set>
                                    <p:animEffect transition="in" filter="fade">
                                      <p:cBhvr>
                                        <p:cTn id="67" dur="500"/>
                                        <p:tgtEl>
                                          <p:spTgt spid="539"/>
                                        </p:tgtEl>
                                      </p:cBhvr>
                                    </p:animEffect>
                                  </p:childTnLst>
                                </p:cTn>
                              </p:par>
                              <p:par>
                                <p:cTn id="68" presetID="10" presetClass="entr" presetSubtype="0" fill="hold" nodeType="withEffect">
                                  <p:stCondLst>
                                    <p:cond delay="0"/>
                                  </p:stCondLst>
                                  <p:childTnLst>
                                    <p:set>
                                      <p:cBhvr>
                                        <p:cTn id="69" dur="1" fill="hold">
                                          <p:stCondLst>
                                            <p:cond delay="0"/>
                                          </p:stCondLst>
                                        </p:cTn>
                                        <p:tgtEl>
                                          <p:spTgt spid="540"/>
                                        </p:tgtEl>
                                        <p:attrNameLst>
                                          <p:attrName>style.visibility</p:attrName>
                                        </p:attrNameLst>
                                      </p:cBhvr>
                                      <p:to>
                                        <p:strVal val="visible"/>
                                      </p:to>
                                    </p:set>
                                    <p:animEffect transition="in" filter="fade">
                                      <p:cBhvr>
                                        <p:cTn id="70" dur="500"/>
                                        <p:tgtEl>
                                          <p:spTgt spid="540"/>
                                        </p:tgtEl>
                                      </p:cBhvr>
                                    </p:animEffect>
                                  </p:childTnLst>
                                </p:cTn>
                              </p:par>
                              <p:par>
                                <p:cTn id="71" presetID="10" presetClass="entr" presetSubtype="0" fill="hold" nodeType="withEffect">
                                  <p:stCondLst>
                                    <p:cond delay="0"/>
                                  </p:stCondLst>
                                  <p:childTnLst>
                                    <p:set>
                                      <p:cBhvr>
                                        <p:cTn id="72" dur="1" fill="hold">
                                          <p:stCondLst>
                                            <p:cond delay="0"/>
                                          </p:stCondLst>
                                        </p:cTn>
                                        <p:tgtEl>
                                          <p:spTgt spid="541"/>
                                        </p:tgtEl>
                                        <p:attrNameLst>
                                          <p:attrName>style.visibility</p:attrName>
                                        </p:attrNameLst>
                                      </p:cBhvr>
                                      <p:to>
                                        <p:strVal val="visible"/>
                                      </p:to>
                                    </p:set>
                                    <p:animEffect transition="in" filter="fade">
                                      <p:cBhvr>
                                        <p:cTn id="73" dur="5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6"/>
          <p:cNvSpPr/>
          <p:nvPr/>
        </p:nvSpPr>
        <p:spPr>
          <a:xfrm>
            <a:off x="0" y="367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548" name="Google Shape;548;p16"/>
          <p:cNvSpPr/>
          <p:nvPr/>
        </p:nvSpPr>
        <p:spPr>
          <a:xfrm>
            <a:off x="2340576" y="1841657"/>
            <a:ext cx="13306015" cy="7051619"/>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16"/>
          <p:cNvSpPr/>
          <p:nvPr/>
        </p:nvSpPr>
        <p:spPr>
          <a:xfrm>
            <a:off x="7699607" y="4474845"/>
            <a:ext cx="2075384" cy="2339427"/>
          </a:xfrm>
          <a:custGeom>
            <a:avLst/>
            <a:gdLst/>
            <a:ahLst/>
            <a:cxnLst/>
            <a:rect l="l" t="t" r="r" b="b"/>
            <a:pathLst>
              <a:path w="1388125" h="1437701" extrusionOk="0">
                <a:moveTo>
                  <a:pt x="198303" y="0"/>
                </a:moveTo>
                <a:lnTo>
                  <a:pt x="1189821" y="0"/>
                </a:lnTo>
                <a:cubicBezTo>
                  <a:pt x="1189821" y="0"/>
                  <a:pt x="1388125" y="0"/>
                  <a:pt x="1388125" y="198303"/>
                </a:cubicBezTo>
                <a:lnTo>
                  <a:pt x="1388125" y="1239397"/>
                </a:lnTo>
                <a:cubicBezTo>
                  <a:pt x="1388125" y="1239397"/>
                  <a:pt x="1388125" y="1437701"/>
                  <a:pt x="1189821" y="1437701"/>
                </a:cubicBezTo>
                <a:lnTo>
                  <a:pt x="198303" y="1437701"/>
                </a:lnTo>
                <a:cubicBezTo>
                  <a:pt x="198303" y="1437701"/>
                  <a:pt x="0" y="1437701"/>
                  <a:pt x="0" y="1239397"/>
                </a:cubicBezTo>
                <a:lnTo>
                  <a:pt x="0" y="198303"/>
                </a:lnTo>
                <a:cubicBezTo>
                  <a:pt x="0" y="198303"/>
                  <a:pt x="0" y="0"/>
                  <a:pt x="198303" y="0"/>
                </a:cubicBezTo>
              </a:path>
            </a:pathLst>
          </a:custGeom>
          <a:noFill/>
          <a:ln w="38100"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50" name="Google Shape;550;p16"/>
          <p:cNvSpPr/>
          <p:nvPr/>
        </p:nvSpPr>
        <p:spPr>
          <a:xfrm>
            <a:off x="4759091" y="3322205"/>
            <a:ext cx="2345606" cy="669275"/>
          </a:xfrm>
          <a:custGeom>
            <a:avLst/>
            <a:gdLst/>
            <a:ahLst/>
            <a:cxnLst/>
            <a:rect l="l" t="t" r="r" b="b"/>
            <a:pathLst>
              <a:path w="1388125" h="446183" extrusionOk="0">
                <a:moveTo>
                  <a:pt x="99151" y="0"/>
                </a:moveTo>
                <a:lnTo>
                  <a:pt x="1288973" y="0"/>
                </a:lnTo>
                <a:cubicBezTo>
                  <a:pt x="1288973" y="0"/>
                  <a:pt x="1388125" y="0"/>
                  <a:pt x="1388125" y="99151"/>
                </a:cubicBezTo>
                <a:lnTo>
                  <a:pt x="1388125" y="347031"/>
                </a:lnTo>
                <a:cubicBezTo>
                  <a:pt x="1388125" y="347031"/>
                  <a:pt x="1388125" y="446183"/>
                  <a:pt x="1288973" y="446183"/>
                </a:cubicBezTo>
                <a:lnTo>
                  <a:pt x="99151" y="446183"/>
                </a:lnTo>
                <a:cubicBezTo>
                  <a:pt x="99151" y="446183"/>
                  <a:pt x="0" y="446183"/>
                  <a:pt x="0" y="347031"/>
                </a:cubicBezTo>
                <a:lnTo>
                  <a:pt x="0" y="99151"/>
                </a:lnTo>
                <a:cubicBezTo>
                  <a:pt x="0" y="99151"/>
                  <a:pt x="0" y="0"/>
                  <a:pt x="99151" y="0"/>
                </a:cubicBezTo>
              </a:path>
            </a:pathLst>
          </a:custGeom>
          <a:noFill/>
          <a:ln w="38100" cap="flat" cmpd="sng">
            <a:solidFill>
              <a:srgbClr val="E557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51" name="Google Shape;551;p16"/>
          <p:cNvSpPr/>
          <p:nvPr/>
        </p:nvSpPr>
        <p:spPr>
          <a:xfrm>
            <a:off x="4660490" y="5627485"/>
            <a:ext cx="2444207" cy="669275"/>
          </a:xfrm>
          <a:custGeom>
            <a:avLst/>
            <a:gdLst/>
            <a:ahLst/>
            <a:cxnLst/>
            <a:rect l="l" t="t" r="r" b="b"/>
            <a:pathLst>
              <a:path w="1388125" h="446183" extrusionOk="0">
                <a:moveTo>
                  <a:pt x="99151" y="0"/>
                </a:moveTo>
                <a:lnTo>
                  <a:pt x="1288973" y="0"/>
                </a:lnTo>
                <a:cubicBezTo>
                  <a:pt x="1288973" y="0"/>
                  <a:pt x="1388125" y="0"/>
                  <a:pt x="1388125" y="99151"/>
                </a:cubicBezTo>
                <a:lnTo>
                  <a:pt x="1388125" y="347031"/>
                </a:lnTo>
                <a:cubicBezTo>
                  <a:pt x="1388125" y="347031"/>
                  <a:pt x="1388125" y="446183"/>
                  <a:pt x="1288973" y="446183"/>
                </a:cubicBezTo>
                <a:lnTo>
                  <a:pt x="99151" y="446183"/>
                </a:lnTo>
                <a:cubicBezTo>
                  <a:pt x="99151" y="446183"/>
                  <a:pt x="0" y="446183"/>
                  <a:pt x="0" y="347031"/>
                </a:cubicBezTo>
                <a:lnTo>
                  <a:pt x="0" y="99151"/>
                </a:lnTo>
                <a:cubicBezTo>
                  <a:pt x="0" y="99151"/>
                  <a:pt x="0" y="0"/>
                  <a:pt x="99151" y="0"/>
                </a:cubicBezTo>
              </a:path>
            </a:pathLst>
          </a:custGeom>
          <a:noFill/>
          <a:ln w="38100" cap="flat" cmpd="sng">
            <a:solidFill>
              <a:srgbClr val="92B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52" name="Google Shape;552;p16"/>
          <p:cNvSpPr/>
          <p:nvPr/>
        </p:nvSpPr>
        <p:spPr>
          <a:xfrm>
            <a:off x="10366046" y="6134979"/>
            <a:ext cx="2082188" cy="669275"/>
          </a:xfrm>
          <a:custGeom>
            <a:avLst/>
            <a:gdLst/>
            <a:ahLst/>
            <a:cxnLst/>
            <a:rect l="l" t="t" r="r" b="b"/>
            <a:pathLst>
              <a:path w="1288973" h="446183" extrusionOk="0">
                <a:moveTo>
                  <a:pt x="99151" y="0"/>
                </a:moveTo>
                <a:lnTo>
                  <a:pt x="1189821" y="0"/>
                </a:lnTo>
                <a:cubicBezTo>
                  <a:pt x="1189821" y="0"/>
                  <a:pt x="1288973" y="0"/>
                  <a:pt x="1288973" y="99151"/>
                </a:cubicBezTo>
                <a:lnTo>
                  <a:pt x="1288973" y="347031"/>
                </a:lnTo>
                <a:cubicBezTo>
                  <a:pt x="1288973" y="347031"/>
                  <a:pt x="1288973" y="446183"/>
                  <a:pt x="1189821" y="446183"/>
                </a:cubicBezTo>
                <a:lnTo>
                  <a:pt x="99151" y="446183"/>
                </a:lnTo>
                <a:cubicBezTo>
                  <a:pt x="99151" y="446183"/>
                  <a:pt x="0" y="446183"/>
                  <a:pt x="0" y="347031"/>
                </a:cubicBezTo>
                <a:lnTo>
                  <a:pt x="0" y="99151"/>
                </a:lnTo>
                <a:cubicBezTo>
                  <a:pt x="0" y="99151"/>
                  <a:pt x="0" y="0"/>
                  <a:pt x="99151" y="0"/>
                </a:cubicBezTo>
              </a:path>
            </a:pathLst>
          </a:custGeom>
          <a:noFill/>
          <a:ln w="3810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53" name="Google Shape;553;p16"/>
          <p:cNvSpPr/>
          <p:nvPr/>
        </p:nvSpPr>
        <p:spPr>
          <a:xfrm>
            <a:off x="10495793" y="3271406"/>
            <a:ext cx="1814374" cy="669275"/>
          </a:xfrm>
          <a:custGeom>
            <a:avLst/>
            <a:gdLst/>
            <a:ahLst/>
            <a:cxnLst/>
            <a:rect l="l" t="t" r="r" b="b"/>
            <a:pathLst>
              <a:path w="1090669" h="446183" extrusionOk="0">
                <a:moveTo>
                  <a:pt x="99151" y="0"/>
                </a:moveTo>
                <a:lnTo>
                  <a:pt x="991518" y="0"/>
                </a:lnTo>
                <a:cubicBezTo>
                  <a:pt x="991518" y="0"/>
                  <a:pt x="1090669" y="0"/>
                  <a:pt x="1090669" y="99151"/>
                </a:cubicBezTo>
                <a:lnTo>
                  <a:pt x="1090669" y="347031"/>
                </a:lnTo>
                <a:cubicBezTo>
                  <a:pt x="1090669" y="347031"/>
                  <a:pt x="1090669" y="446183"/>
                  <a:pt x="991518" y="446183"/>
                </a:cubicBezTo>
                <a:lnTo>
                  <a:pt x="99151" y="446183"/>
                </a:lnTo>
                <a:cubicBezTo>
                  <a:pt x="99151" y="446183"/>
                  <a:pt x="0" y="446183"/>
                  <a:pt x="0" y="347031"/>
                </a:cubicBezTo>
                <a:lnTo>
                  <a:pt x="0" y="99151"/>
                </a:lnTo>
                <a:cubicBezTo>
                  <a:pt x="0" y="99151"/>
                  <a:pt x="0" y="0"/>
                  <a:pt x="99151" y="0"/>
                </a:cubicBezTo>
              </a:path>
            </a:pathLst>
          </a:custGeom>
          <a:noFill/>
          <a:ln w="3810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54" name="Google Shape;554;p16"/>
          <p:cNvSpPr txBox="1"/>
          <p:nvPr/>
        </p:nvSpPr>
        <p:spPr>
          <a:xfrm>
            <a:off x="3665617" y="4006175"/>
            <a:ext cx="2902728"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Không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gian</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đa</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năng</a:t>
            </a:r>
            <a:endParaRPr sz="2400" dirty="0">
              <a:solidFill>
                <a:srgbClr val="484848"/>
              </a:solidFill>
              <a:latin typeface="Arial"/>
              <a:ea typeface="Arial"/>
              <a:cs typeface="Arial"/>
              <a:sym typeface="Arial"/>
            </a:endParaRPr>
          </a:p>
        </p:txBody>
      </p:sp>
      <p:sp>
        <p:nvSpPr>
          <p:cNvPr id="555" name="Google Shape;555;p16"/>
          <p:cNvSpPr txBox="1"/>
          <p:nvPr/>
        </p:nvSpPr>
        <p:spPr>
          <a:xfrm>
            <a:off x="4157866" y="4523827"/>
            <a:ext cx="2443478"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Thiết</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bị</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hiện</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đại</a:t>
            </a:r>
            <a:endParaRPr sz="1600" dirty="0"/>
          </a:p>
        </p:txBody>
      </p:sp>
      <p:sp>
        <p:nvSpPr>
          <p:cNvPr id="556" name="Google Shape;556;p16"/>
          <p:cNvSpPr txBox="1"/>
          <p:nvPr/>
        </p:nvSpPr>
        <p:spPr>
          <a:xfrm>
            <a:off x="10968924" y="3982215"/>
            <a:ext cx="3612844"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484848"/>
                </a:solidFill>
                <a:latin typeface="Arial"/>
                <a:ea typeface="Arial"/>
                <a:cs typeface="Arial"/>
                <a:sym typeface="Arial"/>
              </a:rPr>
              <a:t>Thị </a:t>
            </a:r>
            <a:r>
              <a:rPr lang="en-US" sz="2400" dirty="0" err="1">
                <a:solidFill>
                  <a:srgbClr val="484848"/>
                </a:solidFill>
                <a:latin typeface="Arial"/>
                <a:ea typeface="Arial"/>
                <a:cs typeface="Arial"/>
                <a:sym typeface="Arial"/>
              </a:rPr>
              <a:t>trường</a:t>
            </a:r>
            <a:r>
              <a:rPr lang="en-US" sz="2400" dirty="0">
                <a:solidFill>
                  <a:srgbClr val="484848"/>
                </a:solidFill>
                <a:latin typeface="Arial"/>
                <a:ea typeface="Arial"/>
                <a:cs typeface="Arial"/>
                <a:sym typeface="Arial"/>
              </a:rPr>
              <a:t> Esports </a:t>
            </a:r>
            <a:r>
              <a:rPr lang="en-US" sz="2400" dirty="0" err="1">
                <a:solidFill>
                  <a:srgbClr val="484848"/>
                </a:solidFill>
                <a:latin typeface="Arial"/>
                <a:ea typeface="Arial"/>
                <a:cs typeface="Arial"/>
                <a:sym typeface="Arial"/>
              </a:rPr>
              <a:t>và</a:t>
            </a:r>
            <a:r>
              <a:rPr lang="en-US" sz="2400" dirty="0">
                <a:solidFill>
                  <a:srgbClr val="484848"/>
                </a:solidFill>
                <a:latin typeface="Arial"/>
                <a:ea typeface="Arial"/>
                <a:cs typeface="Arial"/>
                <a:sym typeface="Arial"/>
              </a:rPr>
              <a:t> XR </a:t>
            </a:r>
            <a:r>
              <a:rPr lang="en-US" sz="2400" dirty="0" err="1">
                <a:solidFill>
                  <a:srgbClr val="484848"/>
                </a:solidFill>
                <a:latin typeface="Arial"/>
                <a:ea typeface="Arial"/>
                <a:cs typeface="Arial"/>
                <a:sym typeface="Arial"/>
              </a:rPr>
              <a:t>tăng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trưởng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nhanh</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chóng</a:t>
            </a:r>
            <a:endParaRPr sz="2400" dirty="0">
              <a:solidFill>
                <a:srgbClr val="484848"/>
              </a:solidFill>
              <a:latin typeface="Arial"/>
              <a:ea typeface="Arial"/>
              <a:cs typeface="Arial"/>
              <a:sym typeface="Arial"/>
            </a:endParaRPr>
          </a:p>
        </p:txBody>
      </p:sp>
      <p:sp>
        <p:nvSpPr>
          <p:cNvPr id="557" name="Google Shape;557;p16"/>
          <p:cNvSpPr txBox="1"/>
          <p:nvPr/>
        </p:nvSpPr>
        <p:spPr>
          <a:xfrm>
            <a:off x="3369444" y="5018168"/>
            <a:ext cx="3244129"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Cộng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đồng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người</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dùng</a:t>
            </a:r>
            <a:endParaRPr sz="1600" dirty="0"/>
          </a:p>
        </p:txBody>
      </p:sp>
      <p:sp>
        <p:nvSpPr>
          <p:cNvPr id="558" name="Google Shape;558;p16"/>
          <p:cNvSpPr txBox="1"/>
          <p:nvPr/>
        </p:nvSpPr>
        <p:spPr>
          <a:xfrm>
            <a:off x="11084248" y="4864619"/>
            <a:ext cx="384941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484848"/>
                </a:solidFill>
                <a:latin typeface="Arial"/>
                <a:ea typeface="Arial"/>
                <a:cs typeface="Arial"/>
                <a:sym typeface="Arial"/>
              </a:rPr>
              <a:t>Xu </a:t>
            </a:r>
            <a:r>
              <a:rPr lang="en-US" sz="2400" dirty="0" err="1">
                <a:solidFill>
                  <a:srgbClr val="484848"/>
                </a:solidFill>
                <a:latin typeface="Arial"/>
                <a:ea typeface="Arial"/>
                <a:cs typeface="Arial"/>
                <a:sym typeface="Arial"/>
              </a:rPr>
              <a:t>hướng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làm</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việc</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linh</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hoạt</a:t>
            </a:r>
            <a:endParaRPr sz="2400" dirty="0">
              <a:solidFill>
                <a:srgbClr val="484848"/>
              </a:solidFill>
              <a:latin typeface="Arial"/>
              <a:ea typeface="Arial"/>
              <a:cs typeface="Arial"/>
              <a:sym typeface="Arial"/>
            </a:endParaRPr>
          </a:p>
        </p:txBody>
      </p:sp>
      <p:sp>
        <p:nvSpPr>
          <p:cNvPr id="559" name="Google Shape;559;p16"/>
          <p:cNvSpPr txBox="1"/>
          <p:nvPr/>
        </p:nvSpPr>
        <p:spPr>
          <a:xfrm>
            <a:off x="10674161" y="5404438"/>
            <a:ext cx="4677667"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Hỗ</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trợ</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từ</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chương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trình</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khởi</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nghiệp</a:t>
            </a:r>
            <a:endParaRPr sz="2400" dirty="0">
              <a:solidFill>
                <a:srgbClr val="484848"/>
              </a:solidFill>
              <a:latin typeface="Arial"/>
              <a:ea typeface="Arial"/>
              <a:cs typeface="Arial"/>
              <a:sym typeface="Arial"/>
            </a:endParaRPr>
          </a:p>
        </p:txBody>
      </p:sp>
      <p:sp>
        <p:nvSpPr>
          <p:cNvPr id="560" name="Google Shape;560;p16"/>
          <p:cNvSpPr txBox="1"/>
          <p:nvPr/>
        </p:nvSpPr>
        <p:spPr>
          <a:xfrm>
            <a:off x="11032843" y="7058917"/>
            <a:ext cx="2554647"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484848"/>
                </a:solidFill>
                <a:latin typeface="Arial"/>
                <a:ea typeface="Arial"/>
                <a:cs typeface="Arial"/>
                <a:sym typeface="Arial"/>
              </a:rPr>
              <a:t>Chi </a:t>
            </a:r>
            <a:r>
              <a:rPr lang="en-US" sz="2400" dirty="0" err="1">
                <a:solidFill>
                  <a:srgbClr val="484848"/>
                </a:solidFill>
                <a:latin typeface="Arial"/>
                <a:ea typeface="Arial"/>
                <a:cs typeface="Arial"/>
                <a:sym typeface="Arial"/>
              </a:rPr>
              <a:t>phí</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đầu</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tư</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cao</a:t>
            </a:r>
            <a:endParaRPr sz="1600" dirty="0"/>
          </a:p>
        </p:txBody>
      </p:sp>
      <p:sp>
        <p:nvSpPr>
          <p:cNvPr id="561" name="Google Shape;561;p16"/>
          <p:cNvSpPr txBox="1"/>
          <p:nvPr/>
        </p:nvSpPr>
        <p:spPr>
          <a:xfrm>
            <a:off x="3155770" y="7396080"/>
            <a:ext cx="3579547"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Phụ</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thuộc</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vào</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phát</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triển</a:t>
            </a:r>
            <a:r>
              <a:rPr lang="en-US" sz="2400" dirty="0">
                <a:solidFill>
                  <a:srgbClr val="484848"/>
                </a:solidFill>
                <a:latin typeface="Arial"/>
                <a:ea typeface="Arial"/>
                <a:cs typeface="Arial"/>
                <a:sym typeface="Arial"/>
              </a:rPr>
              <a:t> </a:t>
            </a:r>
            <a:br>
              <a:rPr lang="en-US" sz="2400" dirty="0">
                <a:solidFill>
                  <a:srgbClr val="484848"/>
                </a:solidFill>
                <a:latin typeface="Arial"/>
                <a:ea typeface="Arial"/>
                <a:cs typeface="Arial"/>
                <a:sym typeface="Arial"/>
              </a:rPr>
            </a:br>
            <a:r>
              <a:rPr lang="en-US" sz="2400" dirty="0" err="1">
                <a:solidFill>
                  <a:srgbClr val="484848"/>
                </a:solidFill>
                <a:latin typeface="Arial"/>
                <a:ea typeface="Arial"/>
                <a:cs typeface="Arial"/>
                <a:sym typeface="Arial"/>
              </a:rPr>
              <a:t>công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nghệ</a:t>
            </a:r>
            <a:endParaRPr sz="2400" dirty="0">
              <a:solidFill>
                <a:srgbClr val="484848"/>
              </a:solidFill>
              <a:latin typeface="Arial"/>
              <a:ea typeface="Arial"/>
              <a:cs typeface="Arial"/>
              <a:sym typeface="Arial"/>
            </a:endParaRPr>
          </a:p>
        </p:txBody>
      </p:sp>
      <p:sp>
        <p:nvSpPr>
          <p:cNvPr id="562" name="Google Shape;562;p16"/>
          <p:cNvSpPr txBox="1"/>
          <p:nvPr/>
        </p:nvSpPr>
        <p:spPr>
          <a:xfrm>
            <a:off x="10953206" y="7765412"/>
            <a:ext cx="3931689"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484848"/>
                </a:solidFill>
                <a:latin typeface="Arial"/>
                <a:ea typeface="Arial"/>
                <a:cs typeface="Arial"/>
                <a:sym typeface="Arial"/>
              </a:rPr>
              <a:t>Thời</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gian</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xây</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dựng</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niềm</a:t>
            </a:r>
            <a:r>
              <a:rPr lang="en-US" sz="2400" dirty="0">
                <a:solidFill>
                  <a:srgbClr val="484848"/>
                </a:solidFill>
                <a:latin typeface="Arial"/>
                <a:ea typeface="Arial"/>
                <a:cs typeface="Arial"/>
                <a:sym typeface="Arial"/>
              </a:rPr>
              <a:t> tin</a:t>
            </a:r>
            <a:endParaRPr sz="1600" dirty="0"/>
          </a:p>
        </p:txBody>
      </p:sp>
      <p:sp>
        <p:nvSpPr>
          <p:cNvPr id="563" name="Google Shape;563;p16"/>
          <p:cNvSpPr txBox="1"/>
          <p:nvPr/>
        </p:nvSpPr>
        <p:spPr>
          <a:xfrm>
            <a:off x="3699216" y="2080438"/>
            <a:ext cx="11567835"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600" b="1" dirty="0" err="1">
                <a:solidFill>
                  <a:srgbClr val="366092"/>
                </a:solidFill>
                <a:latin typeface="Arial"/>
                <a:ea typeface="Arial"/>
                <a:cs typeface="Arial"/>
                <a:sym typeface="Arial"/>
              </a:rPr>
              <a:t>Phân</a:t>
            </a:r>
            <a:r>
              <a:rPr lang="en-US" sz="3600" b="1" dirty="0">
                <a:solidFill>
                  <a:srgbClr val="366092"/>
                </a:solidFill>
                <a:latin typeface="Arial"/>
                <a:ea typeface="Arial"/>
                <a:cs typeface="Arial"/>
                <a:sym typeface="Arial"/>
              </a:rPr>
              <a:t> </a:t>
            </a:r>
            <a:r>
              <a:rPr lang="en-US" sz="3600" b="1" dirty="0" err="1">
                <a:solidFill>
                  <a:srgbClr val="366092"/>
                </a:solidFill>
                <a:latin typeface="Arial"/>
                <a:ea typeface="Arial"/>
                <a:cs typeface="Arial"/>
                <a:sym typeface="Arial"/>
              </a:rPr>
              <a:t>Tích</a:t>
            </a:r>
            <a:r>
              <a:rPr lang="en-US" sz="3600" b="1" dirty="0">
                <a:solidFill>
                  <a:srgbClr val="366092"/>
                </a:solidFill>
                <a:latin typeface="Arial"/>
                <a:ea typeface="Arial"/>
                <a:cs typeface="Arial"/>
                <a:sym typeface="Arial"/>
              </a:rPr>
              <a:t> SWOT </a:t>
            </a:r>
            <a:r>
              <a:rPr lang="en-US" sz="3600" b="1" dirty="0" err="1">
                <a:solidFill>
                  <a:srgbClr val="366092"/>
                </a:solidFill>
                <a:latin typeface="Arial"/>
                <a:ea typeface="Arial"/>
                <a:cs typeface="Arial"/>
                <a:sym typeface="Arial"/>
              </a:rPr>
              <a:t>cho</a:t>
            </a:r>
            <a:r>
              <a:rPr lang="en-US" sz="3600" b="1" dirty="0">
                <a:solidFill>
                  <a:srgbClr val="366092"/>
                </a:solidFill>
                <a:latin typeface="Arial"/>
                <a:ea typeface="Arial"/>
                <a:cs typeface="Arial"/>
                <a:sym typeface="Arial"/>
              </a:rPr>
              <a:t> </a:t>
            </a:r>
            <a:r>
              <a:rPr lang="en-US" sz="3600" b="1" dirty="0" err="1">
                <a:solidFill>
                  <a:srgbClr val="366092"/>
                </a:solidFill>
                <a:latin typeface="Arial"/>
                <a:ea typeface="Arial"/>
                <a:cs typeface="Arial"/>
                <a:sym typeface="Arial"/>
              </a:rPr>
              <a:t>Mô</a:t>
            </a:r>
            <a:r>
              <a:rPr lang="en-US" sz="3600" b="1" dirty="0">
                <a:solidFill>
                  <a:srgbClr val="366092"/>
                </a:solidFill>
                <a:latin typeface="Arial"/>
                <a:ea typeface="Arial"/>
                <a:cs typeface="Arial"/>
                <a:sym typeface="Arial"/>
              </a:rPr>
              <a:t> </a:t>
            </a:r>
            <a:r>
              <a:rPr lang="en-US" sz="3600" b="1" dirty="0" err="1">
                <a:solidFill>
                  <a:srgbClr val="366092"/>
                </a:solidFill>
                <a:latin typeface="Arial"/>
                <a:ea typeface="Arial"/>
                <a:cs typeface="Arial"/>
                <a:sym typeface="Arial"/>
              </a:rPr>
              <a:t>hình</a:t>
            </a:r>
            <a:r>
              <a:rPr lang="en-US" sz="3600" b="1" dirty="0">
                <a:solidFill>
                  <a:srgbClr val="366092"/>
                </a:solidFill>
                <a:latin typeface="Arial"/>
                <a:ea typeface="Arial"/>
                <a:cs typeface="Arial"/>
                <a:sym typeface="Arial"/>
              </a:rPr>
              <a:t> Kinh </a:t>
            </a:r>
            <a:r>
              <a:rPr lang="en-US" sz="3600" b="1" dirty="0" err="1">
                <a:solidFill>
                  <a:srgbClr val="366092"/>
                </a:solidFill>
                <a:latin typeface="Arial"/>
                <a:ea typeface="Arial"/>
                <a:cs typeface="Arial"/>
                <a:sym typeface="Arial"/>
              </a:rPr>
              <a:t>doanh</a:t>
            </a:r>
            <a:r>
              <a:rPr lang="en-US" sz="3600" b="1" dirty="0">
                <a:solidFill>
                  <a:srgbClr val="366092"/>
                </a:solidFill>
                <a:latin typeface="Arial"/>
                <a:ea typeface="Arial"/>
                <a:cs typeface="Arial"/>
                <a:sym typeface="Arial"/>
              </a:rPr>
              <a:t> </a:t>
            </a:r>
            <a:r>
              <a:rPr lang="en-US" sz="3600" b="1" dirty="0" err="1">
                <a:solidFill>
                  <a:srgbClr val="366092"/>
                </a:solidFill>
                <a:latin typeface="Arial"/>
                <a:ea typeface="Arial"/>
                <a:cs typeface="Arial"/>
                <a:sym typeface="Arial"/>
              </a:rPr>
              <a:t>Tích</a:t>
            </a:r>
            <a:r>
              <a:rPr lang="en-US" sz="3600" b="1" dirty="0">
                <a:solidFill>
                  <a:srgbClr val="366092"/>
                </a:solidFill>
                <a:latin typeface="Arial"/>
                <a:ea typeface="Arial"/>
                <a:cs typeface="Arial"/>
                <a:sym typeface="Arial"/>
              </a:rPr>
              <a:t> </a:t>
            </a:r>
            <a:r>
              <a:rPr lang="en-US" sz="3600" b="1" dirty="0" err="1">
                <a:solidFill>
                  <a:srgbClr val="366092"/>
                </a:solidFill>
                <a:latin typeface="Arial"/>
                <a:ea typeface="Arial"/>
                <a:cs typeface="Arial"/>
                <a:sym typeface="Arial"/>
              </a:rPr>
              <a:t>hợp</a:t>
            </a:r>
            <a:endParaRPr sz="3600" b="1" dirty="0">
              <a:solidFill>
                <a:srgbClr val="366092"/>
              </a:solidFill>
              <a:latin typeface="Arial"/>
              <a:ea typeface="Arial"/>
              <a:cs typeface="Arial"/>
              <a:sym typeface="Arial"/>
            </a:endParaRPr>
          </a:p>
        </p:txBody>
      </p:sp>
      <p:sp>
        <p:nvSpPr>
          <p:cNvPr id="564" name="Google Shape;564;p16"/>
          <p:cNvSpPr txBox="1"/>
          <p:nvPr/>
        </p:nvSpPr>
        <p:spPr>
          <a:xfrm>
            <a:off x="3150596" y="6466900"/>
            <a:ext cx="3545099"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484848"/>
                </a:solidFill>
                <a:latin typeface="Arial"/>
                <a:ea typeface="Arial"/>
                <a:cs typeface="Arial"/>
                <a:sym typeface="Arial"/>
              </a:rPr>
              <a:t>Cạnh </a:t>
            </a:r>
            <a:r>
              <a:rPr lang="en-US" sz="2400" dirty="0" err="1">
                <a:solidFill>
                  <a:srgbClr val="484848"/>
                </a:solidFill>
                <a:latin typeface="Arial"/>
                <a:ea typeface="Arial"/>
                <a:cs typeface="Arial"/>
                <a:sym typeface="Arial"/>
              </a:rPr>
              <a:t>tranh</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từ</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mô</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hình</a:t>
            </a:r>
            <a:r>
              <a:rPr lang="en-US" sz="2400" dirty="0">
                <a:solidFill>
                  <a:srgbClr val="484848"/>
                </a:solidFill>
                <a:latin typeface="Arial"/>
                <a:ea typeface="Arial"/>
                <a:cs typeface="Arial"/>
                <a:sym typeface="Arial"/>
              </a:rPr>
              <a:t> </a:t>
            </a:r>
            <a:br>
              <a:rPr lang="en-US" sz="2400" dirty="0">
                <a:solidFill>
                  <a:srgbClr val="484848"/>
                </a:solidFill>
                <a:latin typeface="Arial"/>
                <a:ea typeface="Arial"/>
                <a:cs typeface="Arial"/>
                <a:sym typeface="Arial"/>
              </a:rPr>
            </a:br>
            <a:r>
              <a:rPr lang="en-US" sz="2400" dirty="0" err="1">
                <a:solidFill>
                  <a:srgbClr val="484848"/>
                </a:solidFill>
                <a:latin typeface="Arial"/>
                <a:ea typeface="Arial"/>
                <a:cs typeface="Arial"/>
                <a:sym typeface="Arial"/>
              </a:rPr>
              <a:t>truyền</a:t>
            </a:r>
            <a:r>
              <a:rPr lang="en-US" sz="2400" dirty="0">
                <a:solidFill>
                  <a:srgbClr val="484848"/>
                </a:solidFill>
                <a:latin typeface="Arial"/>
                <a:ea typeface="Arial"/>
                <a:cs typeface="Arial"/>
                <a:sym typeface="Arial"/>
              </a:rPr>
              <a:t> </a:t>
            </a:r>
            <a:r>
              <a:rPr lang="en-US" sz="2400" dirty="0" err="1">
                <a:solidFill>
                  <a:srgbClr val="484848"/>
                </a:solidFill>
                <a:latin typeface="Arial"/>
                <a:ea typeface="Arial"/>
                <a:cs typeface="Arial"/>
                <a:sym typeface="Arial"/>
              </a:rPr>
              <a:t>thống</a:t>
            </a:r>
            <a:endParaRPr sz="2400" dirty="0">
              <a:solidFill>
                <a:srgbClr val="484848"/>
              </a:solidFill>
              <a:latin typeface="Arial"/>
              <a:ea typeface="Arial"/>
              <a:cs typeface="Arial"/>
              <a:sym typeface="Arial"/>
            </a:endParaRPr>
          </a:p>
        </p:txBody>
      </p:sp>
      <p:sp>
        <p:nvSpPr>
          <p:cNvPr id="565" name="Google Shape;565;p16"/>
          <p:cNvSpPr/>
          <p:nvPr/>
        </p:nvSpPr>
        <p:spPr>
          <a:xfrm>
            <a:off x="9781795" y="3544769"/>
            <a:ext cx="645733" cy="1648928"/>
          </a:xfrm>
          <a:custGeom>
            <a:avLst/>
            <a:gdLst/>
            <a:ahLst/>
            <a:cxnLst/>
            <a:rect l="l" t="t" r="r" b="b"/>
            <a:pathLst>
              <a:path w="396607" h="826265" extrusionOk="0">
                <a:moveTo>
                  <a:pt x="396607" y="0"/>
                </a:moveTo>
                <a:lnTo>
                  <a:pt x="371819" y="0"/>
                </a:lnTo>
                <a:lnTo>
                  <a:pt x="370993" y="0"/>
                </a:lnTo>
                <a:cubicBezTo>
                  <a:pt x="275619" y="0"/>
                  <a:pt x="198303" y="77315"/>
                  <a:pt x="198303" y="172689"/>
                </a:cubicBezTo>
                <a:lnTo>
                  <a:pt x="198303" y="652749"/>
                </a:lnTo>
                <a:lnTo>
                  <a:pt x="198303" y="653575"/>
                </a:lnTo>
                <a:cubicBezTo>
                  <a:pt x="198303" y="748949"/>
                  <a:pt x="120987" y="826265"/>
                  <a:pt x="25614" y="826265"/>
                </a:cubicBezTo>
                <a:lnTo>
                  <a:pt x="24787" y="826265"/>
                </a:lnTo>
                <a:lnTo>
                  <a:pt x="0" y="826265"/>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66" name="Google Shape;566;p16"/>
          <p:cNvSpPr/>
          <p:nvPr/>
        </p:nvSpPr>
        <p:spPr>
          <a:xfrm>
            <a:off x="10674161" y="6814273"/>
            <a:ext cx="223091" cy="465054"/>
          </a:xfrm>
          <a:custGeom>
            <a:avLst/>
            <a:gdLst/>
            <a:ahLst/>
            <a:cxnLst/>
            <a:rect l="l" t="t" r="r" b="b"/>
            <a:pathLst>
              <a:path w="148727" h="198303" extrusionOk="0">
                <a:moveTo>
                  <a:pt x="148727" y="198303"/>
                </a:moveTo>
                <a:lnTo>
                  <a:pt x="74363" y="198303"/>
                </a:lnTo>
                <a:lnTo>
                  <a:pt x="0" y="198303"/>
                </a:lnTo>
                <a:lnTo>
                  <a:pt x="0" y="99151"/>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67" name="Google Shape;567;p16"/>
          <p:cNvSpPr/>
          <p:nvPr/>
        </p:nvSpPr>
        <p:spPr>
          <a:xfrm>
            <a:off x="6584150" y="3991481"/>
            <a:ext cx="223091" cy="297455"/>
          </a:xfrm>
          <a:custGeom>
            <a:avLst/>
            <a:gdLst/>
            <a:ahLst/>
            <a:cxnLst/>
            <a:rect l="l" t="t" r="r" b="b"/>
            <a:pathLst>
              <a:path w="148727" h="198303" extrusionOk="0">
                <a:moveTo>
                  <a:pt x="148727" y="0"/>
                </a:moveTo>
                <a:lnTo>
                  <a:pt x="148727" y="99151"/>
                </a:lnTo>
                <a:lnTo>
                  <a:pt x="148727" y="198303"/>
                </a:lnTo>
                <a:lnTo>
                  <a:pt x="74363" y="198303"/>
                </a:lnTo>
                <a:lnTo>
                  <a:pt x="0" y="198303"/>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68" name="Google Shape;568;p16"/>
          <p:cNvSpPr/>
          <p:nvPr/>
        </p:nvSpPr>
        <p:spPr>
          <a:xfrm>
            <a:off x="6584150" y="3991481"/>
            <a:ext cx="223091" cy="743639"/>
          </a:xfrm>
          <a:custGeom>
            <a:avLst/>
            <a:gdLst/>
            <a:ahLst/>
            <a:cxnLst/>
            <a:rect l="l" t="t" r="r" b="b"/>
            <a:pathLst>
              <a:path w="148727" h="495759" extrusionOk="0">
                <a:moveTo>
                  <a:pt x="148727" y="0"/>
                </a:moveTo>
                <a:lnTo>
                  <a:pt x="148727" y="247879"/>
                </a:lnTo>
                <a:lnTo>
                  <a:pt x="148727" y="495759"/>
                </a:lnTo>
                <a:lnTo>
                  <a:pt x="74363" y="495759"/>
                </a:lnTo>
                <a:lnTo>
                  <a:pt x="0" y="495759"/>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69" name="Google Shape;569;p16"/>
          <p:cNvSpPr/>
          <p:nvPr/>
        </p:nvSpPr>
        <p:spPr>
          <a:xfrm>
            <a:off x="6584150" y="3991481"/>
            <a:ext cx="223091" cy="1189821"/>
          </a:xfrm>
          <a:custGeom>
            <a:avLst/>
            <a:gdLst/>
            <a:ahLst/>
            <a:cxnLst/>
            <a:rect l="l" t="t" r="r" b="b"/>
            <a:pathLst>
              <a:path w="148727" h="793214" extrusionOk="0">
                <a:moveTo>
                  <a:pt x="148727" y="0"/>
                </a:moveTo>
                <a:lnTo>
                  <a:pt x="148727" y="99151"/>
                </a:lnTo>
                <a:lnTo>
                  <a:pt x="148727" y="694062"/>
                </a:lnTo>
                <a:cubicBezTo>
                  <a:pt x="148727" y="748822"/>
                  <a:pt x="104335" y="793214"/>
                  <a:pt x="49575" y="793214"/>
                </a:cubicBezTo>
                <a:lnTo>
                  <a:pt x="48749" y="793214"/>
                </a:lnTo>
                <a:lnTo>
                  <a:pt x="0" y="793214"/>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0" name="Google Shape;570;p16"/>
          <p:cNvSpPr/>
          <p:nvPr/>
        </p:nvSpPr>
        <p:spPr>
          <a:xfrm>
            <a:off x="10674161" y="4288936"/>
            <a:ext cx="215347" cy="87293"/>
          </a:xfrm>
          <a:custGeom>
            <a:avLst/>
            <a:gdLst/>
            <a:ahLst/>
            <a:cxnLst/>
            <a:rect l="l" t="t" r="r" b="b"/>
            <a:pathLst>
              <a:path w="148727" h="198303" extrusionOk="0">
                <a:moveTo>
                  <a:pt x="148727" y="198303"/>
                </a:moveTo>
                <a:lnTo>
                  <a:pt x="74363" y="198303"/>
                </a:lnTo>
                <a:lnTo>
                  <a:pt x="0" y="198303"/>
                </a:lnTo>
                <a:lnTo>
                  <a:pt x="0" y="99151"/>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1" name="Google Shape;571;p16"/>
          <p:cNvSpPr/>
          <p:nvPr/>
        </p:nvSpPr>
        <p:spPr>
          <a:xfrm>
            <a:off x="10674161" y="3995838"/>
            <a:ext cx="294763" cy="1026876"/>
          </a:xfrm>
          <a:custGeom>
            <a:avLst/>
            <a:gdLst/>
            <a:ahLst/>
            <a:cxnLst/>
            <a:rect l="l" t="t" r="r" b="b"/>
            <a:pathLst>
              <a:path w="148727" h="495759" extrusionOk="0">
                <a:moveTo>
                  <a:pt x="148727" y="495759"/>
                </a:moveTo>
                <a:lnTo>
                  <a:pt x="74363" y="495759"/>
                </a:lnTo>
                <a:lnTo>
                  <a:pt x="0" y="495759"/>
                </a:lnTo>
                <a:lnTo>
                  <a:pt x="0" y="247879"/>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2" name="Google Shape;572;p16"/>
          <p:cNvSpPr/>
          <p:nvPr/>
        </p:nvSpPr>
        <p:spPr>
          <a:xfrm>
            <a:off x="10674161" y="4487906"/>
            <a:ext cx="223091" cy="1189821"/>
          </a:xfrm>
          <a:custGeom>
            <a:avLst/>
            <a:gdLst/>
            <a:ahLst/>
            <a:cxnLst/>
            <a:rect l="l" t="t" r="r" b="b"/>
            <a:pathLst>
              <a:path w="148727" h="793214" extrusionOk="0">
                <a:moveTo>
                  <a:pt x="148727" y="793214"/>
                </a:moveTo>
                <a:lnTo>
                  <a:pt x="99978" y="793214"/>
                </a:lnTo>
                <a:lnTo>
                  <a:pt x="99151" y="793214"/>
                </a:lnTo>
                <a:cubicBezTo>
                  <a:pt x="44391" y="793214"/>
                  <a:pt x="0" y="748822"/>
                  <a:pt x="0" y="694062"/>
                </a:cubicBezTo>
                <a:lnTo>
                  <a:pt x="0" y="99151"/>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3" name="Google Shape;573;p16"/>
          <p:cNvSpPr/>
          <p:nvPr/>
        </p:nvSpPr>
        <p:spPr>
          <a:xfrm>
            <a:off x="7104697" y="3656843"/>
            <a:ext cx="594911" cy="1536852"/>
          </a:xfrm>
          <a:custGeom>
            <a:avLst/>
            <a:gdLst/>
            <a:ahLst/>
            <a:cxnLst/>
            <a:rect l="l" t="t" r="r" b="b"/>
            <a:pathLst>
              <a:path w="396607" h="1024568" extrusionOk="0">
                <a:moveTo>
                  <a:pt x="396607" y="1024568"/>
                </a:moveTo>
                <a:lnTo>
                  <a:pt x="371819" y="1024568"/>
                </a:lnTo>
                <a:lnTo>
                  <a:pt x="370993" y="1024568"/>
                </a:lnTo>
                <a:cubicBezTo>
                  <a:pt x="275619" y="1024568"/>
                  <a:pt x="198303" y="947252"/>
                  <a:pt x="198303" y="851879"/>
                </a:cubicBezTo>
                <a:lnTo>
                  <a:pt x="198303" y="851053"/>
                </a:lnTo>
                <a:lnTo>
                  <a:pt x="198303" y="172689"/>
                </a:lnTo>
                <a:cubicBezTo>
                  <a:pt x="198303" y="77315"/>
                  <a:pt x="120987" y="0"/>
                  <a:pt x="25614" y="0"/>
                </a:cubicBezTo>
                <a:lnTo>
                  <a:pt x="24787" y="0"/>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4" name="Google Shape;574;p16"/>
          <p:cNvSpPr/>
          <p:nvPr/>
        </p:nvSpPr>
        <p:spPr>
          <a:xfrm>
            <a:off x="10688757" y="7187521"/>
            <a:ext cx="179072" cy="808558"/>
          </a:xfrm>
          <a:custGeom>
            <a:avLst/>
            <a:gdLst/>
            <a:ahLst/>
            <a:cxnLst/>
            <a:rect l="l" t="t" r="r" b="b"/>
            <a:pathLst>
              <a:path w="148727" h="495759" extrusionOk="0">
                <a:moveTo>
                  <a:pt x="148727" y="495759"/>
                </a:moveTo>
                <a:lnTo>
                  <a:pt x="99978" y="495759"/>
                </a:lnTo>
                <a:lnTo>
                  <a:pt x="99151" y="495759"/>
                </a:lnTo>
                <a:cubicBezTo>
                  <a:pt x="44391" y="495759"/>
                  <a:pt x="0" y="451367"/>
                  <a:pt x="0" y="396607"/>
                </a:cubicBezTo>
                <a:lnTo>
                  <a:pt x="0" y="61969"/>
                </a:lnTo>
                <a:lnTo>
                  <a:pt x="0" y="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5" name="Google Shape;575;p16"/>
          <p:cNvSpPr/>
          <p:nvPr/>
        </p:nvSpPr>
        <p:spPr>
          <a:xfrm>
            <a:off x="7104697" y="5912533"/>
            <a:ext cx="594911" cy="49604"/>
          </a:xfrm>
          <a:custGeom>
            <a:avLst/>
            <a:gdLst/>
            <a:ahLst/>
            <a:cxnLst/>
            <a:rect l="l" t="t" r="r" b="b"/>
            <a:pathLst>
              <a:path w="396607" h="33069" extrusionOk="0">
                <a:moveTo>
                  <a:pt x="396607" y="9"/>
                </a:moveTo>
                <a:lnTo>
                  <a:pt x="371819" y="9"/>
                </a:lnTo>
                <a:lnTo>
                  <a:pt x="370993" y="9"/>
                </a:lnTo>
                <a:cubicBezTo>
                  <a:pt x="344822" y="0"/>
                  <a:pt x="315748" y="1384"/>
                  <a:pt x="284235" y="4140"/>
                </a:cubicBezTo>
                <a:cubicBezTo>
                  <a:pt x="265508" y="5778"/>
                  <a:pt x="235334" y="10130"/>
                  <a:pt x="198303" y="16534"/>
                </a:cubicBezTo>
                <a:cubicBezTo>
                  <a:pt x="161272" y="22938"/>
                  <a:pt x="131098" y="27290"/>
                  <a:pt x="112372" y="28928"/>
                </a:cubicBezTo>
                <a:cubicBezTo>
                  <a:pt x="80859" y="31684"/>
                  <a:pt x="51785" y="33069"/>
                  <a:pt x="25614" y="33060"/>
                </a:cubicBezTo>
                <a:lnTo>
                  <a:pt x="24787" y="33060"/>
                </a:lnTo>
                <a:lnTo>
                  <a:pt x="0" y="33060"/>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6" name="Google Shape;576;p16"/>
          <p:cNvSpPr/>
          <p:nvPr/>
        </p:nvSpPr>
        <p:spPr>
          <a:xfrm>
            <a:off x="9781796" y="5912339"/>
            <a:ext cx="594910" cy="681876"/>
          </a:xfrm>
          <a:custGeom>
            <a:avLst/>
            <a:gdLst/>
            <a:ahLst/>
            <a:cxnLst/>
            <a:rect l="l" t="t" r="r" b="b"/>
            <a:pathLst>
              <a:path w="396607" h="231630" extrusionOk="0">
                <a:moveTo>
                  <a:pt x="396607" y="231492"/>
                </a:moveTo>
                <a:lnTo>
                  <a:pt x="371819" y="231492"/>
                </a:lnTo>
                <a:lnTo>
                  <a:pt x="370993" y="231492"/>
                </a:lnTo>
                <a:cubicBezTo>
                  <a:pt x="337696" y="231630"/>
                  <a:pt x="301569" y="220734"/>
                  <a:pt x="266883" y="200094"/>
                </a:cubicBezTo>
                <a:cubicBezTo>
                  <a:pt x="246105" y="187368"/>
                  <a:pt x="221413" y="157023"/>
                  <a:pt x="198303" y="115815"/>
                </a:cubicBezTo>
                <a:cubicBezTo>
                  <a:pt x="175194" y="74606"/>
                  <a:pt x="150501" y="44261"/>
                  <a:pt x="129723" y="31536"/>
                </a:cubicBezTo>
                <a:cubicBezTo>
                  <a:pt x="95037" y="10895"/>
                  <a:pt x="58910" y="0"/>
                  <a:pt x="25614" y="137"/>
                </a:cubicBezTo>
                <a:lnTo>
                  <a:pt x="24787" y="137"/>
                </a:lnTo>
                <a:lnTo>
                  <a:pt x="0" y="137"/>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7" name="Google Shape;577;p16"/>
          <p:cNvSpPr/>
          <p:nvPr/>
        </p:nvSpPr>
        <p:spPr>
          <a:xfrm>
            <a:off x="6584150" y="6296761"/>
            <a:ext cx="223091" cy="446183"/>
          </a:xfrm>
          <a:custGeom>
            <a:avLst/>
            <a:gdLst/>
            <a:ahLst/>
            <a:cxnLst/>
            <a:rect l="l" t="t" r="r" b="b"/>
            <a:pathLst>
              <a:path w="148727" h="297455" extrusionOk="0">
                <a:moveTo>
                  <a:pt x="148727" y="0"/>
                </a:moveTo>
                <a:lnTo>
                  <a:pt x="148727" y="148727"/>
                </a:lnTo>
                <a:lnTo>
                  <a:pt x="148727" y="297455"/>
                </a:lnTo>
                <a:lnTo>
                  <a:pt x="74363" y="297455"/>
                </a:lnTo>
                <a:lnTo>
                  <a:pt x="0" y="297455"/>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8" name="Google Shape;578;p16"/>
          <p:cNvSpPr/>
          <p:nvPr/>
        </p:nvSpPr>
        <p:spPr>
          <a:xfrm>
            <a:off x="6584150" y="6296760"/>
            <a:ext cx="223091" cy="1189821"/>
          </a:xfrm>
          <a:custGeom>
            <a:avLst/>
            <a:gdLst/>
            <a:ahLst/>
            <a:cxnLst/>
            <a:rect l="l" t="t" r="r" b="b"/>
            <a:pathLst>
              <a:path w="148727" h="793214" extrusionOk="0">
                <a:moveTo>
                  <a:pt x="148727" y="0"/>
                </a:moveTo>
                <a:lnTo>
                  <a:pt x="148727" y="99151"/>
                </a:lnTo>
                <a:lnTo>
                  <a:pt x="148727" y="694062"/>
                </a:lnTo>
                <a:cubicBezTo>
                  <a:pt x="148727" y="748822"/>
                  <a:pt x="104335" y="793214"/>
                  <a:pt x="49575" y="793214"/>
                </a:cubicBezTo>
                <a:lnTo>
                  <a:pt x="48749" y="793214"/>
                </a:lnTo>
                <a:lnTo>
                  <a:pt x="0" y="793214"/>
                </a:lnTo>
              </a:path>
            </a:pathLst>
          </a:custGeom>
          <a:noFill/>
          <a:ln w="123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79" name="Google Shape;579;p16"/>
          <p:cNvSpPr txBox="1"/>
          <p:nvPr/>
        </p:nvSpPr>
        <p:spPr>
          <a:xfrm>
            <a:off x="11090647" y="3410254"/>
            <a:ext cx="1053449"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E0CB15"/>
                </a:solidFill>
                <a:latin typeface="Arial"/>
                <a:ea typeface="Arial"/>
                <a:cs typeface="Arial"/>
                <a:sym typeface="Arial"/>
              </a:rPr>
              <a:t>Cơ</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hội</a:t>
            </a:r>
            <a:endParaRPr sz="1600" dirty="0"/>
          </a:p>
        </p:txBody>
      </p:sp>
      <p:sp>
        <p:nvSpPr>
          <p:cNvPr id="580" name="Google Shape;580;p16"/>
          <p:cNvSpPr txBox="1"/>
          <p:nvPr/>
        </p:nvSpPr>
        <p:spPr>
          <a:xfrm>
            <a:off x="7939889" y="5428290"/>
            <a:ext cx="1756035"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969696"/>
                </a:solidFill>
                <a:latin typeface="Arial"/>
                <a:ea typeface="Arial"/>
                <a:cs typeface="Arial"/>
                <a:sym typeface="Arial"/>
              </a:rPr>
              <a:t>Mô</a:t>
            </a:r>
            <a:r>
              <a:rPr lang="en-US" sz="2400" b="1" dirty="0">
                <a:solidFill>
                  <a:srgbClr val="969696"/>
                </a:solidFill>
                <a:latin typeface="Arial"/>
                <a:ea typeface="Arial"/>
                <a:cs typeface="Arial"/>
                <a:sym typeface="Arial"/>
              </a:rPr>
              <a:t> </a:t>
            </a:r>
            <a:r>
              <a:rPr lang="en-US" sz="2400" b="1" dirty="0" err="1">
                <a:solidFill>
                  <a:srgbClr val="969696"/>
                </a:solidFill>
                <a:latin typeface="Arial"/>
                <a:ea typeface="Arial"/>
                <a:cs typeface="Arial"/>
                <a:sym typeface="Arial"/>
              </a:rPr>
              <a:t>hình</a:t>
            </a:r>
            <a:br>
              <a:rPr lang="en-US" sz="2400" b="1" dirty="0">
                <a:solidFill>
                  <a:srgbClr val="969696"/>
                </a:solidFill>
                <a:latin typeface="Arial"/>
                <a:ea typeface="Arial"/>
                <a:cs typeface="Arial"/>
                <a:sym typeface="Arial"/>
              </a:rPr>
            </a:br>
            <a:r>
              <a:rPr lang="en-US" sz="2400" b="1" dirty="0">
                <a:solidFill>
                  <a:srgbClr val="969696"/>
                </a:solidFill>
                <a:latin typeface="Arial"/>
                <a:ea typeface="Arial"/>
                <a:cs typeface="Arial"/>
                <a:sym typeface="Arial"/>
              </a:rPr>
              <a:t>Kinh </a:t>
            </a:r>
            <a:r>
              <a:rPr lang="en-US" sz="2400" b="1" dirty="0" err="1">
                <a:solidFill>
                  <a:srgbClr val="969696"/>
                </a:solidFill>
                <a:latin typeface="Arial"/>
                <a:ea typeface="Arial"/>
                <a:cs typeface="Arial"/>
                <a:sym typeface="Arial"/>
              </a:rPr>
              <a:t>doanh</a:t>
            </a:r>
            <a:br>
              <a:rPr lang="en-US" sz="2400" b="1" dirty="0">
                <a:solidFill>
                  <a:srgbClr val="969696"/>
                </a:solidFill>
                <a:latin typeface="Arial"/>
                <a:ea typeface="Arial"/>
                <a:cs typeface="Arial"/>
                <a:sym typeface="Arial"/>
              </a:rPr>
            </a:br>
            <a:r>
              <a:rPr lang="en-US" sz="2400" b="1" dirty="0" err="1">
                <a:solidFill>
                  <a:srgbClr val="969696"/>
                </a:solidFill>
                <a:latin typeface="Arial"/>
                <a:ea typeface="Arial"/>
                <a:cs typeface="Arial"/>
                <a:sym typeface="Arial"/>
              </a:rPr>
              <a:t>Tích</a:t>
            </a:r>
            <a:r>
              <a:rPr lang="en-US" sz="2400" b="1" dirty="0">
                <a:solidFill>
                  <a:srgbClr val="969696"/>
                </a:solidFill>
                <a:latin typeface="Arial"/>
                <a:ea typeface="Arial"/>
                <a:cs typeface="Arial"/>
                <a:sym typeface="Arial"/>
              </a:rPr>
              <a:t> </a:t>
            </a:r>
            <a:r>
              <a:rPr lang="en-US" sz="2400" b="1" dirty="0" err="1">
                <a:solidFill>
                  <a:srgbClr val="969696"/>
                </a:solidFill>
                <a:latin typeface="Arial"/>
                <a:ea typeface="Arial"/>
                <a:cs typeface="Arial"/>
                <a:sym typeface="Arial"/>
              </a:rPr>
              <a:t>hợp</a:t>
            </a:r>
            <a:endParaRPr sz="1600" dirty="0"/>
          </a:p>
        </p:txBody>
      </p:sp>
      <p:sp>
        <p:nvSpPr>
          <p:cNvPr id="581" name="Google Shape;581;p16"/>
          <p:cNvSpPr txBox="1"/>
          <p:nvPr/>
        </p:nvSpPr>
        <p:spPr>
          <a:xfrm>
            <a:off x="4759091" y="5779945"/>
            <a:ext cx="1849894"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92BD39"/>
                </a:solidFill>
                <a:latin typeface="Arial"/>
                <a:ea typeface="Arial"/>
                <a:cs typeface="Arial"/>
                <a:sym typeface="Arial"/>
              </a:rPr>
              <a:t>Thách</a:t>
            </a:r>
            <a:r>
              <a:rPr lang="en-US" sz="2400" b="1" dirty="0">
                <a:solidFill>
                  <a:srgbClr val="92BD39"/>
                </a:solidFill>
                <a:latin typeface="Arial"/>
                <a:ea typeface="Arial"/>
                <a:cs typeface="Arial"/>
                <a:sym typeface="Arial"/>
              </a:rPr>
              <a:t> </a:t>
            </a:r>
            <a:r>
              <a:rPr lang="en-US" sz="2400" b="1" dirty="0" err="1">
                <a:solidFill>
                  <a:srgbClr val="92BD39"/>
                </a:solidFill>
                <a:latin typeface="Arial"/>
                <a:ea typeface="Arial"/>
                <a:cs typeface="Arial"/>
                <a:sym typeface="Arial"/>
              </a:rPr>
              <a:t>thức</a:t>
            </a:r>
            <a:endParaRPr sz="1600" dirty="0"/>
          </a:p>
        </p:txBody>
      </p:sp>
      <p:sp>
        <p:nvSpPr>
          <p:cNvPr id="582" name="Google Shape;582;p16"/>
          <p:cNvSpPr txBox="1"/>
          <p:nvPr/>
        </p:nvSpPr>
        <p:spPr>
          <a:xfrm>
            <a:off x="4861737" y="3459015"/>
            <a:ext cx="176530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E55753"/>
                </a:solidFill>
                <a:latin typeface="Arial"/>
                <a:ea typeface="Arial"/>
                <a:cs typeface="Arial"/>
                <a:sym typeface="Arial"/>
              </a:rPr>
              <a:t>Điểm</a:t>
            </a:r>
            <a:r>
              <a:rPr lang="en-US" sz="2400" b="1" dirty="0">
                <a:solidFill>
                  <a:srgbClr val="E55753"/>
                </a:solidFill>
                <a:latin typeface="Arial"/>
                <a:ea typeface="Arial"/>
                <a:cs typeface="Arial"/>
                <a:sym typeface="Arial"/>
              </a:rPr>
              <a:t> </a:t>
            </a:r>
            <a:r>
              <a:rPr lang="en-US" sz="2400" b="1" dirty="0" err="1">
                <a:solidFill>
                  <a:srgbClr val="E55753"/>
                </a:solidFill>
                <a:latin typeface="Arial"/>
                <a:ea typeface="Arial"/>
                <a:cs typeface="Arial"/>
                <a:sym typeface="Arial"/>
              </a:rPr>
              <a:t>mạnh</a:t>
            </a:r>
            <a:endParaRPr sz="2400" b="1" dirty="0">
              <a:solidFill>
                <a:srgbClr val="E55753"/>
              </a:solidFill>
              <a:latin typeface="Arial"/>
              <a:ea typeface="Arial"/>
              <a:cs typeface="Arial"/>
              <a:sym typeface="Arial"/>
            </a:endParaRPr>
          </a:p>
        </p:txBody>
      </p:sp>
      <p:sp>
        <p:nvSpPr>
          <p:cNvPr id="583" name="Google Shape;583;p16"/>
          <p:cNvSpPr txBox="1"/>
          <p:nvPr/>
        </p:nvSpPr>
        <p:spPr>
          <a:xfrm>
            <a:off x="10901006" y="6298847"/>
            <a:ext cx="1383826"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BA5DE5"/>
                </a:solidFill>
                <a:latin typeface="Arial"/>
                <a:ea typeface="Arial"/>
                <a:cs typeface="Arial"/>
                <a:sym typeface="Arial"/>
              </a:rPr>
              <a:t>Điểm</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yếu</a:t>
            </a:r>
            <a:endParaRPr sz="1600" dirty="0"/>
          </a:p>
        </p:txBody>
      </p:sp>
      <p:sp>
        <p:nvSpPr>
          <p:cNvPr id="584" name="Google Shape;584;p16"/>
          <p:cNvSpPr/>
          <p:nvPr/>
        </p:nvSpPr>
        <p:spPr>
          <a:xfrm>
            <a:off x="10644519" y="3420134"/>
            <a:ext cx="328440" cy="358650"/>
          </a:xfrm>
          <a:custGeom>
            <a:avLst/>
            <a:gdLst/>
            <a:ahLst/>
            <a:cxnLst/>
            <a:rect l="l" t="t" r="r" b="b"/>
            <a:pathLst>
              <a:path w="218960" h="239100" extrusionOk="0">
                <a:moveTo>
                  <a:pt x="28402" y="107930"/>
                </a:moveTo>
                <a:cubicBezTo>
                  <a:pt x="28402" y="98635"/>
                  <a:pt x="37749" y="92438"/>
                  <a:pt x="47095" y="95536"/>
                </a:cubicBezTo>
                <a:lnTo>
                  <a:pt x="123939" y="123423"/>
                </a:lnTo>
                <a:lnTo>
                  <a:pt x="123939" y="239100"/>
                </a:lnTo>
                <a:lnTo>
                  <a:pt x="38787" y="208115"/>
                </a:lnTo>
                <a:cubicBezTo>
                  <a:pt x="32556" y="206049"/>
                  <a:pt x="28402" y="200885"/>
                  <a:pt x="28402" y="195721"/>
                </a:cubicBezTo>
                <a:close/>
                <a:moveTo>
                  <a:pt x="218960" y="195721"/>
                </a:moveTo>
                <a:cubicBezTo>
                  <a:pt x="218960" y="200885"/>
                  <a:pt x="214828" y="206049"/>
                  <a:pt x="208631" y="208115"/>
                </a:cubicBezTo>
                <a:lnTo>
                  <a:pt x="123939" y="239100"/>
                </a:lnTo>
                <a:lnTo>
                  <a:pt x="123939" y="123423"/>
                </a:lnTo>
                <a:lnTo>
                  <a:pt x="200369" y="95536"/>
                </a:lnTo>
                <a:cubicBezTo>
                  <a:pt x="209664" y="92438"/>
                  <a:pt x="218960" y="98635"/>
                  <a:pt x="218960" y="107930"/>
                </a:cubicBezTo>
                <a:close/>
                <a:moveTo>
                  <a:pt x="186426" y="146662"/>
                </a:moveTo>
                <a:lnTo>
                  <a:pt x="162670" y="156990"/>
                </a:lnTo>
                <a:moveTo>
                  <a:pt x="198820" y="7746"/>
                </a:moveTo>
                <a:lnTo>
                  <a:pt x="134784" y="63519"/>
                </a:lnTo>
                <a:lnTo>
                  <a:pt x="105865" y="32534"/>
                </a:lnTo>
                <a:lnTo>
                  <a:pt x="57322" y="71781"/>
                </a:lnTo>
                <a:moveTo>
                  <a:pt x="160605" y="7746"/>
                </a:moveTo>
                <a:lnTo>
                  <a:pt x="198820" y="7746"/>
                </a:lnTo>
                <a:lnTo>
                  <a:pt x="198820" y="45960"/>
                </a:lnTo>
              </a:path>
            </a:pathLst>
          </a:custGeom>
          <a:noFill/>
          <a:ln w="3810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5" name="Google Shape;585;p16"/>
          <p:cNvSpPr/>
          <p:nvPr/>
        </p:nvSpPr>
        <p:spPr>
          <a:xfrm>
            <a:off x="8461688" y="4800854"/>
            <a:ext cx="558026" cy="536438"/>
          </a:xfrm>
          <a:custGeom>
            <a:avLst/>
            <a:gdLst/>
            <a:ahLst/>
            <a:cxnLst/>
            <a:rect l="l" t="t" r="r" b="b"/>
            <a:pathLst>
              <a:path w="372017" h="357625" extrusionOk="0">
                <a:moveTo>
                  <a:pt x="246276" y="219556"/>
                </a:moveTo>
                <a:cubicBezTo>
                  <a:pt x="246275" y="194138"/>
                  <a:pt x="266880" y="173531"/>
                  <a:pt x="292299" y="173531"/>
                </a:cubicBezTo>
                <a:cubicBezTo>
                  <a:pt x="317718" y="173531"/>
                  <a:pt x="338323" y="194138"/>
                  <a:pt x="338322" y="219556"/>
                </a:cubicBezTo>
                <a:cubicBezTo>
                  <a:pt x="338323" y="244975"/>
                  <a:pt x="317718" y="265582"/>
                  <a:pt x="292299" y="265582"/>
                </a:cubicBezTo>
                <a:cubicBezTo>
                  <a:pt x="266880" y="265582"/>
                  <a:pt x="246275" y="244975"/>
                  <a:pt x="246276" y="219556"/>
                </a:cubicBezTo>
                <a:moveTo>
                  <a:pt x="212581" y="357625"/>
                </a:moveTo>
                <a:cubicBezTo>
                  <a:pt x="218301" y="317998"/>
                  <a:pt x="252261" y="288588"/>
                  <a:pt x="292299" y="288588"/>
                </a:cubicBezTo>
                <a:cubicBezTo>
                  <a:pt x="332337" y="288588"/>
                  <a:pt x="366297" y="317998"/>
                  <a:pt x="372017" y="357625"/>
                </a:cubicBezTo>
                <a:close/>
                <a:moveTo>
                  <a:pt x="11187" y="35349"/>
                </a:moveTo>
                <a:lnTo>
                  <a:pt x="170590" y="35349"/>
                </a:lnTo>
                <a:cubicBezTo>
                  <a:pt x="170590" y="35349"/>
                  <a:pt x="181778" y="35349"/>
                  <a:pt x="181778" y="46537"/>
                </a:cubicBezTo>
                <a:lnTo>
                  <a:pt x="181778" y="143970"/>
                </a:lnTo>
                <a:cubicBezTo>
                  <a:pt x="181778" y="143970"/>
                  <a:pt x="181778" y="155157"/>
                  <a:pt x="170590" y="155157"/>
                </a:cubicBezTo>
                <a:lnTo>
                  <a:pt x="11187" y="155157"/>
                </a:lnTo>
                <a:cubicBezTo>
                  <a:pt x="11187" y="155157"/>
                  <a:pt x="0" y="155157"/>
                  <a:pt x="0" y="143970"/>
                </a:cubicBezTo>
                <a:lnTo>
                  <a:pt x="0" y="46537"/>
                </a:lnTo>
                <a:cubicBezTo>
                  <a:pt x="0" y="46537"/>
                  <a:pt x="0" y="35349"/>
                  <a:pt x="11187" y="35349"/>
                </a:cubicBezTo>
                <a:moveTo>
                  <a:pt x="44006" y="35349"/>
                </a:moveTo>
                <a:lnTo>
                  <a:pt x="60713" y="12214"/>
                </a:lnTo>
                <a:cubicBezTo>
                  <a:pt x="66122" y="4307"/>
                  <a:pt x="75428" y="0"/>
                  <a:pt x="84956" y="993"/>
                </a:cubicBezTo>
                <a:lnTo>
                  <a:pt x="101118" y="993"/>
                </a:lnTo>
                <a:cubicBezTo>
                  <a:pt x="110650" y="4"/>
                  <a:pt x="119958" y="4310"/>
                  <a:pt x="125377" y="12214"/>
                </a:cubicBezTo>
                <a:lnTo>
                  <a:pt x="142084" y="35349"/>
                </a:lnTo>
                <a:moveTo>
                  <a:pt x="70645" y="84925"/>
                </a:moveTo>
                <a:lnTo>
                  <a:pt x="0" y="84925"/>
                </a:lnTo>
                <a:moveTo>
                  <a:pt x="182191" y="84925"/>
                </a:moveTo>
                <a:lnTo>
                  <a:pt x="111545" y="84925"/>
                </a:lnTo>
                <a:moveTo>
                  <a:pt x="78908" y="76398"/>
                </a:moveTo>
                <a:cubicBezTo>
                  <a:pt x="70645" y="76398"/>
                  <a:pt x="70645" y="84660"/>
                  <a:pt x="70645" y="84660"/>
                </a:cubicBezTo>
                <a:lnTo>
                  <a:pt x="70645" y="105829"/>
                </a:lnTo>
                <a:cubicBezTo>
                  <a:pt x="70645" y="114092"/>
                  <a:pt x="78908" y="114092"/>
                  <a:pt x="78908" y="114092"/>
                </a:cubicBezTo>
                <a:lnTo>
                  <a:pt x="102886" y="114092"/>
                </a:lnTo>
                <a:cubicBezTo>
                  <a:pt x="111149" y="114092"/>
                  <a:pt x="111149" y="105829"/>
                  <a:pt x="111149" y="105829"/>
                </a:cubicBezTo>
                <a:lnTo>
                  <a:pt x="111149" y="84660"/>
                </a:lnTo>
                <a:cubicBezTo>
                  <a:pt x="111149" y="76398"/>
                  <a:pt x="102886" y="76398"/>
                  <a:pt x="102886" y="76398"/>
                </a:cubicBezTo>
                <a:lnTo>
                  <a:pt x="78908" y="76398"/>
                </a:lnTo>
                <a:moveTo>
                  <a:pt x="243748" y="48916"/>
                </a:moveTo>
                <a:lnTo>
                  <a:pt x="276798" y="48916"/>
                </a:lnTo>
                <a:cubicBezTo>
                  <a:pt x="315587" y="48916"/>
                  <a:pt x="347031" y="80360"/>
                  <a:pt x="347031" y="119149"/>
                </a:cubicBezTo>
                <a:moveTo>
                  <a:pt x="276798" y="15866"/>
                </a:moveTo>
                <a:lnTo>
                  <a:pt x="243748" y="48916"/>
                </a:lnTo>
                <a:lnTo>
                  <a:pt x="276798" y="81967"/>
                </a:lnTo>
                <a:moveTo>
                  <a:pt x="128071" y="296796"/>
                </a:moveTo>
                <a:lnTo>
                  <a:pt x="99151" y="296796"/>
                </a:lnTo>
                <a:cubicBezTo>
                  <a:pt x="58081" y="296796"/>
                  <a:pt x="24787" y="263502"/>
                  <a:pt x="24787" y="222432"/>
                </a:cubicBezTo>
                <a:moveTo>
                  <a:pt x="95020" y="329846"/>
                </a:moveTo>
                <a:lnTo>
                  <a:pt x="128071" y="296796"/>
                </a:lnTo>
                <a:lnTo>
                  <a:pt x="95020" y="263745"/>
                </a:lnTo>
                <a:moveTo>
                  <a:pt x="260273" y="186539"/>
                </a:moveTo>
                <a:cubicBezTo>
                  <a:pt x="278253" y="217772"/>
                  <a:pt x="309304" y="219590"/>
                  <a:pt x="338322" y="219590"/>
                </a:cubicBezTo>
              </a:path>
            </a:pathLst>
          </a:custGeom>
          <a:noFill/>
          <a:ln w="38100" cap="flat" cmpd="sng">
            <a:solidFill>
              <a:srgbClr val="9696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6" name="Google Shape;586;p16"/>
          <p:cNvSpPr/>
          <p:nvPr/>
        </p:nvSpPr>
        <p:spPr>
          <a:xfrm>
            <a:off x="6584150" y="3470933"/>
            <a:ext cx="363453" cy="360200"/>
          </a:xfrm>
          <a:custGeom>
            <a:avLst/>
            <a:gdLst/>
            <a:ahLst/>
            <a:cxnLst/>
            <a:rect l="l" t="t" r="r" b="b"/>
            <a:pathLst>
              <a:path w="242302" h="240133" extrusionOk="0">
                <a:moveTo>
                  <a:pt x="86758" y="146145"/>
                </a:moveTo>
                <a:cubicBezTo>
                  <a:pt x="99152" y="159572"/>
                  <a:pt x="117742" y="167835"/>
                  <a:pt x="137366" y="167835"/>
                </a:cubicBezTo>
                <a:cubicBezTo>
                  <a:pt x="147694" y="167835"/>
                  <a:pt x="156990" y="165769"/>
                  <a:pt x="165253" y="161638"/>
                </a:cubicBezTo>
                <a:moveTo>
                  <a:pt x="81593" y="164736"/>
                </a:moveTo>
                <a:cubicBezTo>
                  <a:pt x="81593" y="141349"/>
                  <a:pt x="100552" y="122390"/>
                  <a:pt x="123939" y="122390"/>
                </a:cubicBezTo>
                <a:cubicBezTo>
                  <a:pt x="147327" y="122390"/>
                  <a:pt x="166285" y="141349"/>
                  <a:pt x="166285" y="164736"/>
                </a:cubicBezTo>
                <a:cubicBezTo>
                  <a:pt x="166285" y="188124"/>
                  <a:pt x="147327" y="207082"/>
                  <a:pt x="123939" y="207082"/>
                </a:cubicBezTo>
                <a:cubicBezTo>
                  <a:pt x="100552" y="207082"/>
                  <a:pt x="81593" y="188124"/>
                  <a:pt x="81593" y="164736"/>
                </a:cubicBezTo>
                <a:close/>
                <a:moveTo>
                  <a:pt x="76429" y="240133"/>
                </a:moveTo>
                <a:cubicBezTo>
                  <a:pt x="89856" y="230837"/>
                  <a:pt x="106381" y="224640"/>
                  <a:pt x="123939" y="224640"/>
                </a:cubicBezTo>
                <a:cubicBezTo>
                  <a:pt x="141497" y="224640"/>
                  <a:pt x="158023" y="229804"/>
                  <a:pt x="171450" y="240133"/>
                </a:cubicBezTo>
                <a:moveTo>
                  <a:pt x="61302" y="103799"/>
                </a:moveTo>
                <a:lnTo>
                  <a:pt x="54072" y="99668"/>
                </a:lnTo>
                <a:lnTo>
                  <a:pt x="27218" y="115160"/>
                </a:lnTo>
                <a:cubicBezTo>
                  <a:pt x="22054" y="118259"/>
                  <a:pt x="16890" y="113095"/>
                  <a:pt x="18956" y="107930"/>
                </a:cubicBezTo>
                <a:lnTo>
                  <a:pt x="30317" y="82110"/>
                </a:lnTo>
                <a:lnTo>
                  <a:pt x="9660" y="62486"/>
                </a:lnTo>
                <a:cubicBezTo>
                  <a:pt x="5529" y="58354"/>
                  <a:pt x="8627" y="52157"/>
                  <a:pt x="13791" y="52157"/>
                </a:cubicBezTo>
                <a:lnTo>
                  <a:pt x="36514" y="52157"/>
                </a:lnTo>
                <a:lnTo>
                  <a:pt x="48908" y="26337"/>
                </a:lnTo>
                <a:cubicBezTo>
                  <a:pt x="49941" y="24271"/>
                  <a:pt x="52006" y="23238"/>
                  <a:pt x="54072" y="23238"/>
                </a:cubicBezTo>
                <a:moveTo>
                  <a:pt x="130136" y="10844"/>
                </a:moveTo>
                <a:lnTo>
                  <a:pt x="142530" y="36665"/>
                </a:lnTo>
                <a:lnTo>
                  <a:pt x="164220" y="36665"/>
                </a:lnTo>
                <a:cubicBezTo>
                  <a:pt x="169384" y="36665"/>
                  <a:pt x="172482" y="42862"/>
                  <a:pt x="168351" y="46993"/>
                </a:cubicBezTo>
                <a:lnTo>
                  <a:pt x="147694" y="66617"/>
                </a:lnTo>
                <a:lnTo>
                  <a:pt x="159056" y="92438"/>
                </a:lnTo>
                <a:cubicBezTo>
                  <a:pt x="161121" y="97602"/>
                  <a:pt x="155957" y="102766"/>
                  <a:pt x="150793" y="99668"/>
                </a:cubicBezTo>
                <a:lnTo>
                  <a:pt x="123939" y="84175"/>
                </a:lnTo>
                <a:lnTo>
                  <a:pt x="97086" y="99668"/>
                </a:lnTo>
                <a:cubicBezTo>
                  <a:pt x="91921" y="102766"/>
                  <a:pt x="85725" y="97602"/>
                  <a:pt x="88823" y="92438"/>
                </a:cubicBezTo>
                <a:lnTo>
                  <a:pt x="100184" y="66617"/>
                </a:lnTo>
                <a:lnTo>
                  <a:pt x="79528" y="46993"/>
                </a:lnTo>
                <a:cubicBezTo>
                  <a:pt x="75396" y="42862"/>
                  <a:pt x="78495" y="36665"/>
                  <a:pt x="83659" y="36665"/>
                </a:cubicBezTo>
                <a:lnTo>
                  <a:pt x="105348" y="36665"/>
                </a:lnTo>
                <a:lnTo>
                  <a:pt x="117742" y="10844"/>
                </a:lnTo>
                <a:cubicBezTo>
                  <a:pt x="119808" y="6777"/>
                  <a:pt x="128071" y="6713"/>
                  <a:pt x="130136" y="10844"/>
                </a:cubicBezTo>
                <a:close/>
                <a:moveTo>
                  <a:pt x="194791" y="23238"/>
                </a:moveTo>
                <a:cubicBezTo>
                  <a:pt x="196857" y="23238"/>
                  <a:pt x="198923" y="24271"/>
                  <a:pt x="199956" y="26337"/>
                </a:cubicBezTo>
                <a:lnTo>
                  <a:pt x="212350" y="52157"/>
                </a:lnTo>
                <a:lnTo>
                  <a:pt x="234039" y="52157"/>
                </a:lnTo>
                <a:cubicBezTo>
                  <a:pt x="239203" y="52157"/>
                  <a:pt x="242302" y="58354"/>
                  <a:pt x="238170" y="62486"/>
                </a:cubicBezTo>
                <a:lnTo>
                  <a:pt x="217514" y="82110"/>
                </a:lnTo>
                <a:lnTo>
                  <a:pt x="228875" y="107930"/>
                </a:lnTo>
                <a:cubicBezTo>
                  <a:pt x="230941" y="113095"/>
                  <a:pt x="225776" y="118259"/>
                  <a:pt x="220612" y="115160"/>
                </a:cubicBezTo>
                <a:lnTo>
                  <a:pt x="193759" y="99668"/>
                </a:lnTo>
                <a:lnTo>
                  <a:pt x="186529" y="103799"/>
                </a:lnTo>
              </a:path>
            </a:pathLst>
          </a:custGeom>
          <a:noFill/>
          <a:ln w="38100" cap="flat" cmpd="sng">
            <a:solidFill>
              <a:srgbClr val="E557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7" name="Google Shape;587;p16"/>
          <p:cNvSpPr/>
          <p:nvPr/>
        </p:nvSpPr>
        <p:spPr>
          <a:xfrm>
            <a:off x="6599636" y="5792402"/>
            <a:ext cx="340839" cy="339440"/>
          </a:xfrm>
          <a:custGeom>
            <a:avLst/>
            <a:gdLst/>
            <a:ahLst/>
            <a:cxnLst/>
            <a:rect l="l" t="t" r="r" b="b"/>
            <a:pathLst>
              <a:path w="227226" h="226293" extrusionOk="0">
                <a:moveTo>
                  <a:pt x="54340" y="220839"/>
                </a:moveTo>
                <a:lnTo>
                  <a:pt x="54340" y="205502"/>
                </a:lnTo>
                <a:moveTo>
                  <a:pt x="3" y="226293"/>
                </a:moveTo>
                <a:cubicBezTo>
                  <a:pt x="0" y="196281"/>
                  <a:pt x="24328" y="171949"/>
                  <a:pt x="54340" y="171949"/>
                </a:cubicBezTo>
                <a:cubicBezTo>
                  <a:pt x="84352" y="171949"/>
                  <a:pt x="108681" y="196281"/>
                  <a:pt x="108677" y="226293"/>
                </a:cubicBezTo>
                <a:moveTo>
                  <a:pt x="16301" y="117205"/>
                </a:moveTo>
                <a:cubicBezTo>
                  <a:pt x="16299" y="96116"/>
                  <a:pt x="33330" y="79018"/>
                  <a:pt x="54340" y="79018"/>
                </a:cubicBezTo>
                <a:cubicBezTo>
                  <a:pt x="75350" y="79018"/>
                  <a:pt x="92381" y="96116"/>
                  <a:pt x="92379" y="117205"/>
                </a:cubicBezTo>
                <a:cubicBezTo>
                  <a:pt x="92381" y="138295"/>
                  <a:pt x="75350" y="155392"/>
                  <a:pt x="54340" y="155392"/>
                </a:cubicBezTo>
                <a:cubicBezTo>
                  <a:pt x="33330" y="155392"/>
                  <a:pt x="16299" y="138295"/>
                  <a:pt x="16301" y="117205"/>
                </a:cubicBezTo>
                <a:moveTo>
                  <a:pt x="23954" y="94297"/>
                </a:moveTo>
                <a:cubicBezTo>
                  <a:pt x="35197" y="105164"/>
                  <a:pt x="50121" y="111396"/>
                  <a:pt x="65753" y="111752"/>
                </a:cubicBezTo>
                <a:cubicBezTo>
                  <a:pt x="74403" y="111783"/>
                  <a:pt x="82996" y="110355"/>
                  <a:pt x="91171" y="107528"/>
                </a:cubicBezTo>
                <a:moveTo>
                  <a:pt x="101685" y="72804"/>
                </a:moveTo>
                <a:cubicBezTo>
                  <a:pt x="112890" y="54906"/>
                  <a:pt x="136229" y="49054"/>
                  <a:pt x="154553" y="59547"/>
                </a:cubicBezTo>
                <a:cubicBezTo>
                  <a:pt x="172876" y="70040"/>
                  <a:pt x="179641" y="93132"/>
                  <a:pt x="169875" y="111853"/>
                </a:cubicBezTo>
                <a:cubicBezTo>
                  <a:pt x="160109" y="130574"/>
                  <a:pt x="137301" y="138240"/>
                  <a:pt x="118211" y="129217"/>
                </a:cubicBezTo>
                <a:moveTo>
                  <a:pt x="174655" y="52560"/>
                </a:moveTo>
                <a:lnTo>
                  <a:pt x="172031" y="23651"/>
                </a:lnTo>
                <a:lnTo>
                  <a:pt x="195683" y="0"/>
                </a:lnTo>
                <a:lnTo>
                  <a:pt x="203574" y="23651"/>
                </a:lnTo>
                <a:lnTo>
                  <a:pt x="227226" y="31542"/>
                </a:lnTo>
                <a:lnTo>
                  <a:pt x="203574" y="55194"/>
                </a:lnTo>
                <a:close/>
                <a:moveTo>
                  <a:pt x="134581" y="94844"/>
                </a:moveTo>
                <a:lnTo>
                  <a:pt x="175997" y="53428"/>
                </a:lnTo>
                <a:moveTo>
                  <a:pt x="197542" y="54616"/>
                </a:moveTo>
                <a:cubicBezTo>
                  <a:pt x="215877" y="83312"/>
                  <a:pt x="212487" y="120776"/>
                  <a:pt x="189300" y="145716"/>
                </a:cubicBezTo>
                <a:cubicBezTo>
                  <a:pt x="166113" y="170656"/>
                  <a:pt x="128996" y="176762"/>
                  <a:pt x="99041" y="160563"/>
                </a:cubicBezTo>
                <a:moveTo>
                  <a:pt x="69544" y="58076"/>
                </a:moveTo>
                <a:cubicBezTo>
                  <a:pt x="79432" y="40600"/>
                  <a:pt x="95936" y="27838"/>
                  <a:pt x="115337" y="22665"/>
                </a:cubicBezTo>
                <a:cubicBezTo>
                  <a:pt x="134738" y="17491"/>
                  <a:pt x="155405" y="20340"/>
                  <a:pt x="172682" y="30571"/>
                </a:cubicBezTo>
              </a:path>
            </a:pathLst>
          </a:custGeom>
          <a:noFill/>
          <a:ln w="38100" cap="flat" cmpd="sng">
            <a:solidFill>
              <a:srgbClr val="92B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8" name="Google Shape;588;p16"/>
          <p:cNvSpPr/>
          <p:nvPr/>
        </p:nvSpPr>
        <p:spPr>
          <a:xfrm>
            <a:off x="10476708" y="6305542"/>
            <a:ext cx="356327" cy="356327"/>
          </a:xfrm>
          <a:custGeom>
            <a:avLst/>
            <a:gdLst/>
            <a:ahLst/>
            <a:cxnLst/>
            <a:rect l="l" t="t" r="r" b="b"/>
            <a:pathLst>
              <a:path w="237551" h="237551" extrusionOk="0">
                <a:moveTo>
                  <a:pt x="237551" y="51641"/>
                </a:moveTo>
                <a:lnTo>
                  <a:pt x="237551" y="103283"/>
                </a:lnTo>
                <a:lnTo>
                  <a:pt x="185909" y="103283"/>
                </a:lnTo>
                <a:moveTo>
                  <a:pt x="108447" y="5164"/>
                </a:moveTo>
                <a:lnTo>
                  <a:pt x="143842" y="49441"/>
                </a:lnTo>
                <a:cubicBezTo>
                  <a:pt x="147190" y="53626"/>
                  <a:pt x="153183" y="54554"/>
                  <a:pt x="157641" y="51579"/>
                </a:cubicBezTo>
                <a:lnTo>
                  <a:pt x="173081" y="41251"/>
                </a:lnTo>
                <a:cubicBezTo>
                  <a:pt x="177451" y="38342"/>
                  <a:pt x="183306" y="39173"/>
                  <a:pt x="186694" y="43182"/>
                </a:cubicBezTo>
                <a:lnTo>
                  <a:pt x="237551" y="103283"/>
                </a:lnTo>
                <a:moveTo>
                  <a:pt x="56805" y="0"/>
                </a:moveTo>
                <a:cubicBezTo>
                  <a:pt x="76770" y="0"/>
                  <a:pt x="92954" y="16184"/>
                  <a:pt x="92954" y="36149"/>
                </a:cubicBezTo>
                <a:cubicBezTo>
                  <a:pt x="92954" y="56113"/>
                  <a:pt x="76770" y="72298"/>
                  <a:pt x="56805" y="72298"/>
                </a:cubicBezTo>
                <a:cubicBezTo>
                  <a:pt x="36841" y="72298"/>
                  <a:pt x="20656" y="56113"/>
                  <a:pt x="20656" y="36149"/>
                </a:cubicBezTo>
                <a:cubicBezTo>
                  <a:pt x="20656" y="16184"/>
                  <a:pt x="36841" y="0"/>
                  <a:pt x="56805" y="0"/>
                </a:cubicBezTo>
                <a:close/>
                <a:moveTo>
                  <a:pt x="92459" y="42077"/>
                </a:moveTo>
                <a:cubicBezTo>
                  <a:pt x="78756" y="41929"/>
                  <a:pt x="65774" y="35912"/>
                  <a:pt x="56805" y="25552"/>
                </a:cubicBezTo>
                <a:cubicBezTo>
                  <a:pt x="47839" y="35925"/>
                  <a:pt x="34853" y="41954"/>
                  <a:pt x="21142" y="42108"/>
                </a:cubicBezTo>
                <a:moveTo>
                  <a:pt x="34104" y="95030"/>
                </a:moveTo>
                <a:lnTo>
                  <a:pt x="56805" y="131231"/>
                </a:lnTo>
                <a:lnTo>
                  <a:pt x="79703" y="95175"/>
                </a:lnTo>
                <a:moveTo>
                  <a:pt x="56805" y="87790"/>
                </a:moveTo>
                <a:cubicBezTo>
                  <a:pt x="74987" y="87772"/>
                  <a:pt x="90800" y="100243"/>
                  <a:pt x="95020" y="117928"/>
                </a:cubicBezTo>
                <a:lnTo>
                  <a:pt x="113611" y="185909"/>
                </a:lnTo>
                <a:lnTo>
                  <a:pt x="83070" y="185909"/>
                </a:lnTo>
                <a:lnTo>
                  <a:pt x="72184" y="237551"/>
                </a:lnTo>
                <a:lnTo>
                  <a:pt x="41199" y="237551"/>
                </a:lnTo>
                <a:lnTo>
                  <a:pt x="30313" y="185909"/>
                </a:lnTo>
                <a:lnTo>
                  <a:pt x="0" y="185909"/>
                </a:lnTo>
                <a:lnTo>
                  <a:pt x="18642" y="117928"/>
                </a:lnTo>
                <a:cubicBezTo>
                  <a:pt x="22858" y="100262"/>
                  <a:pt x="38643" y="87796"/>
                  <a:pt x="56805" y="87790"/>
                </a:cubicBezTo>
                <a:close/>
              </a:path>
            </a:pathLst>
          </a:custGeom>
          <a:noFill/>
          <a:ln w="3810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9" name="Google Shape;589;p16"/>
          <p:cNvSpPr/>
          <p:nvPr/>
        </p:nvSpPr>
        <p:spPr>
          <a:xfrm>
            <a:off x="15214246" y="7691069"/>
            <a:ext cx="1251489" cy="2137636"/>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alphaModFix/>
            </a:blip>
            <a:stretch>
              <a:fillRect/>
            </a:stretch>
          </a:blipFill>
          <a:ln>
            <a:noFill/>
          </a:ln>
        </p:spPr>
      </p:sp>
      <p:sp>
        <p:nvSpPr>
          <p:cNvPr id="590" name="Google Shape;590;p16"/>
          <p:cNvSpPr/>
          <p:nvPr/>
        </p:nvSpPr>
        <p:spPr>
          <a:xfrm>
            <a:off x="11703716" y="107347"/>
            <a:ext cx="5310597"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6"/>
          <p:cNvSpPr/>
          <p:nvPr/>
        </p:nvSpPr>
        <p:spPr>
          <a:xfrm>
            <a:off x="16288820" y="8352407"/>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6">
              <a:alphaModFix/>
            </a:blip>
            <a:stretch>
              <a:fillRect/>
            </a:stretch>
          </a:blipFill>
          <a:ln>
            <a:noFill/>
          </a:ln>
        </p:spPr>
      </p:sp>
      <p:sp>
        <p:nvSpPr>
          <p:cNvPr id="592" name="Google Shape;592;p16"/>
          <p:cNvSpPr/>
          <p:nvPr/>
        </p:nvSpPr>
        <p:spPr>
          <a:xfrm rot="-203414">
            <a:off x="8025248" y="7652146"/>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7">
              <a:alphaModFix/>
            </a:blip>
            <a:stretch>
              <a:fillRect/>
            </a:stretch>
          </a:blipFill>
          <a:ln>
            <a:noFill/>
          </a:ln>
        </p:spPr>
      </p:sp>
      <p:sp>
        <p:nvSpPr>
          <p:cNvPr id="593" name="Google Shape;593;p16"/>
          <p:cNvSpPr/>
          <p:nvPr/>
        </p:nvSpPr>
        <p:spPr>
          <a:xfrm>
            <a:off x="-185817" y="8496815"/>
            <a:ext cx="2306955" cy="201334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8">
              <a:alphaModFix/>
            </a:blip>
            <a:stretch>
              <a:fillRect/>
            </a:stretch>
          </a:blipFill>
          <a:ln>
            <a:noFill/>
          </a:ln>
        </p:spPr>
      </p:sp>
      <p:sp>
        <p:nvSpPr>
          <p:cNvPr id="594" name="Google Shape;594;p16"/>
          <p:cNvSpPr/>
          <p:nvPr/>
        </p:nvSpPr>
        <p:spPr>
          <a:xfrm>
            <a:off x="14910503" y="4171335"/>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16"/>
          <p:cNvSpPr/>
          <p:nvPr/>
        </p:nvSpPr>
        <p:spPr>
          <a:xfrm>
            <a:off x="219438" y="7886534"/>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16"/>
          <p:cNvSpPr/>
          <p:nvPr/>
        </p:nvSpPr>
        <p:spPr>
          <a:xfrm>
            <a:off x="6985124" y="45066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p16"/>
          <p:cNvSpPr/>
          <p:nvPr/>
        </p:nvSpPr>
        <p:spPr>
          <a:xfrm>
            <a:off x="2384653" y="1270377"/>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sp>
      <p:sp>
        <p:nvSpPr>
          <p:cNvPr id="598" name="Google Shape;598;p16"/>
          <p:cNvSpPr/>
          <p:nvPr/>
        </p:nvSpPr>
        <p:spPr>
          <a:xfrm rot="-827166">
            <a:off x="-1286210" y="127121"/>
            <a:ext cx="4507742" cy="1141590"/>
          </a:xfrm>
          <a:custGeom>
            <a:avLst/>
            <a:gdLst/>
            <a:ahLst/>
            <a:cxnLst/>
            <a:rect l="l" t="t" r="r" b="b"/>
            <a:pathLst>
              <a:path w="4393894" h="1062523" extrusionOk="0">
                <a:moveTo>
                  <a:pt x="0" y="0"/>
                </a:moveTo>
                <a:lnTo>
                  <a:pt x="4393894" y="0"/>
                </a:lnTo>
                <a:lnTo>
                  <a:pt x="4393894" y="1062524"/>
                </a:lnTo>
                <a:lnTo>
                  <a:pt x="0" y="1062524"/>
                </a:lnTo>
                <a:lnTo>
                  <a:pt x="0" y="0"/>
                </a:lnTo>
                <a:close/>
              </a:path>
            </a:pathLst>
          </a:custGeom>
          <a:blipFill rotWithShape="1">
            <a:blip r:embed="rId9">
              <a:alphaModFix/>
            </a:blip>
            <a:stretch>
              <a:fillRect/>
            </a:stretch>
          </a:blipFill>
          <a:ln>
            <a:noFill/>
          </a:ln>
        </p:spPr>
      </p:sp>
      <p:pic>
        <p:nvPicPr>
          <p:cNvPr id="599" name="Google Shape;599;p16"/>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2" name="Footer Placeholder 1">
            <a:extLst>
              <a:ext uri="{FF2B5EF4-FFF2-40B4-BE49-F238E27FC236}">
                <a16:creationId xmlns:a16="http://schemas.microsoft.com/office/drawing/2014/main" id="{2DC3D3EC-3832-0BAC-4AD8-1874D72A3C76}"/>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312D92C0-8B1C-4A9D-3DAF-AA441B1E74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4" name="TextBox 3">
            <a:extLst>
              <a:ext uri="{FF2B5EF4-FFF2-40B4-BE49-F238E27FC236}">
                <a16:creationId xmlns:a16="http://schemas.microsoft.com/office/drawing/2014/main" id="{B38851E9-8F0B-A248-8162-07AECB42BDB3}"/>
              </a:ext>
            </a:extLst>
          </p:cNvPr>
          <p:cNvSpPr txBox="1"/>
          <p:nvPr/>
        </p:nvSpPr>
        <p:spPr>
          <a:xfrm>
            <a:off x="8737299" y="9409558"/>
            <a:ext cx="723197" cy="523220"/>
          </a:xfrm>
          <a:prstGeom prst="rect">
            <a:avLst/>
          </a:prstGeom>
          <a:noFill/>
        </p:spPr>
        <p:txBody>
          <a:bodyPr wrap="square" rtlCol="0">
            <a:spAutoFit/>
          </a:bodyPr>
          <a:lstStyle/>
          <a:p>
            <a:r>
              <a:rPr lang="en-US" sz="2800" b="1" dirty="0"/>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par>
                                <p:cTn id="8" presetID="10" presetClass="entr" presetSubtype="0" fill="hold" nodeType="withEffect">
                                  <p:stCondLst>
                                    <p:cond delay="0"/>
                                  </p:stCondLst>
                                  <p:childTnLst>
                                    <p:set>
                                      <p:cBhvr>
                                        <p:cTn id="9" dur="1" fill="hold">
                                          <p:stCondLst>
                                            <p:cond delay="0"/>
                                          </p:stCondLst>
                                        </p:cTn>
                                        <p:tgtEl>
                                          <p:spTgt spid="591"/>
                                        </p:tgtEl>
                                        <p:attrNameLst>
                                          <p:attrName>style.visibility</p:attrName>
                                        </p:attrNameLst>
                                      </p:cBhvr>
                                      <p:to>
                                        <p:strVal val="visible"/>
                                      </p:to>
                                    </p:set>
                                    <p:animEffect transition="in" filter="fade">
                                      <p:cBhvr>
                                        <p:cTn id="10" dur="500"/>
                                        <p:tgtEl>
                                          <p:spTgt spid="591"/>
                                        </p:tgtEl>
                                      </p:cBhvr>
                                    </p:animEffect>
                                  </p:childTnLst>
                                </p:cTn>
                              </p:par>
                              <p:par>
                                <p:cTn id="11" presetID="10" presetClass="entr" presetSubtype="0" fill="hold" nodeType="withEffect">
                                  <p:stCondLst>
                                    <p:cond delay="0"/>
                                  </p:stCondLst>
                                  <p:childTnLst>
                                    <p:set>
                                      <p:cBhvr>
                                        <p:cTn id="12" dur="1" fill="hold">
                                          <p:stCondLst>
                                            <p:cond delay="0"/>
                                          </p:stCondLst>
                                        </p:cTn>
                                        <p:tgtEl>
                                          <p:spTgt spid="589"/>
                                        </p:tgtEl>
                                        <p:attrNameLst>
                                          <p:attrName>style.visibility</p:attrName>
                                        </p:attrNameLst>
                                      </p:cBhvr>
                                      <p:to>
                                        <p:strVal val="visible"/>
                                      </p:to>
                                    </p:set>
                                    <p:animEffect transition="in" filter="fade">
                                      <p:cBhvr>
                                        <p:cTn id="13" dur="500"/>
                                        <p:tgtEl>
                                          <p:spTgt spid="589"/>
                                        </p:tgtEl>
                                      </p:cBhvr>
                                    </p:animEffect>
                                  </p:childTnLst>
                                </p:cTn>
                              </p:par>
                              <p:par>
                                <p:cTn id="14" presetID="10" presetClass="entr" presetSubtype="0" fill="hold" nodeType="withEffect">
                                  <p:stCondLst>
                                    <p:cond delay="0"/>
                                  </p:stCondLst>
                                  <p:childTnLst>
                                    <p:set>
                                      <p:cBhvr>
                                        <p:cTn id="15" dur="1" fill="hold">
                                          <p:stCondLst>
                                            <p:cond delay="0"/>
                                          </p:stCondLst>
                                        </p:cTn>
                                        <p:tgtEl>
                                          <p:spTgt spid="593"/>
                                        </p:tgtEl>
                                        <p:attrNameLst>
                                          <p:attrName>style.visibility</p:attrName>
                                        </p:attrNameLst>
                                      </p:cBhvr>
                                      <p:to>
                                        <p:strVal val="visible"/>
                                      </p:to>
                                    </p:set>
                                    <p:animEffect transition="in" filter="fade">
                                      <p:cBhvr>
                                        <p:cTn id="16" dur="500"/>
                                        <p:tgtEl>
                                          <p:spTgt spid="593"/>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nodeType="withEffect">
                                  <p:stCondLst>
                                    <p:cond delay="0"/>
                                  </p:stCondLst>
                                  <p:childTnLst>
                                    <p:set>
                                      <p:cBhvr>
                                        <p:cTn id="21" dur="1" fill="hold">
                                          <p:stCondLst>
                                            <p:cond delay="0"/>
                                          </p:stCondLst>
                                        </p:cTn>
                                        <p:tgtEl>
                                          <p:spTgt spid="547"/>
                                        </p:tgtEl>
                                        <p:attrNameLst>
                                          <p:attrName>style.visibility</p:attrName>
                                        </p:attrNameLst>
                                      </p:cBhvr>
                                      <p:to>
                                        <p:strVal val="visible"/>
                                      </p:to>
                                    </p:set>
                                    <p:animEffect transition="in" filter="fade">
                                      <p:cBhvr>
                                        <p:cTn id="22" dur="500"/>
                                        <p:tgtEl>
                                          <p:spTgt spid="547"/>
                                        </p:tgtEl>
                                      </p:cBhvr>
                                    </p:animEffect>
                                  </p:childTnLst>
                                </p:cTn>
                              </p:par>
                              <p:par>
                                <p:cTn id="23" presetID="10" presetClass="entr" presetSubtype="0" fill="hold" nodeType="withEffect">
                                  <p:stCondLst>
                                    <p:cond delay="0"/>
                                  </p:stCondLst>
                                  <p:childTnLst>
                                    <p:set>
                                      <p:cBhvr>
                                        <p:cTn id="24" dur="1" fill="hold">
                                          <p:stCondLst>
                                            <p:cond delay="0"/>
                                          </p:stCondLst>
                                        </p:cTn>
                                        <p:tgtEl>
                                          <p:spTgt spid="598"/>
                                        </p:tgtEl>
                                        <p:attrNameLst>
                                          <p:attrName>style.visibility</p:attrName>
                                        </p:attrNameLst>
                                      </p:cBhvr>
                                      <p:to>
                                        <p:strVal val="visible"/>
                                      </p:to>
                                    </p:set>
                                    <p:animEffect transition="in" filter="fade">
                                      <p:cBhvr>
                                        <p:cTn id="25" dur="500"/>
                                        <p:tgtEl>
                                          <p:spTgt spid="598"/>
                                        </p:tgtEl>
                                      </p:cBhvr>
                                    </p:animEffect>
                                  </p:childTnLst>
                                </p:cTn>
                              </p:par>
                              <p:par>
                                <p:cTn id="26" presetID="10" presetClass="entr" presetSubtype="0" fill="hold" nodeType="withEffect">
                                  <p:stCondLst>
                                    <p:cond delay="0"/>
                                  </p:stCondLst>
                                  <p:childTnLst>
                                    <p:set>
                                      <p:cBhvr>
                                        <p:cTn id="27" dur="1" fill="hold">
                                          <p:stCondLst>
                                            <p:cond delay="0"/>
                                          </p:stCondLst>
                                        </p:cTn>
                                        <p:tgtEl>
                                          <p:spTgt spid="549"/>
                                        </p:tgtEl>
                                        <p:attrNameLst>
                                          <p:attrName>style.visibility</p:attrName>
                                        </p:attrNameLst>
                                      </p:cBhvr>
                                      <p:to>
                                        <p:strVal val="visible"/>
                                      </p:to>
                                    </p:set>
                                    <p:animEffect transition="in" filter="fade">
                                      <p:cBhvr>
                                        <p:cTn id="28" dur="500"/>
                                        <p:tgtEl>
                                          <p:spTgt spid="549"/>
                                        </p:tgtEl>
                                      </p:cBhvr>
                                    </p:animEffect>
                                  </p:childTnLst>
                                </p:cTn>
                              </p:par>
                              <p:par>
                                <p:cTn id="29" presetID="10" presetClass="entr" presetSubtype="0" fill="hold" nodeType="withEffect">
                                  <p:stCondLst>
                                    <p:cond delay="0"/>
                                  </p:stCondLst>
                                  <p:childTnLst>
                                    <p:set>
                                      <p:cBhvr>
                                        <p:cTn id="30" dur="1" fill="hold">
                                          <p:stCondLst>
                                            <p:cond delay="0"/>
                                          </p:stCondLst>
                                        </p:cTn>
                                        <p:tgtEl>
                                          <p:spTgt spid="550"/>
                                        </p:tgtEl>
                                        <p:attrNameLst>
                                          <p:attrName>style.visibility</p:attrName>
                                        </p:attrNameLst>
                                      </p:cBhvr>
                                      <p:to>
                                        <p:strVal val="visible"/>
                                      </p:to>
                                    </p:set>
                                    <p:animEffect transition="in" filter="fade">
                                      <p:cBhvr>
                                        <p:cTn id="31" dur="500"/>
                                        <p:tgtEl>
                                          <p:spTgt spid="550"/>
                                        </p:tgtEl>
                                      </p:cBhvr>
                                    </p:animEffect>
                                  </p:childTnLst>
                                </p:cTn>
                              </p:par>
                              <p:par>
                                <p:cTn id="32" presetID="10" presetClass="entr" presetSubtype="0" fill="hold" nodeType="withEffect">
                                  <p:stCondLst>
                                    <p:cond delay="0"/>
                                  </p:stCondLst>
                                  <p:childTnLst>
                                    <p:set>
                                      <p:cBhvr>
                                        <p:cTn id="33" dur="1" fill="hold">
                                          <p:stCondLst>
                                            <p:cond delay="0"/>
                                          </p:stCondLst>
                                        </p:cTn>
                                        <p:tgtEl>
                                          <p:spTgt spid="551"/>
                                        </p:tgtEl>
                                        <p:attrNameLst>
                                          <p:attrName>style.visibility</p:attrName>
                                        </p:attrNameLst>
                                      </p:cBhvr>
                                      <p:to>
                                        <p:strVal val="visible"/>
                                      </p:to>
                                    </p:set>
                                    <p:animEffect transition="in" filter="fade">
                                      <p:cBhvr>
                                        <p:cTn id="34" dur="500"/>
                                        <p:tgtEl>
                                          <p:spTgt spid="551"/>
                                        </p:tgtEl>
                                      </p:cBhvr>
                                    </p:animEffect>
                                  </p:childTnLst>
                                </p:cTn>
                              </p:par>
                              <p:par>
                                <p:cTn id="35" presetID="10" presetClass="entr" presetSubtype="0" fill="hold" nodeType="withEffect">
                                  <p:stCondLst>
                                    <p:cond delay="0"/>
                                  </p:stCondLst>
                                  <p:childTnLst>
                                    <p:set>
                                      <p:cBhvr>
                                        <p:cTn id="36" dur="1" fill="hold">
                                          <p:stCondLst>
                                            <p:cond delay="0"/>
                                          </p:stCondLst>
                                        </p:cTn>
                                        <p:tgtEl>
                                          <p:spTgt spid="552"/>
                                        </p:tgtEl>
                                        <p:attrNameLst>
                                          <p:attrName>style.visibility</p:attrName>
                                        </p:attrNameLst>
                                      </p:cBhvr>
                                      <p:to>
                                        <p:strVal val="visible"/>
                                      </p:to>
                                    </p:set>
                                    <p:animEffect transition="in" filter="fade">
                                      <p:cBhvr>
                                        <p:cTn id="37" dur="500"/>
                                        <p:tgtEl>
                                          <p:spTgt spid="552"/>
                                        </p:tgtEl>
                                      </p:cBhvr>
                                    </p:animEffect>
                                  </p:childTnLst>
                                </p:cTn>
                              </p:par>
                              <p:par>
                                <p:cTn id="38" presetID="10" presetClass="entr" presetSubtype="0" fill="hold" nodeType="withEffect">
                                  <p:stCondLst>
                                    <p:cond delay="0"/>
                                  </p:stCondLst>
                                  <p:childTnLst>
                                    <p:set>
                                      <p:cBhvr>
                                        <p:cTn id="39" dur="1" fill="hold">
                                          <p:stCondLst>
                                            <p:cond delay="0"/>
                                          </p:stCondLst>
                                        </p:cTn>
                                        <p:tgtEl>
                                          <p:spTgt spid="553"/>
                                        </p:tgtEl>
                                        <p:attrNameLst>
                                          <p:attrName>style.visibility</p:attrName>
                                        </p:attrNameLst>
                                      </p:cBhvr>
                                      <p:to>
                                        <p:strVal val="visible"/>
                                      </p:to>
                                    </p:set>
                                    <p:animEffect transition="in" filter="fade">
                                      <p:cBhvr>
                                        <p:cTn id="40" dur="500"/>
                                        <p:tgtEl>
                                          <p:spTgt spid="553"/>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10" presetClass="entr" presetSubtype="0" fill="hold" nodeType="withEffect">
                                  <p:stCondLst>
                                    <p:cond delay="0"/>
                                  </p:stCondLst>
                                  <p:childTnLst>
                                    <p:set>
                                      <p:cBhvr>
                                        <p:cTn id="45" dur="1" fill="hold">
                                          <p:stCondLst>
                                            <p:cond delay="0"/>
                                          </p:stCondLst>
                                        </p:cTn>
                                        <p:tgtEl>
                                          <p:spTgt spid="555"/>
                                        </p:tgtEl>
                                        <p:attrNameLst>
                                          <p:attrName>style.visibility</p:attrName>
                                        </p:attrNameLst>
                                      </p:cBhvr>
                                      <p:to>
                                        <p:strVal val="visible"/>
                                      </p:to>
                                    </p:set>
                                    <p:animEffect transition="in" filter="fade">
                                      <p:cBhvr>
                                        <p:cTn id="46" dur="500"/>
                                        <p:tgtEl>
                                          <p:spTgt spid="555"/>
                                        </p:tgtEl>
                                      </p:cBhvr>
                                    </p:animEffect>
                                  </p:childTnLst>
                                </p:cTn>
                              </p:par>
                              <p:par>
                                <p:cTn id="47" presetID="10" presetClass="entr" presetSubtype="0" fill="hold" nodeType="withEffect">
                                  <p:stCondLst>
                                    <p:cond delay="0"/>
                                  </p:stCondLst>
                                  <p:childTnLst>
                                    <p:set>
                                      <p:cBhvr>
                                        <p:cTn id="48" dur="1" fill="hold">
                                          <p:stCondLst>
                                            <p:cond delay="0"/>
                                          </p:stCondLst>
                                        </p:cTn>
                                        <p:tgtEl>
                                          <p:spTgt spid="556"/>
                                        </p:tgtEl>
                                        <p:attrNameLst>
                                          <p:attrName>style.visibility</p:attrName>
                                        </p:attrNameLst>
                                      </p:cBhvr>
                                      <p:to>
                                        <p:strVal val="visible"/>
                                      </p:to>
                                    </p:set>
                                    <p:animEffect transition="in" filter="fade">
                                      <p:cBhvr>
                                        <p:cTn id="49" dur="500"/>
                                        <p:tgtEl>
                                          <p:spTgt spid="556"/>
                                        </p:tgtEl>
                                      </p:cBhvr>
                                    </p:animEffect>
                                  </p:childTnLst>
                                </p:cTn>
                              </p:par>
                              <p:par>
                                <p:cTn id="50" presetID="10" presetClass="entr" presetSubtype="0" fill="hold" nodeType="withEffect">
                                  <p:stCondLst>
                                    <p:cond delay="0"/>
                                  </p:stCondLst>
                                  <p:childTnLst>
                                    <p:set>
                                      <p:cBhvr>
                                        <p:cTn id="51" dur="1" fill="hold">
                                          <p:stCondLst>
                                            <p:cond delay="0"/>
                                          </p:stCondLst>
                                        </p:cTn>
                                        <p:tgtEl>
                                          <p:spTgt spid="557"/>
                                        </p:tgtEl>
                                        <p:attrNameLst>
                                          <p:attrName>style.visibility</p:attrName>
                                        </p:attrNameLst>
                                      </p:cBhvr>
                                      <p:to>
                                        <p:strVal val="visible"/>
                                      </p:to>
                                    </p:set>
                                    <p:animEffect transition="in" filter="fade">
                                      <p:cBhvr>
                                        <p:cTn id="52" dur="500"/>
                                        <p:tgtEl>
                                          <p:spTgt spid="557"/>
                                        </p:tgtEl>
                                      </p:cBhvr>
                                    </p:animEffect>
                                  </p:childTnLst>
                                </p:cTn>
                              </p:par>
                              <p:par>
                                <p:cTn id="53" presetID="10" presetClass="entr" presetSubtype="0" fill="hold" nodeType="withEffect">
                                  <p:stCondLst>
                                    <p:cond delay="0"/>
                                  </p:stCondLst>
                                  <p:childTnLst>
                                    <p:set>
                                      <p:cBhvr>
                                        <p:cTn id="54" dur="1" fill="hold">
                                          <p:stCondLst>
                                            <p:cond delay="0"/>
                                          </p:stCondLst>
                                        </p:cTn>
                                        <p:tgtEl>
                                          <p:spTgt spid="558"/>
                                        </p:tgtEl>
                                        <p:attrNameLst>
                                          <p:attrName>style.visibility</p:attrName>
                                        </p:attrNameLst>
                                      </p:cBhvr>
                                      <p:to>
                                        <p:strVal val="visible"/>
                                      </p:to>
                                    </p:set>
                                    <p:animEffect transition="in" filter="fade">
                                      <p:cBhvr>
                                        <p:cTn id="55" dur="500"/>
                                        <p:tgtEl>
                                          <p:spTgt spid="558"/>
                                        </p:tgtEl>
                                      </p:cBhvr>
                                    </p:animEffect>
                                  </p:childTnLst>
                                </p:cTn>
                              </p:par>
                              <p:par>
                                <p:cTn id="56" presetID="10" presetClass="entr" presetSubtype="0" fill="hold" nodeType="withEffect">
                                  <p:stCondLst>
                                    <p:cond delay="0"/>
                                  </p:stCondLst>
                                  <p:childTnLst>
                                    <p:set>
                                      <p:cBhvr>
                                        <p:cTn id="57" dur="1" fill="hold">
                                          <p:stCondLst>
                                            <p:cond delay="0"/>
                                          </p:stCondLst>
                                        </p:cTn>
                                        <p:tgtEl>
                                          <p:spTgt spid="559"/>
                                        </p:tgtEl>
                                        <p:attrNameLst>
                                          <p:attrName>style.visibility</p:attrName>
                                        </p:attrNameLst>
                                      </p:cBhvr>
                                      <p:to>
                                        <p:strVal val="visible"/>
                                      </p:to>
                                    </p:set>
                                    <p:animEffect transition="in" filter="fade">
                                      <p:cBhvr>
                                        <p:cTn id="58" dur="500"/>
                                        <p:tgtEl>
                                          <p:spTgt spid="559"/>
                                        </p:tgtEl>
                                      </p:cBhvr>
                                    </p:animEffect>
                                  </p:childTnLst>
                                </p:cTn>
                              </p:par>
                              <p:par>
                                <p:cTn id="59" presetID="10" presetClass="entr" presetSubtype="0" fill="hold" nodeType="withEffect">
                                  <p:stCondLst>
                                    <p:cond delay="0"/>
                                  </p:stCondLst>
                                  <p:childTnLst>
                                    <p:set>
                                      <p:cBhvr>
                                        <p:cTn id="60" dur="1" fill="hold">
                                          <p:stCondLst>
                                            <p:cond delay="0"/>
                                          </p:stCondLst>
                                        </p:cTn>
                                        <p:tgtEl>
                                          <p:spTgt spid="560"/>
                                        </p:tgtEl>
                                        <p:attrNameLst>
                                          <p:attrName>style.visibility</p:attrName>
                                        </p:attrNameLst>
                                      </p:cBhvr>
                                      <p:to>
                                        <p:strVal val="visible"/>
                                      </p:to>
                                    </p:set>
                                    <p:animEffect transition="in" filter="fade">
                                      <p:cBhvr>
                                        <p:cTn id="61" dur="500"/>
                                        <p:tgtEl>
                                          <p:spTgt spid="560"/>
                                        </p:tgtEl>
                                      </p:cBhvr>
                                    </p:animEffect>
                                  </p:childTnLst>
                                </p:cTn>
                              </p:par>
                              <p:par>
                                <p:cTn id="62" presetID="10" presetClass="entr" presetSubtype="0" fill="hold" nodeType="withEffect">
                                  <p:stCondLst>
                                    <p:cond delay="0"/>
                                  </p:stCondLst>
                                  <p:childTnLst>
                                    <p:set>
                                      <p:cBhvr>
                                        <p:cTn id="63" dur="1" fill="hold">
                                          <p:stCondLst>
                                            <p:cond delay="0"/>
                                          </p:stCondLst>
                                        </p:cTn>
                                        <p:tgtEl>
                                          <p:spTgt spid="561"/>
                                        </p:tgtEl>
                                        <p:attrNameLst>
                                          <p:attrName>style.visibility</p:attrName>
                                        </p:attrNameLst>
                                      </p:cBhvr>
                                      <p:to>
                                        <p:strVal val="visible"/>
                                      </p:to>
                                    </p:set>
                                    <p:animEffect transition="in" filter="fade">
                                      <p:cBhvr>
                                        <p:cTn id="64" dur="500"/>
                                        <p:tgtEl>
                                          <p:spTgt spid="561"/>
                                        </p:tgtEl>
                                      </p:cBhvr>
                                    </p:animEffect>
                                  </p:childTnLst>
                                </p:cTn>
                              </p:par>
                              <p:par>
                                <p:cTn id="65" presetID="10" presetClass="entr" presetSubtype="0" fill="hold" nodeType="withEffect">
                                  <p:stCondLst>
                                    <p:cond delay="0"/>
                                  </p:stCondLst>
                                  <p:childTnLst>
                                    <p:set>
                                      <p:cBhvr>
                                        <p:cTn id="66" dur="1" fill="hold">
                                          <p:stCondLst>
                                            <p:cond delay="0"/>
                                          </p:stCondLst>
                                        </p:cTn>
                                        <p:tgtEl>
                                          <p:spTgt spid="562"/>
                                        </p:tgtEl>
                                        <p:attrNameLst>
                                          <p:attrName>style.visibility</p:attrName>
                                        </p:attrNameLst>
                                      </p:cBhvr>
                                      <p:to>
                                        <p:strVal val="visible"/>
                                      </p:to>
                                    </p:set>
                                    <p:animEffect transition="in" filter="fade">
                                      <p:cBhvr>
                                        <p:cTn id="67" dur="500"/>
                                        <p:tgtEl>
                                          <p:spTgt spid="562"/>
                                        </p:tgtEl>
                                      </p:cBhvr>
                                    </p:animEffect>
                                  </p:childTnLst>
                                </p:cTn>
                              </p:par>
                              <p:par>
                                <p:cTn id="68" presetID="10" presetClass="entr" presetSubtype="0" fill="hold" nodeType="withEffect">
                                  <p:stCondLst>
                                    <p:cond delay="0"/>
                                  </p:stCondLst>
                                  <p:childTnLst>
                                    <p:set>
                                      <p:cBhvr>
                                        <p:cTn id="69" dur="1" fill="hold">
                                          <p:stCondLst>
                                            <p:cond delay="0"/>
                                          </p:stCondLst>
                                        </p:cTn>
                                        <p:tgtEl>
                                          <p:spTgt spid="563"/>
                                        </p:tgtEl>
                                        <p:attrNameLst>
                                          <p:attrName>style.visibility</p:attrName>
                                        </p:attrNameLst>
                                      </p:cBhvr>
                                      <p:to>
                                        <p:strVal val="visible"/>
                                      </p:to>
                                    </p:set>
                                    <p:animEffect transition="in" filter="fade">
                                      <p:cBhvr>
                                        <p:cTn id="70" dur="500"/>
                                        <p:tgtEl>
                                          <p:spTgt spid="563"/>
                                        </p:tgtEl>
                                      </p:cBhvr>
                                    </p:animEffect>
                                  </p:childTnLst>
                                </p:cTn>
                              </p:par>
                              <p:par>
                                <p:cTn id="71" presetID="10" presetClass="entr" presetSubtype="0" fill="hold" nodeType="withEffect">
                                  <p:stCondLst>
                                    <p:cond delay="0"/>
                                  </p:stCondLst>
                                  <p:childTnLst>
                                    <p:set>
                                      <p:cBhvr>
                                        <p:cTn id="72" dur="1" fill="hold">
                                          <p:stCondLst>
                                            <p:cond delay="0"/>
                                          </p:stCondLst>
                                        </p:cTn>
                                        <p:tgtEl>
                                          <p:spTgt spid="564"/>
                                        </p:tgtEl>
                                        <p:attrNameLst>
                                          <p:attrName>style.visibility</p:attrName>
                                        </p:attrNameLst>
                                      </p:cBhvr>
                                      <p:to>
                                        <p:strVal val="visible"/>
                                      </p:to>
                                    </p:set>
                                    <p:animEffect transition="in" filter="fade">
                                      <p:cBhvr>
                                        <p:cTn id="73" dur="500"/>
                                        <p:tgtEl>
                                          <p:spTgt spid="564"/>
                                        </p:tgtEl>
                                      </p:cBhvr>
                                    </p:animEffect>
                                  </p:childTnLst>
                                </p:cTn>
                              </p:par>
                              <p:par>
                                <p:cTn id="74" presetID="10" presetClass="entr" presetSubtype="0" fill="hold" nodeType="withEffect">
                                  <p:stCondLst>
                                    <p:cond delay="0"/>
                                  </p:stCondLst>
                                  <p:childTnLst>
                                    <p:set>
                                      <p:cBhvr>
                                        <p:cTn id="75" dur="1" fill="hold">
                                          <p:stCondLst>
                                            <p:cond delay="0"/>
                                          </p:stCondLst>
                                        </p:cTn>
                                        <p:tgtEl>
                                          <p:spTgt spid="565"/>
                                        </p:tgtEl>
                                        <p:attrNameLst>
                                          <p:attrName>style.visibility</p:attrName>
                                        </p:attrNameLst>
                                      </p:cBhvr>
                                      <p:to>
                                        <p:strVal val="visible"/>
                                      </p:to>
                                    </p:set>
                                    <p:animEffect transition="in" filter="fade">
                                      <p:cBhvr>
                                        <p:cTn id="76" dur="500"/>
                                        <p:tgtEl>
                                          <p:spTgt spid="565"/>
                                        </p:tgtEl>
                                      </p:cBhvr>
                                    </p:animEffect>
                                  </p:childTnLst>
                                </p:cTn>
                              </p:par>
                              <p:par>
                                <p:cTn id="77" presetID="10" presetClass="entr" presetSubtype="0" fill="hold" nodeType="withEffect">
                                  <p:stCondLst>
                                    <p:cond delay="0"/>
                                  </p:stCondLst>
                                  <p:childTnLst>
                                    <p:set>
                                      <p:cBhvr>
                                        <p:cTn id="78" dur="1" fill="hold">
                                          <p:stCondLst>
                                            <p:cond delay="0"/>
                                          </p:stCondLst>
                                        </p:cTn>
                                        <p:tgtEl>
                                          <p:spTgt spid="566"/>
                                        </p:tgtEl>
                                        <p:attrNameLst>
                                          <p:attrName>style.visibility</p:attrName>
                                        </p:attrNameLst>
                                      </p:cBhvr>
                                      <p:to>
                                        <p:strVal val="visible"/>
                                      </p:to>
                                    </p:set>
                                    <p:animEffect transition="in" filter="fade">
                                      <p:cBhvr>
                                        <p:cTn id="79" dur="500"/>
                                        <p:tgtEl>
                                          <p:spTgt spid="566"/>
                                        </p:tgtEl>
                                      </p:cBhvr>
                                    </p:animEffect>
                                  </p:childTnLst>
                                </p:cTn>
                              </p:par>
                              <p:par>
                                <p:cTn id="80" presetID="10" presetClass="entr" presetSubtype="0" fill="hold" nodeType="withEffect">
                                  <p:stCondLst>
                                    <p:cond delay="0"/>
                                  </p:stCondLst>
                                  <p:childTnLst>
                                    <p:set>
                                      <p:cBhvr>
                                        <p:cTn id="81" dur="1" fill="hold">
                                          <p:stCondLst>
                                            <p:cond delay="0"/>
                                          </p:stCondLst>
                                        </p:cTn>
                                        <p:tgtEl>
                                          <p:spTgt spid="567"/>
                                        </p:tgtEl>
                                        <p:attrNameLst>
                                          <p:attrName>style.visibility</p:attrName>
                                        </p:attrNameLst>
                                      </p:cBhvr>
                                      <p:to>
                                        <p:strVal val="visible"/>
                                      </p:to>
                                    </p:set>
                                    <p:animEffect transition="in" filter="fade">
                                      <p:cBhvr>
                                        <p:cTn id="82" dur="500"/>
                                        <p:tgtEl>
                                          <p:spTgt spid="567"/>
                                        </p:tgtEl>
                                      </p:cBhvr>
                                    </p:animEffect>
                                  </p:childTnLst>
                                </p:cTn>
                              </p:par>
                              <p:par>
                                <p:cTn id="83" presetID="10" presetClass="entr" presetSubtype="0" fill="hold" nodeType="withEffect">
                                  <p:stCondLst>
                                    <p:cond delay="0"/>
                                  </p:stCondLst>
                                  <p:childTnLst>
                                    <p:set>
                                      <p:cBhvr>
                                        <p:cTn id="84" dur="1" fill="hold">
                                          <p:stCondLst>
                                            <p:cond delay="0"/>
                                          </p:stCondLst>
                                        </p:cTn>
                                        <p:tgtEl>
                                          <p:spTgt spid="568"/>
                                        </p:tgtEl>
                                        <p:attrNameLst>
                                          <p:attrName>style.visibility</p:attrName>
                                        </p:attrNameLst>
                                      </p:cBhvr>
                                      <p:to>
                                        <p:strVal val="visible"/>
                                      </p:to>
                                    </p:set>
                                    <p:animEffect transition="in" filter="fade">
                                      <p:cBhvr>
                                        <p:cTn id="85" dur="500"/>
                                        <p:tgtEl>
                                          <p:spTgt spid="568"/>
                                        </p:tgtEl>
                                      </p:cBhvr>
                                    </p:animEffect>
                                  </p:childTnLst>
                                </p:cTn>
                              </p:par>
                              <p:par>
                                <p:cTn id="86" presetID="10" presetClass="entr" presetSubtype="0" fill="hold" nodeType="withEffect">
                                  <p:stCondLst>
                                    <p:cond delay="0"/>
                                  </p:stCondLst>
                                  <p:childTnLst>
                                    <p:set>
                                      <p:cBhvr>
                                        <p:cTn id="87" dur="1" fill="hold">
                                          <p:stCondLst>
                                            <p:cond delay="0"/>
                                          </p:stCondLst>
                                        </p:cTn>
                                        <p:tgtEl>
                                          <p:spTgt spid="569"/>
                                        </p:tgtEl>
                                        <p:attrNameLst>
                                          <p:attrName>style.visibility</p:attrName>
                                        </p:attrNameLst>
                                      </p:cBhvr>
                                      <p:to>
                                        <p:strVal val="visible"/>
                                      </p:to>
                                    </p:set>
                                    <p:animEffect transition="in" filter="fade">
                                      <p:cBhvr>
                                        <p:cTn id="88" dur="500"/>
                                        <p:tgtEl>
                                          <p:spTgt spid="569"/>
                                        </p:tgtEl>
                                      </p:cBhvr>
                                    </p:animEffect>
                                  </p:childTnLst>
                                </p:cTn>
                              </p:par>
                              <p:par>
                                <p:cTn id="89" presetID="10" presetClass="entr" presetSubtype="0" fill="hold" nodeType="withEffect">
                                  <p:stCondLst>
                                    <p:cond delay="0"/>
                                  </p:stCondLst>
                                  <p:childTnLst>
                                    <p:set>
                                      <p:cBhvr>
                                        <p:cTn id="90" dur="1" fill="hold">
                                          <p:stCondLst>
                                            <p:cond delay="0"/>
                                          </p:stCondLst>
                                        </p:cTn>
                                        <p:tgtEl>
                                          <p:spTgt spid="570"/>
                                        </p:tgtEl>
                                        <p:attrNameLst>
                                          <p:attrName>style.visibility</p:attrName>
                                        </p:attrNameLst>
                                      </p:cBhvr>
                                      <p:to>
                                        <p:strVal val="visible"/>
                                      </p:to>
                                    </p:set>
                                    <p:animEffect transition="in" filter="fade">
                                      <p:cBhvr>
                                        <p:cTn id="91" dur="500"/>
                                        <p:tgtEl>
                                          <p:spTgt spid="570"/>
                                        </p:tgtEl>
                                      </p:cBhvr>
                                    </p:animEffect>
                                  </p:childTnLst>
                                </p:cTn>
                              </p:par>
                              <p:par>
                                <p:cTn id="92" presetID="10" presetClass="entr" presetSubtype="0" fill="hold" nodeType="withEffect">
                                  <p:stCondLst>
                                    <p:cond delay="0"/>
                                  </p:stCondLst>
                                  <p:childTnLst>
                                    <p:set>
                                      <p:cBhvr>
                                        <p:cTn id="93" dur="1" fill="hold">
                                          <p:stCondLst>
                                            <p:cond delay="0"/>
                                          </p:stCondLst>
                                        </p:cTn>
                                        <p:tgtEl>
                                          <p:spTgt spid="571"/>
                                        </p:tgtEl>
                                        <p:attrNameLst>
                                          <p:attrName>style.visibility</p:attrName>
                                        </p:attrNameLst>
                                      </p:cBhvr>
                                      <p:to>
                                        <p:strVal val="visible"/>
                                      </p:to>
                                    </p:set>
                                    <p:animEffect transition="in" filter="fade">
                                      <p:cBhvr>
                                        <p:cTn id="94" dur="500"/>
                                        <p:tgtEl>
                                          <p:spTgt spid="571"/>
                                        </p:tgtEl>
                                      </p:cBhvr>
                                    </p:animEffect>
                                  </p:childTnLst>
                                </p:cTn>
                              </p:par>
                              <p:par>
                                <p:cTn id="95" presetID="10" presetClass="entr" presetSubtype="0" fill="hold" nodeType="withEffect">
                                  <p:stCondLst>
                                    <p:cond delay="0"/>
                                  </p:stCondLst>
                                  <p:childTnLst>
                                    <p:set>
                                      <p:cBhvr>
                                        <p:cTn id="96" dur="1" fill="hold">
                                          <p:stCondLst>
                                            <p:cond delay="0"/>
                                          </p:stCondLst>
                                        </p:cTn>
                                        <p:tgtEl>
                                          <p:spTgt spid="572"/>
                                        </p:tgtEl>
                                        <p:attrNameLst>
                                          <p:attrName>style.visibility</p:attrName>
                                        </p:attrNameLst>
                                      </p:cBhvr>
                                      <p:to>
                                        <p:strVal val="visible"/>
                                      </p:to>
                                    </p:set>
                                    <p:animEffect transition="in" filter="fade">
                                      <p:cBhvr>
                                        <p:cTn id="97" dur="500"/>
                                        <p:tgtEl>
                                          <p:spTgt spid="572"/>
                                        </p:tgtEl>
                                      </p:cBhvr>
                                    </p:animEffect>
                                  </p:childTnLst>
                                </p:cTn>
                              </p:par>
                              <p:par>
                                <p:cTn id="98" presetID="10" presetClass="entr" presetSubtype="0" fill="hold" nodeType="withEffect">
                                  <p:stCondLst>
                                    <p:cond delay="0"/>
                                  </p:stCondLst>
                                  <p:childTnLst>
                                    <p:set>
                                      <p:cBhvr>
                                        <p:cTn id="99" dur="1" fill="hold">
                                          <p:stCondLst>
                                            <p:cond delay="0"/>
                                          </p:stCondLst>
                                        </p:cTn>
                                        <p:tgtEl>
                                          <p:spTgt spid="573"/>
                                        </p:tgtEl>
                                        <p:attrNameLst>
                                          <p:attrName>style.visibility</p:attrName>
                                        </p:attrNameLst>
                                      </p:cBhvr>
                                      <p:to>
                                        <p:strVal val="visible"/>
                                      </p:to>
                                    </p:set>
                                    <p:animEffect transition="in" filter="fade">
                                      <p:cBhvr>
                                        <p:cTn id="100" dur="500"/>
                                        <p:tgtEl>
                                          <p:spTgt spid="573"/>
                                        </p:tgtEl>
                                      </p:cBhvr>
                                    </p:animEffect>
                                  </p:childTnLst>
                                </p:cTn>
                              </p:par>
                              <p:par>
                                <p:cTn id="101" presetID="10" presetClass="entr" presetSubtype="0" fill="hold" nodeType="withEffect">
                                  <p:stCondLst>
                                    <p:cond delay="0"/>
                                  </p:stCondLst>
                                  <p:childTnLst>
                                    <p:set>
                                      <p:cBhvr>
                                        <p:cTn id="102" dur="1" fill="hold">
                                          <p:stCondLst>
                                            <p:cond delay="0"/>
                                          </p:stCondLst>
                                        </p:cTn>
                                        <p:tgtEl>
                                          <p:spTgt spid="574"/>
                                        </p:tgtEl>
                                        <p:attrNameLst>
                                          <p:attrName>style.visibility</p:attrName>
                                        </p:attrNameLst>
                                      </p:cBhvr>
                                      <p:to>
                                        <p:strVal val="visible"/>
                                      </p:to>
                                    </p:set>
                                    <p:animEffect transition="in" filter="fade">
                                      <p:cBhvr>
                                        <p:cTn id="103" dur="500"/>
                                        <p:tgtEl>
                                          <p:spTgt spid="574"/>
                                        </p:tgtEl>
                                      </p:cBhvr>
                                    </p:animEffect>
                                  </p:childTnLst>
                                </p:cTn>
                              </p:par>
                              <p:par>
                                <p:cTn id="104" presetID="10" presetClass="entr" presetSubtype="0" fill="hold" nodeType="withEffect">
                                  <p:stCondLst>
                                    <p:cond delay="0"/>
                                  </p:stCondLst>
                                  <p:childTnLst>
                                    <p:set>
                                      <p:cBhvr>
                                        <p:cTn id="105" dur="1" fill="hold">
                                          <p:stCondLst>
                                            <p:cond delay="0"/>
                                          </p:stCondLst>
                                        </p:cTn>
                                        <p:tgtEl>
                                          <p:spTgt spid="575"/>
                                        </p:tgtEl>
                                        <p:attrNameLst>
                                          <p:attrName>style.visibility</p:attrName>
                                        </p:attrNameLst>
                                      </p:cBhvr>
                                      <p:to>
                                        <p:strVal val="visible"/>
                                      </p:to>
                                    </p:set>
                                    <p:animEffect transition="in" filter="fade">
                                      <p:cBhvr>
                                        <p:cTn id="106" dur="500"/>
                                        <p:tgtEl>
                                          <p:spTgt spid="575"/>
                                        </p:tgtEl>
                                      </p:cBhvr>
                                    </p:animEffect>
                                  </p:childTnLst>
                                </p:cTn>
                              </p:par>
                              <p:par>
                                <p:cTn id="107" presetID="10" presetClass="entr" presetSubtype="0" fill="hold" nodeType="withEffect">
                                  <p:stCondLst>
                                    <p:cond delay="0"/>
                                  </p:stCondLst>
                                  <p:childTnLst>
                                    <p:set>
                                      <p:cBhvr>
                                        <p:cTn id="108" dur="1" fill="hold">
                                          <p:stCondLst>
                                            <p:cond delay="0"/>
                                          </p:stCondLst>
                                        </p:cTn>
                                        <p:tgtEl>
                                          <p:spTgt spid="576"/>
                                        </p:tgtEl>
                                        <p:attrNameLst>
                                          <p:attrName>style.visibility</p:attrName>
                                        </p:attrNameLst>
                                      </p:cBhvr>
                                      <p:to>
                                        <p:strVal val="visible"/>
                                      </p:to>
                                    </p:set>
                                    <p:animEffect transition="in" filter="fade">
                                      <p:cBhvr>
                                        <p:cTn id="109" dur="500"/>
                                        <p:tgtEl>
                                          <p:spTgt spid="576"/>
                                        </p:tgtEl>
                                      </p:cBhvr>
                                    </p:animEffect>
                                  </p:childTnLst>
                                </p:cTn>
                              </p:par>
                              <p:par>
                                <p:cTn id="110" presetID="10" presetClass="entr" presetSubtype="0" fill="hold" nodeType="withEffect">
                                  <p:stCondLst>
                                    <p:cond delay="0"/>
                                  </p:stCondLst>
                                  <p:childTnLst>
                                    <p:set>
                                      <p:cBhvr>
                                        <p:cTn id="111" dur="1" fill="hold">
                                          <p:stCondLst>
                                            <p:cond delay="0"/>
                                          </p:stCondLst>
                                        </p:cTn>
                                        <p:tgtEl>
                                          <p:spTgt spid="577"/>
                                        </p:tgtEl>
                                        <p:attrNameLst>
                                          <p:attrName>style.visibility</p:attrName>
                                        </p:attrNameLst>
                                      </p:cBhvr>
                                      <p:to>
                                        <p:strVal val="visible"/>
                                      </p:to>
                                    </p:set>
                                    <p:animEffect transition="in" filter="fade">
                                      <p:cBhvr>
                                        <p:cTn id="112" dur="500"/>
                                        <p:tgtEl>
                                          <p:spTgt spid="577"/>
                                        </p:tgtEl>
                                      </p:cBhvr>
                                    </p:animEffect>
                                  </p:childTnLst>
                                </p:cTn>
                              </p:par>
                              <p:par>
                                <p:cTn id="113" presetID="10" presetClass="entr" presetSubtype="0" fill="hold" nodeType="withEffect">
                                  <p:stCondLst>
                                    <p:cond delay="0"/>
                                  </p:stCondLst>
                                  <p:childTnLst>
                                    <p:set>
                                      <p:cBhvr>
                                        <p:cTn id="114" dur="1" fill="hold">
                                          <p:stCondLst>
                                            <p:cond delay="0"/>
                                          </p:stCondLst>
                                        </p:cTn>
                                        <p:tgtEl>
                                          <p:spTgt spid="578"/>
                                        </p:tgtEl>
                                        <p:attrNameLst>
                                          <p:attrName>style.visibility</p:attrName>
                                        </p:attrNameLst>
                                      </p:cBhvr>
                                      <p:to>
                                        <p:strVal val="visible"/>
                                      </p:to>
                                    </p:set>
                                    <p:animEffect transition="in" filter="fade">
                                      <p:cBhvr>
                                        <p:cTn id="115" dur="500"/>
                                        <p:tgtEl>
                                          <p:spTgt spid="578"/>
                                        </p:tgtEl>
                                      </p:cBhvr>
                                    </p:animEffect>
                                  </p:childTnLst>
                                </p:cTn>
                              </p:par>
                              <p:par>
                                <p:cTn id="116" presetID="10" presetClass="entr" presetSubtype="0" fill="hold" nodeType="withEffect">
                                  <p:stCondLst>
                                    <p:cond delay="0"/>
                                  </p:stCondLst>
                                  <p:childTnLst>
                                    <p:set>
                                      <p:cBhvr>
                                        <p:cTn id="117" dur="1" fill="hold">
                                          <p:stCondLst>
                                            <p:cond delay="0"/>
                                          </p:stCondLst>
                                        </p:cTn>
                                        <p:tgtEl>
                                          <p:spTgt spid="579"/>
                                        </p:tgtEl>
                                        <p:attrNameLst>
                                          <p:attrName>style.visibility</p:attrName>
                                        </p:attrNameLst>
                                      </p:cBhvr>
                                      <p:to>
                                        <p:strVal val="visible"/>
                                      </p:to>
                                    </p:set>
                                    <p:animEffect transition="in" filter="fade">
                                      <p:cBhvr>
                                        <p:cTn id="118" dur="500"/>
                                        <p:tgtEl>
                                          <p:spTgt spid="579"/>
                                        </p:tgtEl>
                                      </p:cBhvr>
                                    </p:animEffect>
                                  </p:childTnLst>
                                </p:cTn>
                              </p:par>
                              <p:par>
                                <p:cTn id="119" presetID="10" presetClass="entr" presetSubtype="0" fill="hold" nodeType="withEffect">
                                  <p:stCondLst>
                                    <p:cond delay="0"/>
                                  </p:stCondLst>
                                  <p:childTnLst>
                                    <p:set>
                                      <p:cBhvr>
                                        <p:cTn id="120" dur="1" fill="hold">
                                          <p:stCondLst>
                                            <p:cond delay="0"/>
                                          </p:stCondLst>
                                        </p:cTn>
                                        <p:tgtEl>
                                          <p:spTgt spid="580"/>
                                        </p:tgtEl>
                                        <p:attrNameLst>
                                          <p:attrName>style.visibility</p:attrName>
                                        </p:attrNameLst>
                                      </p:cBhvr>
                                      <p:to>
                                        <p:strVal val="visible"/>
                                      </p:to>
                                    </p:set>
                                    <p:animEffect transition="in" filter="fade">
                                      <p:cBhvr>
                                        <p:cTn id="121" dur="500"/>
                                        <p:tgtEl>
                                          <p:spTgt spid="580"/>
                                        </p:tgtEl>
                                      </p:cBhvr>
                                    </p:animEffect>
                                  </p:childTnLst>
                                </p:cTn>
                              </p:par>
                              <p:par>
                                <p:cTn id="122" presetID="10" presetClass="entr" presetSubtype="0" fill="hold" nodeType="withEffect">
                                  <p:stCondLst>
                                    <p:cond delay="0"/>
                                  </p:stCondLst>
                                  <p:childTnLst>
                                    <p:set>
                                      <p:cBhvr>
                                        <p:cTn id="123" dur="1" fill="hold">
                                          <p:stCondLst>
                                            <p:cond delay="0"/>
                                          </p:stCondLst>
                                        </p:cTn>
                                        <p:tgtEl>
                                          <p:spTgt spid="581"/>
                                        </p:tgtEl>
                                        <p:attrNameLst>
                                          <p:attrName>style.visibility</p:attrName>
                                        </p:attrNameLst>
                                      </p:cBhvr>
                                      <p:to>
                                        <p:strVal val="visible"/>
                                      </p:to>
                                    </p:set>
                                    <p:animEffect transition="in" filter="fade">
                                      <p:cBhvr>
                                        <p:cTn id="124" dur="500"/>
                                        <p:tgtEl>
                                          <p:spTgt spid="581"/>
                                        </p:tgtEl>
                                      </p:cBhvr>
                                    </p:animEffect>
                                  </p:childTnLst>
                                </p:cTn>
                              </p:par>
                              <p:par>
                                <p:cTn id="125" presetID="10" presetClass="entr" presetSubtype="0" fill="hold" nodeType="withEffect">
                                  <p:stCondLst>
                                    <p:cond delay="0"/>
                                  </p:stCondLst>
                                  <p:childTnLst>
                                    <p:set>
                                      <p:cBhvr>
                                        <p:cTn id="126" dur="1" fill="hold">
                                          <p:stCondLst>
                                            <p:cond delay="0"/>
                                          </p:stCondLst>
                                        </p:cTn>
                                        <p:tgtEl>
                                          <p:spTgt spid="582"/>
                                        </p:tgtEl>
                                        <p:attrNameLst>
                                          <p:attrName>style.visibility</p:attrName>
                                        </p:attrNameLst>
                                      </p:cBhvr>
                                      <p:to>
                                        <p:strVal val="visible"/>
                                      </p:to>
                                    </p:set>
                                    <p:animEffect transition="in" filter="fade">
                                      <p:cBhvr>
                                        <p:cTn id="127" dur="500"/>
                                        <p:tgtEl>
                                          <p:spTgt spid="582"/>
                                        </p:tgtEl>
                                      </p:cBhvr>
                                    </p:animEffect>
                                  </p:childTnLst>
                                </p:cTn>
                              </p:par>
                              <p:par>
                                <p:cTn id="128" presetID="10" presetClass="entr" presetSubtype="0" fill="hold" nodeType="withEffect">
                                  <p:stCondLst>
                                    <p:cond delay="0"/>
                                  </p:stCondLst>
                                  <p:childTnLst>
                                    <p:set>
                                      <p:cBhvr>
                                        <p:cTn id="129" dur="1" fill="hold">
                                          <p:stCondLst>
                                            <p:cond delay="0"/>
                                          </p:stCondLst>
                                        </p:cTn>
                                        <p:tgtEl>
                                          <p:spTgt spid="583"/>
                                        </p:tgtEl>
                                        <p:attrNameLst>
                                          <p:attrName>style.visibility</p:attrName>
                                        </p:attrNameLst>
                                      </p:cBhvr>
                                      <p:to>
                                        <p:strVal val="visible"/>
                                      </p:to>
                                    </p:set>
                                    <p:animEffect transition="in" filter="fade">
                                      <p:cBhvr>
                                        <p:cTn id="130" dur="500"/>
                                        <p:tgtEl>
                                          <p:spTgt spid="583"/>
                                        </p:tgtEl>
                                      </p:cBhvr>
                                    </p:animEffect>
                                  </p:childTnLst>
                                </p:cTn>
                              </p:par>
                              <p:par>
                                <p:cTn id="131" presetID="10" presetClass="entr" presetSubtype="0" fill="hold" nodeType="withEffect">
                                  <p:stCondLst>
                                    <p:cond delay="0"/>
                                  </p:stCondLst>
                                  <p:childTnLst>
                                    <p:set>
                                      <p:cBhvr>
                                        <p:cTn id="132" dur="1" fill="hold">
                                          <p:stCondLst>
                                            <p:cond delay="0"/>
                                          </p:stCondLst>
                                        </p:cTn>
                                        <p:tgtEl>
                                          <p:spTgt spid="584"/>
                                        </p:tgtEl>
                                        <p:attrNameLst>
                                          <p:attrName>style.visibility</p:attrName>
                                        </p:attrNameLst>
                                      </p:cBhvr>
                                      <p:to>
                                        <p:strVal val="visible"/>
                                      </p:to>
                                    </p:set>
                                    <p:animEffect transition="in" filter="fade">
                                      <p:cBhvr>
                                        <p:cTn id="133" dur="500"/>
                                        <p:tgtEl>
                                          <p:spTgt spid="584"/>
                                        </p:tgtEl>
                                      </p:cBhvr>
                                    </p:animEffect>
                                  </p:childTnLst>
                                </p:cTn>
                              </p:par>
                              <p:par>
                                <p:cTn id="134" presetID="10" presetClass="entr" presetSubtype="0" fill="hold" nodeType="withEffect">
                                  <p:stCondLst>
                                    <p:cond delay="0"/>
                                  </p:stCondLst>
                                  <p:childTnLst>
                                    <p:set>
                                      <p:cBhvr>
                                        <p:cTn id="135" dur="1" fill="hold">
                                          <p:stCondLst>
                                            <p:cond delay="0"/>
                                          </p:stCondLst>
                                        </p:cTn>
                                        <p:tgtEl>
                                          <p:spTgt spid="585"/>
                                        </p:tgtEl>
                                        <p:attrNameLst>
                                          <p:attrName>style.visibility</p:attrName>
                                        </p:attrNameLst>
                                      </p:cBhvr>
                                      <p:to>
                                        <p:strVal val="visible"/>
                                      </p:to>
                                    </p:set>
                                    <p:animEffect transition="in" filter="fade">
                                      <p:cBhvr>
                                        <p:cTn id="136" dur="500"/>
                                        <p:tgtEl>
                                          <p:spTgt spid="585"/>
                                        </p:tgtEl>
                                      </p:cBhvr>
                                    </p:animEffect>
                                  </p:childTnLst>
                                </p:cTn>
                              </p:par>
                              <p:par>
                                <p:cTn id="137" presetID="10" presetClass="entr" presetSubtype="0" fill="hold" nodeType="withEffect">
                                  <p:stCondLst>
                                    <p:cond delay="0"/>
                                  </p:stCondLst>
                                  <p:childTnLst>
                                    <p:set>
                                      <p:cBhvr>
                                        <p:cTn id="138" dur="1" fill="hold">
                                          <p:stCondLst>
                                            <p:cond delay="0"/>
                                          </p:stCondLst>
                                        </p:cTn>
                                        <p:tgtEl>
                                          <p:spTgt spid="586"/>
                                        </p:tgtEl>
                                        <p:attrNameLst>
                                          <p:attrName>style.visibility</p:attrName>
                                        </p:attrNameLst>
                                      </p:cBhvr>
                                      <p:to>
                                        <p:strVal val="visible"/>
                                      </p:to>
                                    </p:set>
                                    <p:animEffect transition="in" filter="fade">
                                      <p:cBhvr>
                                        <p:cTn id="139" dur="500"/>
                                        <p:tgtEl>
                                          <p:spTgt spid="586"/>
                                        </p:tgtEl>
                                      </p:cBhvr>
                                    </p:animEffect>
                                  </p:childTnLst>
                                </p:cTn>
                              </p:par>
                              <p:par>
                                <p:cTn id="140" presetID="10" presetClass="entr" presetSubtype="0" fill="hold" nodeType="withEffect">
                                  <p:stCondLst>
                                    <p:cond delay="0"/>
                                  </p:stCondLst>
                                  <p:childTnLst>
                                    <p:set>
                                      <p:cBhvr>
                                        <p:cTn id="141" dur="1" fill="hold">
                                          <p:stCondLst>
                                            <p:cond delay="0"/>
                                          </p:stCondLst>
                                        </p:cTn>
                                        <p:tgtEl>
                                          <p:spTgt spid="587"/>
                                        </p:tgtEl>
                                        <p:attrNameLst>
                                          <p:attrName>style.visibility</p:attrName>
                                        </p:attrNameLst>
                                      </p:cBhvr>
                                      <p:to>
                                        <p:strVal val="visible"/>
                                      </p:to>
                                    </p:set>
                                    <p:animEffect transition="in" filter="fade">
                                      <p:cBhvr>
                                        <p:cTn id="142" dur="500"/>
                                        <p:tgtEl>
                                          <p:spTgt spid="587"/>
                                        </p:tgtEl>
                                      </p:cBhvr>
                                    </p:animEffect>
                                  </p:childTnLst>
                                </p:cTn>
                              </p:par>
                              <p:par>
                                <p:cTn id="143" presetID="10" presetClass="entr" presetSubtype="0" fill="hold" nodeType="withEffect">
                                  <p:stCondLst>
                                    <p:cond delay="0"/>
                                  </p:stCondLst>
                                  <p:childTnLst>
                                    <p:set>
                                      <p:cBhvr>
                                        <p:cTn id="144" dur="1" fill="hold">
                                          <p:stCondLst>
                                            <p:cond delay="0"/>
                                          </p:stCondLst>
                                        </p:cTn>
                                        <p:tgtEl>
                                          <p:spTgt spid="588"/>
                                        </p:tgtEl>
                                        <p:attrNameLst>
                                          <p:attrName>style.visibility</p:attrName>
                                        </p:attrNameLst>
                                      </p:cBhvr>
                                      <p:to>
                                        <p:strVal val="visible"/>
                                      </p:to>
                                    </p:set>
                                    <p:animEffect transition="in" filter="fade">
                                      <p:cBhvr>
                                        <p:cTn id="145" dur="500"/>
                                        <p:tgtEl>
                                          <p:spTgt spid="588"/>
                                        </p:tgtEl>
                                      </p:cBhvr>
                                    </p:animEffect>
                                  </p:childTnLst>
                                </p:cTn>
                              </p:par>
                              <p:par>
                                <p:cTn id="146" presetID="10" presetClass="entr" presetSubtype="0" fill="hold" nodeType="withEffect">
                                  <p:stCondLst>
                                    <p:cond delay="0"/>
                                  </p:stCondLst>
                                  <p:childTnLst>
                                    <p:set>
                                      <p:cBhvr>
                                        <p:cTn id="147" dur="1" fill="hold">
                                          <p:stCondLst>
                                            <p:cond delay="0"/>
                                          </p:stCondLst>
                                        </p:cTn>
                                        <p:tgtEl>
                                          <p:spTgt spid="594"/>
                                        </p:tgtEl>
                                        <p:attrNameLst>
                                          <p:attrName>style.visibility</p:attrName>
                                        </p:attrNameLst>
                                      </p:cBhvr>
                                      <p:to>
                                        <p:strVal val="visible"/>
                                      </p:to>
                                    </p:set>
                                    <p:animEffect transition="in" filter="fade">
                                      <p:cBhvr>
                                        <p:cTn id="148" dur="500"/>
                                        <p:tgtEl>
                                          <p:spTgt spid="594"/>
                                        </p:tgtEl>
                                      </p:cBhvr>
                                    </p:animEffect>
                                  </p:childTnLst>
                                </p:cTn>
                              </p:par>
                              <p:par>
                                <p:cTn id="149" presetID="10" presetClass="entr" presetSubtype="0" fill="hold" nodeType="withEffect">
                                  <p:stCondLst>
                                    <p:cond delay="0"/>
                                  </p:stCondLst>
                                  <p:childTnLst>
                                    <p:set>
                                      <p:cBhvr>
                                        <p:cTn id="150" dur="1" fill="hold">
                                          <p:stCondLst>
                                            <p:cond delay="0"/>
                                          </p:stCondLst>
                                        </p:cTn>
                                        <p:tgtEl>
                                          <p:spTgt spid="595"/>
                                        </p:tgtEl>
                                        <p:attrNameLst>
                                          <p:attrName>style.visibility</p:attrName>
                                        </p:attrNameLst>
                                      </p:cBhvr>
                                      <p:to>
                                        <p:strVal val="visible"/>
                                      </p:to>
                                    </p:set>
                                    <p:animEffect transition="in" filter="fade">
                                      <p:cBhvr>
                                        <p:cTn id="151" dur="500"/>
                                        <p:tgtEl>
                                          <p:spTgt spid="595"/>
                                        </p:tgtEl>
                                      </p:cBhvr>
                                    </p:animEffect>
                                  </p:childTnLst>
                                </p:cTn>
                              </p:par>
                              <p:par>
                                <p:cTn id="152" presetID="10" presetClass="entr" presetSubtype="0" fill="hold" nodeType="withEffect">
                                  <p:stCondLst>
                                    <p:cond delay="0"/>
                                  </p:stCondLst>
                                  <p:childTnLst>
                                    <p:set>
                                      <p:cBhvr>
                                        <p:cTn id="153" dur="1" fill="hold">
                                          <p:stCondLst>
                                            <p:cond delay="0"/>
                                          </p:stCondLst>
                                        </p:cTn>
                                        <p:tgtEl>
                                          <p:spTgt spid="596"/>
                                        </p:tgtEl>
                                        <p:attrNameLst>
                                          <p:attrName>style.visibility</p:attrName>
                                        </p:attrNameLst>
                                      </p:cBhvr>
                                      <p:to>
                                        <p:strVal val="visible"/>
                                      </p:to>
                                    </p:set>
                                    <p:animEffect transition="in" filter="fade">
                                      <p:cBhvr>
                                        <p:cTn id="154" dur="500"/>
                                        <p:tgtEl>
                                          <p:spTgt spid="596"/>
                                        </p:tgtEl>
                                      </p:cBhvr>
                                    </p:animEffect>
                                  </p:childTnLst>
                                </p:cTn>
                              </p:par>
                              <p:par>
                                <p:cTn id="155" presetID="10" presetClass="entr" presetSubtype="0" fill="hold" nodeType="withEffect">
                                  <p:stCondLst>
                                    <p:cond delay="0"/>
                                  </p:stCondLst>
                                  <p:childTnLst>
                                    <p:set>
                                      <p:cBhvr>
                                        <p:cTn id="156" dur="1" fill="hold">
                                          <p:stCondLst>
                                            <p:cond delay="0"/>
                                          </p:stCondLst>
                                        </p:cTn>
                                        <p:tgtEl>
                                          <p:spTgt spid="597"/>
                                        </p:tgtEl>
                                        <p:attrNameLst>
                                          <p:attrName>style.visibility</p:attrName>
                                        </p:attrNameLst>
                                      </p:cBhvr>
                                      <p:to>
                                        <p:strVal val="visible"/>
                                      </p:to>
                                    </p:set>
                                    <p:animEffect transition="in" filter="fade">
                                      <p:cBhvr>
                                        <p:cTn id="157"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7"/>
          <p:cNvSpPr/>
          <p:nvPr/>
        </p:nvSpPr>
        <p:spPr>
          <a:xfrm>
            <a:off x="0" y="367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rgbClr val="3F3F3F"/>
              </a:solidFill>
              <a:latin typeface="Arial"/>
              <a:ea typeface="Arial"/>
              <a:cs typeface="Arial"/>
              <a:sym typeface="Arial"/>
            </a:endParaRPr>
          </a:p>
        </p:txBody>
      </p:sp>
      <p:pic>
        <p:nvPicPr>
          <p:cNvPr id="606" name="Google Shape;606;p17" descr="preencoded.png"/>
          <p:cNvPicPr preferRelativeResize="0"/>
          <p:nvPr/>
        </p:nvPicPr>
        <p:blipFill rotWithShape="1">
          <a:blip r:embed="rId4">
            <a:alphaModFix/>
          </a:blip>
          <a:srcRect/>
          <a:stretch/>
        </p:blipFill>
        <p:spPr>
          <a:xfrm>
            <a:off x="36158" y="-3673"/>
            <a:ext cx="7200900" cy="10287000"/>
          </a:xfrm>
          <a:prstGeom prst="rect">
            <a:avLst/>
          </a:prstGeom>
          <a:noFill/>
          <a:ln>
            <a:noFill/>
          </a:ln>
        </p:spPr>
      </p:pic>
      <p:sp>
        <p:nvSpPr>
          <p:cNvPr id="607" name="Google Shape;607;p17"/>
          <p:cNvSpPr/>
          <p:nvPr/>
        </p:nvSpPr>
        <p:spPr>
          <a:xfrm>
            <a:off x="7294364" y="1097019"/>
            <a:ext cx="10626217" cy="1341499"/>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608" name="Google Shape;608;p17"/>
          <p:cNvSpPr txBox="1"/>
          <p:nvPr/>
        </p:nvSpPr>
        <p:spPr>
          <a:xfrm>
            <a:off x="7452076" y="1156117"/>
            <a:ext cx="10620906" cy="969496"/>
          </a:xfrm>
          <a:prstGeom prst="rect">
            <a:avLst/>
          </a:prstGeom>
          <a:noFill/>
          <a:ln>
            <a:noFill/>
          </a:ln>
        </p:spPr>
        <p:txBody>
          <a:bodyPr spcFirstLastPara="1" wrap="square" lIns="0" tIns="0" rIns="0" bIns="0" anchor="t" anchorCtr="0">
            <a:spAutoFit/>
          </a:bodyPr>
          <a:lstStyle/>
          <a:p>
            <a:pPr marL="0" marR="0" lvl="0" indent="0" algn="l" rtl="0">
              <a:lnSpc>
                <a:spcPct val="154351"/>
              </a:lnSpc>
              <a:spcBef>
                <a:spcPts val="0"/>
              </a:spcBef>
              <a:spcAft>
                <a:spcPts val="0"/>
              </a:spcAft>
              <a:buNone/>
            </a:pPr>
            <a:r>
              <a:rPr lang="en-US" sz="5400" b="1">
                <a:solidFill>
                  <a:srgbClr val="366092"/>
                </a:solidFill>
                <a:latin typeface="Arial"/>
                <a:ea typeface="Arial"/>
                <a:cs typeface="Arial"/>
                <a:sym typeface="Arial"/>
              </a:rPr>
              <a:t>Chiến Lược marketing &amp; branding</a:t>
            </a:r>
            <a:endParaRPr sz="5400" b="1">
              <a:solidFill>
                <a:srgbClr val="366092"/>
              </a:solidFill>
              <a:latin typeface="Arial"/>
              <a:ea typeface="Arial"/>
              <a:cs typeface="Arial"/>
              <a:sym typeface="Arial"/>
            </a:endParaRPr>
          </a:p>
        </p:txBody>
      </p:sp>
      <p:sp>
        <p:nvSpPr>
          <p:cNvPr id="609" name="Google Shape;609;p17"/>
          <p:cNvSpPr/>
          <p:nvPr/>
        </p:nvSpPr>
        <p:spPr>
          <a:xfrm>
            <a:off x="7294364" y="2592608"/>
            <a:ext cx="10626217" cy="6538275"/>
          </a:xfrm>
          <a:custGeom>
            <a:avLst/>
            <a:gdLst/>
            <a:ahLst/>
            <a:cxnLst/>
            <a:rect l="l" t="t" r="r" b="b"/>
            <a:pathLst>
              <a:path w="1873375" h="2100407" extrusionOk="0">
                <a:moveTo>
                  <a:pt x="0" y="0"/>
                </a:moveTo>
                <a:lnTo>
                  <a:pt x="1873375" y="0"/>
                </a:lnTo>
                <a:lnTo>
                  <a:pt x="1873375" y="2100407"/>
                </a:lnTo>
                <a:lnTo>
                  <a:pt x="0" y="21004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0" name="Google Shape;610;p17" descr="preencoded.png"/>
          <p:cNvPicPr preferRelativeResize="0"/>
          <p:nvPr/>
        </p:nvPicPr>
        <p:blipFill rotWithShape="1">
          <a:blip r:embed="rId5">
            <a:alphaModFix/>
          </a:blip>
          <a:srcRect/>
          <a:stretch/>
        </p:blipFill>
        <p:spPr>
          <a:xfrm>
            <a:off x="8010680" y="2698931"/>
            <a:ext cx="1417588" cy="2087315"/>
          </a:xfrm>
          <a:prstGeom prst="rect">
            <a:avLst/>
          </a:prstGeom>
          <a:noFill/>
          <a:ln>
            <a:noFill/>
          </a:ln>
        </p:spPr>
      </p:pic>
      <p:sp>
        <p:nvSpPr>
          <p:cNvPr id="611" name="Google Shape;611;p17"/>
          <p:cNvSpPr/>
          <p:nvPr/>
        </p:nvSpPr>
        <p:spPr>
          <a:xfrm>
            <a:off x="9853470" y="2698931"/>
            <a:ext cx="4934503" cy="431458"/>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dirty="0" err="1">
                <a:solidFill>
                  <a:srgbClr val="1E3063"/>
                </a:solidFill>
                <a:latin typeface="Arial"/>
                <a:ea typeface="Arial"/>
                <a:cs typeface="Arial"/>
                <a:sym typeface="Arial"/>
              </a:rPr>
              <a:t>Hợp</a:t>
            </a:r>
            <a:r>
              <a:rPr lang="en-US" sz="2750" b="1" dirty="0">
                <a:solidFill>
                  <a:srgbClr val="1E3063"/>
                </a:solidFill>
                <a:latin typeface="Arial"/>
                <a:ea typeface="Arial"/>
                <a:cs typeface="Arial"/>
                <a:sym typeface="Arial"/>
              </a:rPr>
              <a:t> </a:t>
            </a:r>
            <a:r>
              <a:rPr lang="en-US" sz="2750" b="1" dirty="0" err="1">
                <a:solidFill>
                  <a:srgbClr val="1E3063"/>
                </a:solidFill>
                <a:latin typeface="Arial"/>
                <a:ea typeface="Arial"/>
                <a:cs typeface="Arial"/>
                <a:sym typeface="Arial"/>
              </a:rPr>
              <a:t>tác</a:t>
            </a:r>
            <a:r>
              <a:rPr lang="en-US" sz="2750" b="1" dirty="0">
                <a:solidFill>
                  <a:srgbClr val="1E3063"/>
                </a:solidFill>
                <a:latin typeface="Arial"/>
                <a:ea typeface="Arial"/>
                <a:cs typeface="Arial"/>
                <a:sym typeface="Arial"/>
              </a:rPr>
              <a:t> KOLs &amp; Streamer</a:t>
            </a:r>
            <a:endParaRPr sz="2750" b="1" dirty="0">
              <a:solidFill>
                <a:schemeClr val="dk1"/>
              </a:solidFill>
              <a:latin typeface="Arial"/>
              <a:ea typeface="Arial"/>
              <a:cs typeface="Arial"/>
              <a:sym typeface="Arial"/>
            </a:endParaRPr>
          </a:p>
        </p:txBody>
      </p:sp>
      <p:sp>
        <p:nvSpPr>
          <p:cNvPr id="612" name="Google Shape;612;p17"/>
          <p:cNvSpPr/>
          <p:nvPr/>
        </p:nvSpPr>
        <p:spPr>
          <a:xfrm>
            <a:off x="9804097" y="3178304"/>
            <a:ext cx="8090261" cy="907256"/>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2000" b="1" dirty="0" err="1">
                <a:solidFill>
                  <a:srgbClr val="595959"/>
                </a:solidFill>
                <a:latin typeface="Arial"/>
                <a:ea typeface="Arial"/>
                <a:cs typeface="Arial"/>
                <a:sym typeface="Arial"/>
              </a:rPr>
              <a:t>Tạo</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chiến</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dịch</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với</a:t>
            </a:r>
            <a:r>
              <a:rPr lang="en-US" sz="2000" b="1" dirty="0">
                <a:solidFill>
                  <a:srgbClr val="595959"/>
                </a:solidFill>
                <a:latin typeface="Arial"/>
                <a:ea typeface="Arial"/>
                <a:cs typeface="Arial"/>
                <a:sym typeface="Arial"/>
              </a:rPr>
              <a:t> streamer </a:t>
            </a:r>
            <a:r>
              <a:rPr lang="en-US" sz="2000" b="1" dirty="0" err="1">
                <a:solidFill>
                  <a:srgbClr val="595959"/>
                </a:solidFill>
                <a:latin typeface="Arial"/>
                <a:ea typeface="Arial"/>
                <a:cs typeface="Arial"/>
                <a:sym typeface="Arial"/>
              </a:rPr>
              <a:t>nổi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tiếng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và</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tổ</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chức</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ngày</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trải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nghiệm</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thực</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tế</a:t>
            </a:r>
            <a:r>
              <a:rPr lang="en-US" sz="2000" b="1" dirty="0">
                <a:solidFill>
                  <a:srgbClr val="595959"/>
                </a:solidFill>
                <a:latin typeface="Arial"/>
                <a:ea typeface="Arial"/>
                <a:cs typeface="Arial"/>
                <a:sym typeface="Arial"/>
              </a:rPr>
              <a:t>.</a:t>
            </a:r>
            <a:endParaRPr sz="2000" b="1" dirty="0">
              <a:solidFill>
                <a:srgbClr val="595959"/>
              </a:solidFill>
              <a:latin typeface="Arial"/>
              <a:ea typeface="Arial"/>
              <a:cs typeface="Arial"/>
              <a:sym typeface="Arial"/>
            </a:endParaRPr>
          </a:p>
        </p:txBody>
      </p:sp>
      <p:pic>
        <p:nvPicPr>
          <p:cNvPr id="613" name="Google Shape;613;p17" descr="preencoded.png"/>
          <p:cNvPicPr preferRelativeResize="0"/>
          <p:nvPr/>
        </p:nvPicPr>
        <p:blipFill rotWithShape="1">
          <a:blip r:embed="rId6">
            <a:alphaModFix/>
          </a:blip>
          <a:srcRect/>
          <a:stretch/>
        </p:blipFill>
        <p:spPr>
          <a:xfrm>
            <a:off x="8010680" y="4786245"/>
            <a:ext cx="1417588" cy="2087315"/>
          </a:xfrm>
          <a:prstGeom prst="rect">
            <a:avLst/>
          </a:prstGeom>
          <a:noFill/>
          <a:ln>
            <a:noFill/>
          </a:ln>
        </p:spPr>
      </p:pic>
      <p:sp>
        <p:nvSpPr>
          <p:cNvPr id="614" name="Google Shape;614;p17"/>
          <p:cNvSpPr/>
          <p:nvPr/>
        </p:nvSpPr>
        <p:spPr>
          <a:xfrm>
            <a:off x="9853470" y="4722241"/>
            <a:ext cx="3903761" cy="442913"/>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dirty="0">
                <a:solidFill>
                  <a:srgbClr val="1E3063"/>
                </a:solidFill>
                <a:latin typeface="Arial"/>
                <a:ea typeface="Arial"/>
                <a:cs typeface="Arial"/>
                <a:sym typeface="Arial"/>
              </a:rPr>
              <a:t>SEO </a:t>
            </a:r>
            <a:r>
              <a:rPr lang="en-US" sz="2750" b="1" dirty="0" err="1">
                <a:solidFill>
                  <a:srgbClr val="1E3063"/>
                </a:solidFill>
                <a:latin typeface="Arial"/>
                <a:ea typeface="Arial"/>
                <a:cs typeface="Arial"/>
                <a:sym typeface="Arial"/>
              </a:rPr>
              <a:t>và</a:t>
            </a:r>
            <a:r>
              <a:rPr lang="en-US" sz="2750" b="1" dirty="0">
                <a:solidFill>
                  <a:srgbClr val="1E3063"/>
                </a:solidFill>
                <a:latin typeface="Arial"/>
                <a:ea typeface="Arial"/>
                <a:cs typeface="Arial"/>
                <a:sym typeface="Arial"/>
              </a:rPr>
              <a:t> </a:t>
            </a:r>
            <a:r>
              <a:rPr lang="en-US" sz="2750" b="1" dirty="0" err="1">
                <a:solidFill>
                  <a:srgbClr val="1E3063"/>
                </a:solidFill>
                <a:latin typeface="Arial"/>
                <a:ea typeface="Arial"/>
                <a:cs typeface="Arial"/>
                <a:sym typeface="Arial"/>
              </a:rPr>
              <a:t>quảng</a:t>
            </a:r>
            <a:r>
              <a:rPr lang="en-US" sz="2750" b="1" dirty="0">
                <a:solidFill>
                  <a:srgbClr val="1E3063"/>
                </a:solidFill>
                <a:latin typeface="Arial"/>
                <a:ea typeface="Arial"/>
                <a:cs typeface="Arial"/>
                <a:sym typeface="Arial"/>
              </a:rPr>
              <a:t> </a:t>
            </a:r>
            <a:r>
              <a:rPr lang="en-US" sz="2750" b="1" dirty="0" err="1">
                <a:solidFill>
                  <a:srgbClr val="1E3063"/>
                </a:solidFill>
                <a:latin typeface="Arial"/>
                <a:ea typeface="Arial"/>
                <a:cs typeface="Arial"/>
                <a:sym typeface="Arial"/>
              </a:rPr>
              <a:t>cáo</a:t>
            </a:r>
            <a:r>
              <a:rPr lang="en-US" sz="2750" b="1" dirty="0">
                <a:solidFill>
                  <a:srgbClr val="1E3063"/>
                </a:solidFill>
                <a:latin typeface="Arial"/>
                <a:ea typeface="Arial"/>
                <a:cs typeface="Arial"/>
                <a:sym typeface="Arial"/>
              </a:rPr>
              <a:t> PPC</a:t>
            </a:r>
            <a:endParaRPr sz="2750" b="1" dirty="0">
              <a:solidFill>
                <a:schemeClr val="dk1"/>
              </a:solidFill>
              <a:latin typeface="Arial"/>
              <a:ea typeface="Arial"/>
              <a:cs typeface="Arial"/>
              <a:sym typeface="Arial"/>
            </a:endParaRPr>
          </a:p>
        </p:txBody>
      </p:sp>
      <p:sp>
        <p:nvSpPr>
          <p:cNvPr id="615" name="Google Shape;615;p17"/>
          <p:cNvSpPr/>
          <p:nvPr/>
        </p:nvSpPr>
        <p:spPr>
          <a:xfrm>
            <a:off x="9846666" y="5151607"/>
            <a:ext cx="8005125" cy="907256"/>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2000" b="1" dirty="0" err="1">
                <a:solidFill>
                  <a:srgbClr val="595959"/>
                </a:solidFill>
                <a:latin typeface="Arial"/>
                <a:ea typeface="Arial"/>
                <a:cs typeface="Arial"/>
                <a:sym typeface="Arial"/>
              </a:rPr>
              <a:t>Tối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ưu</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từ</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khóa</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và</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quảng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cáo</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nhắm</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tới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sinh</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viên</a:t>
            </a:r>
            <a:r>
              <a:rPr lang="en-US" sz="2000" b="1" dirty="0">
                <a:solidFill>
                  <a:srgbClr val="595959"/>
                </a:solidFill>
                <a:latin typeface="Arial"/>
                <a:ea typeface="Arial"/>
                <a:cs typeface="Arial"/>
                <a:sym typeface="Arial"/>
              </a:rPr>
              <a:t>, game </a:t>
            </a:r>
            <a:r>
              <a:rPr lang="en-US" sz="2000" b="1" dirty="0" err="1">
                <a:solidFill>
                  <a:srgbClr val="595959"/>
                </a:solidFill>
                <a:latin typeface="Arial"/>
                <a:ea typeface="Arial"/>
                <a:cs typeface="Arial"/>
                <a:sym typeface="Arial"/>
              </a:rPr>
              <a:t>thủ</a:t>
            </a:r>
            <a:r>
              <a:rPr lang="en-US" sz="2000" b="1" dirty="0">
                <a:solidFill>
                  <a:srgbClr val="595959"/>
                </a:solidFill>
                <a:latin typeface="Arial"/>
                <a:ea typeface="Arial"/>
                <a:cs typeface="Arial"/>
                <a:sym typeface="Arial"/>
              </a:rPr>
              <a:t>, freelancer.</a:t>
            </a:r>
            <a:endParaRPr sz="2000" b="1" dirty="0">
              <a:solidFill>
                <a:srgbClr val="595959"/>
              </a:solidFill>
              <a:latin typeface="Arial"/>
              <a:ea typeface="Arial"/>
              <a:cs typeface="Arial"/>
              <a:sym typeface="Arial"/>
            </a:endParaRPr>
          </a:p>
        </p:txBody>
      </p:sp>
      <p:pic>
        <p:nvPicPr>
          <p:cNvPr id="616" name="Google Shape;616;p17" descr="preencoded.png"/>
          <p:cNvPicPr preferRelativeResize="0"/>
          <p:nvPr/>
        </p:nvPicPr>
        <p:blipFill rotWithShape="1">
          <a:blip r:embed="rId7">
            <a:alphaModFix/>
          </a:blip>
          <a:srcRect/>
          <a:stretch/>
        </p:blipFill>
        <p:spPr>
          <a:xfrm>
            <a:off x="8010680" y="6993699"/>
            <a:ext cx="1417588" cy="2087315"/>
          </a:xfrm>
          <a:prstGeom prst="rect">
            <a:avLst/>
          </a:prstGeom>
          <a:noFill/>
          <a:ln>
            <a:noFill/>
          </a:ln>
        </p:spPr>
      </p:pic>
      <p:sp>
        <p:nvSpPr>
          <p:cNvPr id="617" name="Google Shape;617;p17"/>
          <p:cNvSpPr/>
          <p:nvPr/>
        </p:nvSpPr>
        <p:spPr>
          <a:xfrm>
            <a:off x="9792847" y="7120162"/>
            <a:ext cx="4295478" cy="442913"/>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dirty="0" err="1">
                <a:solidFill>
                  <a:srgbClr val="1E3063"/>
                </a:solidFill>
                <a:latin typeface="Arial"/>
                <a:ea typeface="Arial"/>
                <a:cs typeface="Arial"/>
                <a:sym typeface="Arial"/>
              </a:rPr>
              <a:t>Nội</a:t>
            </a:r>
            <a:r>
              <a:rPr lang="en-US" sz="2750" b="1" dirty="0">
                <a:solidFill>
                  <a:srgbClr val="1E3063"/>
                </a:solidFill>
                <a:latin typeface="Arial"/>
                <a:ea typeface="Arial"/>
                <a:cs typeface="Arial"/>
                <a:sym typeface="Arial"/>
              </a:rPr>
              <a:t> dung </a:t>
            </a:r>
            <a:r>
              <a:rPr lang="en-US" sz="2750" b="1" dirty="0" err="1">
                <a:solidFill>
                  <a:srgbClr val="1E3063"/>
                </a:solidFill>
                <a:latin typeface="Arial"/>
                <a:ea typeface="Arial"/>
                <a:cs typeface="Arial"/>
                <a:sym typeface="Arial"/>
              </a:rPr>
              <a:t>đa</a:t>
            </a:r>
            <a:r>
              <a:rPr lang="en-US" sz="2750" b="1" dirty="0">
                <a:solidFill>
                  <a:srgbClr val="1E3063"/>
                </a:solidFill>
                <a:latin typeface="Arial"/>
                <a:ea typeface="Arial"/>
                <a:cs typeface="Arial"/>
                <a:sym typeface="Arial"/>
              </a:rPr>
              <a:t> </a:t>
            </a:r>
            <a:r>
              <a:rPr lang="en-US" sz="2750" b="1" dirty="0" err="1">
                <a:solidFill>
                  <a:srgbClr val="1E3063"/>
                </a:solidFill>
                <a:latin typeface="Arial"/>
                <a:ea typeface="Arial"/>
                <a:cs typeface="Arial"/>
                <a:sym typeface="Arial"/>
              </a:rPr>
              <a:t>phương</a:t>
            </a:r>
            <a:r>
              <a:rPr lang="en-US" sz="2750" b="1" dirty="0">
                <a:solidFill>
                  <a:srgbClr val="1E3063"/>
                </a:solidFill>
                <a:latin typeface="Arial"/>
                <a:ea typeface="Arial"/>
                <a:cs typeface="Arial"/>
                <a:sym typeface="Arial"/>
              </a:rPr>
              <a:t> </a:t>
            </a:r>
            <a:r>
              <a:rPr lang="en-US" sz="2750" b="1" dirty="0" err="1">
                <a:solidFill>
                  <a:srgbClr val="1E3063"/>
                </a:solidFill>
                <a:latin typeface="Arial"/>
                <a:ea typeface="Arial"/>
                <a:cs typeface="Arial"/>
                <a:sym typeface="Arial"/>
              </a:rPr>
              <a:t>tiện</a:t>
            </a:r>
            <a:endParaRPr sz="2750" b="1" dirty="0">
              <a:solidFill>
                <a:schemeClr val="dk1"/>
              </a:solidFill>
              <a:latin typeface="Arial"/>
              <a:ea typeface="Arial"/>
              <a:cs typeface="Arial"/>
              <a:sym typeface="Arial"/>
            </a:endParaRPr>
          </a:p>
        </p:txBody>
      </p:sp>
      <p:sp>
        <p:nvSpPr>
          <p:cNvPr id="618" name="Google Shape;618;p17"/>
          <p:cNvSpPr/>
          <p:nvPr/>
        </p:nvSpPr>
        <p:spPr>
          <a:xfrm>
            <a:off x="9853470" y="7671888"/>
            <a:ext cx="7817560" cy="907256"/>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2000" b="1" dirty="0" err="1">
                <a:solidFill>
                  <a:srgbClr val="595959"/>
                </a:solidFill>
                <a:latin typeface="Arial"/>
                <a:ea typeface="Arial"/>
                <a:cs typeface="Arial"/>
                <a:sym typeface="Arial"/>
              </a:rPr>
              <a:t>Tạo</a:t>
            </a:r>
            <a:r>
              <a:rPr lang="en-US" sz="2000" b="1" dirty="0">
                <a:solidFill>
                  <a:srgbClr val="595959"/>
                </a:solidFill>
                <a:latin typeface="Arial"/>
                <a:ea typeface="Arial"/>
                <a:cs typeface="Arial"/>
                <a:sym typeface="Arial"/>
              </a:rPr>
              <a:t> video 360 </a:t>
            </a:r>
            <a:r>
              <a:rPr lang="en-US" sz="2000" b="1" dirty="0" err="1">
                <a:solidFill>
                  <a:srgbClr val="595959"/>
                </a:solidFill>
                <a:latin typeface="Arial"/>
                <a:ea typeface="Arial"/>
                <a:cs typeface="Arial"/>
                <a:sym typeface="Arial"/>
              </a:rPr>
              <a:t>độ</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không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gian</a:t>
            </a:r>
            <a:r>
              <a:rPr lang="en-US" sz="2000" b="1" dirty="0">
                <a:solidFill>
                  <a:srgbClr val="595959"/>
                </a:solidFill>
                <a:latin typeface="Arial"/>
                <a:ea typeface="Arial"/>
                <a:cs typeface="Arial"/>
                <a:sym typeface="Arial"/>
              </a:rPr>
              <a:t>, vlog </a:t>
            </a:r>
            <a:r>
              <a:rPr lang="en-US" sz="2000" b="1" dirty="0" err="1">
                <a:solidFill>
                  <a:srgbClr val="595959"/>
                </a:solidFill>
                <a:latin typeface="Arial"/>
                <a:ea typeface="Arial"/>
                <a:cs typeface="Arial"/>
                <a:sym typeface="Arial"/>
              </a:rPr>
              <a:t>trải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nghiệm</a:t>
            </a:r>
            <a:r>
              <a:rPr lang="en-US" sz="2000" b="1" dirty="0">
                <a:solidFill>
                  <a:srgbClr val="595959"/>
                </a:solidFill>
                <a:latin typeface="Arial"/>
                <a:ea typeface="Arial"/>
                <a:cs typeface="Arial"/>
                <a:sym typeface="Arial"/>
              </a:rPr>
              <a:t> XR </a:t>
            </a:r>
            <a:r>
              <a:rPr lang="en-US" sz="2000" b="1" dirty="0" err="1">
                <a:solidFill>
                  <a:srgbClr val="595959"/>
                </a:solidFill>
                <a:latin typeface="Arial"/>
                <a:ea typeface="Arial"/>
                <a:cs typeface="Arial"/>
                <a:sym typeface="Arial"/>
              </a:rPr>
              <a:t>và</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hướng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dẫn</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sử</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dụng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thiết</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bị</a:t>
            </a:r>
            <a:r>
              <a:rPr lang="en-US" sz="2000" b="1" dirty="0">
                <a:solidFill>
                  <a:srgbClr val="595959"/>
                </a:solidFill>
                <a:latin typeface="Arial"/>
                <a:ea typeface="Arial"/>
                <a:cs typeface="Arial"/>
                <a:sym typeface="Arial"/>
              </a:rPr>
              <a:t>.</a:t>
            </a:r>
            <a:endParaRPr sz="2000" b="1" dirty="0">
              <a:solidFill>
                <a:srgbClr val="595959"/>
              </a:solidFill>
              <a:latin typeface="Arial"/>
              <a:ea typeface="Arial"/>
              <a:cs typeface="Arial"/>
              <a:sym typeface="Arial"/>
            </a:endParaRPr>
          </a:p>
        </p:txBody>
      </p:sp>
      <p:sp>
        <p:nvSpPr>
          <p:cNvPr id="619" name="Google Shape;619;p17"/>
          <p:cNvSpPr/>
          <p:nvPr/>
        </p:nvSpPr>
        <p:spPr>
          <a:xfrm>
            <a:off x="15537126" y="8504352"/>
            <a:ext cx="2979473" cy="2069838"/>
          </a:xfrm>
          <a:custGeom>
            <a:avLst/>
            <a:gdLst/>
            <a:ahLst/>
            <a:cxnLst/>
            <a:rect l="l" t="t" r="r" b="b"/>
            <a:pathLst>
              <a:path w="2193470" h="2069838" extrusionOk="0">
                <a:moveTo>
                  <a:pt x="0" y="0"/>
                </a:moveTo>
                <a:lnTo>
                  <a:pt x="2193470" y="0"/>
                </a:lnTo>
                <a:lnTo>
                  <a:pt x="2193470" y="2069838"/>
                </a:lnTo>
                <a:lnTo>
                  <a:pt x="0" y="2069838"/>
                </a:lnTo>
                <a:lnTo>
                  <a:pt x="0" y="0"/>
                </a:lnTo>
                <a:close/>
              </a:path>
            </a:pathLst>
          </a:custGeom>
          <a:blipFill rotWithShape="1">
            <a:blip r:embed="rId8">
              <a:alphaModFix/>
            </a:blip>
            <a:stretch>
              <a:fillRect/>
            </a:stretch>
          </a:blipFill>
          <a:ln>
            <a:noFill/>
          </a:ln>
        </p:spPr>
      </p:sp>
      <p:sp>
        <p:nvSpPr>
          <p:cNvPr id="620" name="Google Shape;620;p17"/>
          <p:cNvSpPr/>
          <p:nvPr/>
        </p:nvSpPr>
        <p:spPr>
          <a:xfrm>
            <a:off x="11493649" y="134558"/>
            <a:ext cx="5310597" cy="87642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9">
              <a:alphaModFix/>
            </a:blip>
            <a:stretch>
              <a:fillRect/>
            </a:stretch>
          </a:blipFill>
          <a:ln>
            <a:noFill/>
          </a:ln>
        </p:spPr>
      </p:sp>
      <p:sp>
        <p:nvSpPr>
          <p:cNvPr id="621" name="Google Shape;621;p17"/>
          <p:cNvSpPr txBox="1"/>
          <p:nvPr/>
        </p:nvSpPr>
        <p:spPr>
          <a:xfrm>
            <a:off x="9712101" y="4085560"/>
            <a:ext cx="8090260" cy="4000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err="1">
                <a:solidFill>
                  <a:srgbClr val="595959"/>
                </a:solidFill>
                <a:latin typeface="Arial"/>
                <a:ea typeface="Arial"/>
                <a:cs typeface="Arial"/>
                <a:sym typeface="Arial"/>
              </a:rPr>
              <a:t>Tổ</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chức</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ngày</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trải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nghiệm</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thực</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tế</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với</a:t>
            </a:r>
            <a:r>
              <a:rPr lang="en-US" sz="2000" b="1" dirty="0">
                <a:solidFill>
                  <a:srgbClr val="595959"/>
                </a:solidFill>
                <a:latin typeface="Arial"/>
                <a:ea typeface="Arial"/>
                <a:cs typeface="Arial"/>
                <a:sym typeface="Arial"/>
              </a:rPr>
              <a:t> KOLs </a:t>
            </a:r>
            <a:r>
              <a:rPr lang="en-US" sz="2000" b="1" dirty="0" err="1">
                <a:solidFill>
                  <a:srgbClr val="595959"/>
                </a:solidFill>
                <a:latin typeface="Arial"/>
                <a:ea typeface="Arial"/>
                <a:cs typeface="Arial"/>
                <a:sym typeface="Arial"/>
              </a:rPr>
              <a:t>để</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quảng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bá</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rộng</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rãi</a:t>
            </a:r>
            <a:r>
              <a:rPr lang="en-US" sz="2000" b="1" dirty="0">
                <a:solidFill>
                  <a:srgbClr val="595959"/>
                </a:solidFill>
                <a:latin typeface="Arial"/>
                <a:ea typeface="Arial"/>
                <a:cs typeface="Arial"/>
                <a:sym typeface="Arial"/>
              </a:rPr>
              <a:t>.</a:t>
            </a:r>
            <a:endParaRPr sz="1600" b="1" dirty="0">
              <a:solidFill>
                <a:srgbClr val="595959"/>
              </a:solidFill>
              <a:latin typeface="Arial"/>
              <a:ea typeface="Arial"/>
              <a:cs typeface="Arial"/>
              <a:sym typeface="Arial"/>
            </a:endParaRPr>
          </a:p>
        </p:txBody>
      </p:sp>
      <p:sp>
        <p:nvSpPr>
          <p:cNvPr id="622" name="Google Shape;622;p17"/>
          <p:cNvSpPr txBox="1"/>
          <p:nvPr/>
        </p:nvSpPr>
        <p:spPr>
          <a:xfrm>
            <a:off x="9739439" y="5995727"/>
            <a:ext cx="8005125"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dirty="0">
                <a:solidFill>
                  <a:srgbClr val="595959"/>
                </a:solidFill>
                <a:latin typeface="Arial"/>
                <a:ea typeface="Arial"/>
                <a:cs typeface="Arial"/>
                <a:sym typeface="Arial"/>
              </a:rPr>
              <a:t>Quảng </a:t>
            </a:r>
            <a:r>
              <a:rPr lang="en-US" sz="2000" b="1" dirty="0" err="1">
                <a:solidFill>
                  <a:srgbClr val="595959"/>
                </a:solidFill>
                <a:latin typeface="Arial"/>
                <a:ea typeface="Arial"/>
                <a:cs typeface="Arial"/>
                <a:sym typeface="Arial"/>
              </a:rPr>
              <a:t>cáo</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có</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chọn</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lọc</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trên</a:t>
            </a:r>
            <a:r>
              <a:rPr lang="en-US" sz="2000" b="1" dirty="0">
                <a:solidFill>
                  <a:srgbClr val="595959"/>
                </a:solidFill>
                <a:latin typeface="Arial"/>
                <a:ea typeface="Arial"/>
                <a:cs typeface="Arial"/>
                <a:sym typeface="Arial"/>
              </a:rPr>
              <a:t> Facebook, Google Ads </a:t>
            </a:r>
            <a:r>
              <a:rPr lang="en-US" sz="2000" b="1" dirty="0" err="1">
                <a:solidFill>
                  <a:srgbClr val="595959"/>
                </a:solidFill>
                <a:latin typeface="Arial"/>
                <a:ea typeface="Arial"/>
                <a:cs typeface="Arial"/>
                <a:sym typeface="Arial"/>
              </a:rPr>
              <a:t>nhắm</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tới</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sinh</a:t>
            </a:r>
            <a:r>
              <a:rPr lang="en-US" sz="2000" b="1" dirty="0">
                <a:solidFill>
                  <a:srgbClr val="595959"/>
                </a:solidFill>
                <a:latin typeface="Arial"/>
                <a:ea typeface="Arial"/>
                <a:cs typeface="Arial"/>
                <a:sym typeface="Arial"/>
              </a:rPr>
              <a:t> </a:t>
            </a:r>
            <a:r>
              <a:rPr lang="en-US" sz="2000" b="1" dirty="0" err="1">
                <a:solidFill>
                  <a:srgbClr val="595959"/>
                </a:solidFill>
                <a:latin typeface="Arial"/>
                <a:ea typeface="Arial"/>
                <a:cs typeface="Arial"/>
                <a:sym typeface="Arial"/>
              </a:rPr>
              <a:t>viên</a:t>
            </a:r>
            <a:r>
              <a:rPr lang="en-US" sz="2000" b="1" dirty="0">
                <a:solidFill>
                  <a:srgbClr val="595959"/>
                </a:solidFill>
                <a:latin typeface="Arial"/>
                <a:ea typeface="Arial"/>
                <a:cs typeface="Arial"/>
                <a:sym typeface="Arial"/>
              </a:rPr>
              <a:t>, game </a:t>
            </a:r>
            <a:r>
              <a:rPr lang="en-US" sz="2000" b="1" dirty="0" err="1">
                <a:solidFill>
                  <a:srgbClr val="595959"/>
                </a:solidFill>
                <a:latin typeface="Arial"/>
                <a:ea typeface="Arial"/>
                <a:cs typeface="Arial"/>
                <a:sym typeface="Arial"/>
              </a:rPr>
              <a:t>thủ</a:t>
            </a:r>
            <a:r>
              <a:rPr lang="en-US" sz="2000" b="1" dirty="0">
                <a:solidFill>
                  <a:srgbClr val="595959"/>
                </a:solidFill>
                <a:latin typeface="Arial"/>
                <a:ea typeface="Arial"/>
                <a:cs typeface="Arial"/>
                <a:sym typeface="Arial"/>
              </a:rPr>
              <a:t>, freelancer, startup founder.</a:t>
            </a:r>
            <a:endParaRPr sz="2000" b="1" dirty="0">
              <a:solidFill>
                <a:srgbClr val="595959"/>
              </a:solidFill>
              <a:latin typeface="Arial"/>
              <a:ea typeface="Arial"/>
              <a:cs typeface="Arial"/>
              <a:sym typeface="Arial"/>
            </a:endParaRPr>
          </a:p>
        </p:txBody>
      </p:sp>
      <p:sp>
        <p:nvSpPr>
          <p:cNvPr id="623" name="Google Shape;623;p17"/>
          <p:cNvSpPr/>
          <p:nvPr/>
        </p:nvSpPr>
        <p:spPr>
          <a:xfrm>
            <a:off x="7102112" y="201672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24" name="Google Shape;624;p17"/>
          <p:cNvPicPr preferRelativeResize="0"/>
          <p:nvPr/>
        </p:nvPicPr>
        <p:blipFill rotWithShape="1">
          <a:blip r:embed="rId11">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6C86A885-40A3-80D4-3899-FA06CB5553A9}"/>
              </a:ext>
            </a:extLst>
          </p:cNvPr>
          <p:cNvSpPr txBox="1"/>
          <p:nvPr/>
        </p:nvSpPr>
        <p:spPr>
          <a:xfrm>
            <a:off x="9804097" y="9454969"/>
            <a:ext cx="660097" cy="523220"/>
          </a:xfrm>
          <a:prstGeom prst="rect">
            <a:avLst/>
          </a:prstGeom>
          <a:noFill/>
        </p:spPr>
        <p:txBody>
          <a:bodyPr wrap="square" rtlCol="0">
            <a:spAutoFit/>
          </a:bodyPr>
          <a:lstStyle/>
          <a:p>
            <a:r>
              <a:rPr lang="en-US" sz="2800" b="1" dirty="0"/>
              <a:t>15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5"/>
                                        </p:tgtEl>
                                        <p:attrNameLst>
                                          <p:attrName>style.visibility</p:attrName>
                                        </p:attrNameLst>
                                      </p:cBhvr>
                                      <p:to>
                                        <p:strVal val="visible"/>
                                      </p:to>
                                    </p:set>
                                    <p:animEffect transition="in" filter="fade">
                                      <p:cBhvr>
                                        <p:cTn id="7" dur="500"/>
                                        <p:tgtEl>
                                          <p:spTgt spid="605"/>
                                        </p:tgtEl>
                                      </p:cBhvr>
                                    </p:animEffect>
                                  </p:childTnLst>
                                </p:cTn>
                              </p:par>
                              <p:par>
                                <p:cTn id="8" presetID="10" presetClass="entr" presetSubtype="0" fill="hold"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par>
                                <p:cTn id="11" presetID="10" presetClass="entr" presetSubtype="0" fill="hold" nodeType="withEffect">
                                  <p:stCondLst>
                                    <p:cond delay="0"/>
                                  </p:stCondLst>
                                  <p:childTnLst>
                                    <p:set>
                                      <p:cBhvr>
                                        <p:cTn id="12" dur="1" fill="hold">
                                          <p:stCondLst>
                                            <p:cond delay="0"/>
                                          </p:stCondLst>
                                        </p:cTn>
                                        <p:tgtEl>
                                          <p:spTgt spid="606"/>
                                        </p:tgtEl>
                                        <p:attrNameLst>
                                          <p:attrName>style.visibility</p:attrName>
                                        </p:attrNameLst>
                                      </p:cBhvr>
                                      <p:to>
                                        <p:strVal val="visible"/>
                                      </p:to>
                                    </p:set>
                                    <p:animEffect transition="in" filter="fade">
                                      <p:cBhvr>
                                        <p:cTn id="13" dur="500"/>
                                        <p:tgtEl>
                                          <p:spTgt spid="606"/>
                                        </p:tgtEl>
                                      </p:cBhvr>
                                    </p:animEffect>
                                  </p:childTnLst>
                                </p:cTn>
                              </p:par>
                              <p:par>
                                <p:cTn id="14" presetID="10" presetClass="entr" presetSubtype="0" fill="hold" nodeType="withEffect">
                                  <p:stCondLst>
                                    <p:cond delay="0"/>
                                  </p:stCondLst>
                                  <p:childTnLst>
                                    <p:set>
                                      <p:cBhvr>
                                        <p:cTn id="15" dur="1" fill="hold">
                                          <p:stCondLst>
                                            <p:cond delay="0"/>
                                          </p:stCondLst>
                                        </p:cTn>
                                        <p:tgtEl>
                                          <p:spTgt spid="610"/>
                                        </p:tgtEl>
                                        <p:attrNameLst>
                                          <p:attrName>style.visibility</p:attrName>
                                        </p:attrNameLst>
                                      </p:cBhvr>
                                      <p:to>
                                        <p:strVal val="visible"/>
                                      </p:to>
                                    </p:set>
                                    <p:animEffect transition="in" filter="fade">
                                      <p:cBhvr>
                                        <p:cTn id="16" dur="500"/>
                                        <p:tgtEl>
                                          <p:spTgt spid="610"/>
                                        </p:tgtEl>
                                      </p:cBhvr>
                                    </p:animEffect>
                                  </p:childTnLst>
                                </p:cTn>
                              </p:par>
                              <p:par>
                                <p:cTn id="17" presetID="10" presetClass="entr" presetSubtype="0" fill="hold" nodeType="withEffect">
                                  <p:stCondLst>
                                    <p:cond delay="0"/>
                                  </p:stCondLst>
                                  <p:childTnLst>
                                    <p:set>
                                      <p:cBhvr>
                                        <p:cTn id="18" dur="1" fill="hold">
                                          <p:stCondLst>
                                            <p:cond delay="0"/>
                                          </p:stCondLst>
                                        </p:cTn>
                                        <p:tgtEl>
                                          <p:spTgt spid="611"/>
                                        </p:tgtEl>
                                        <p:attrNameLst>
                                          <p:attrName>style.visibility</p:attrName>
                                        </p:attrNameLst>
                                      </p:cBhvr>
                                      <p:to>
                                        <p:strVal val="visible"/>
                                      </p:to>
                                    </p:set>
                                    <p:animEffect transition="in" filter="fade">
                                      <p:cBhvr>
                                        <p:cTn id="19" dur="500"/>
                                        <p:tgtEl>
                                          <p:spTgt spid="611"/>
                                        </p:tgtEl>
                                      </p:cBhvr>
                                    </p:animEffect>
                                  </p:childTnLst>
                                </p:cTn>
                              </p:par>
                              <p:par>
                                <p:cTn id="20" presetID="10" presetClass="entr" presetSubtype="0"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fade">
                                      <p:cBhvr>
                                        <p:cTn id="22" dur="500"/>
                                        <p:tgtEl>
                                          <p:spTgt spid="612"/>
                                        </p:tgtEl>
                                      </p:cBhvr>
                                    </p:animEffect>
                                  </p:childTnLst>
                                </p:cTn>
                              </p:par>
                              <p:par>
                                <p:cTn id="23" presetID="10" presetClass="entr" presetSubtype="0" fill="hold" nodeType="withEffect">
                                  <p:stCondLst>
                                    <p:cond delay="0"/>
                                  </p:stCondLst>
                                  <p:childTnLst>
                                    <p:set>
                                      <p:cBhvr>
                                        <p:cTn id="24" dur="1" fill="hold">
                                          <p:stCondLst>
                                            <p:cond delay="0"/>
                                          </p:stCondLst>
                                        </p:cTn>
                                        <p:tgtEl>
                                          <p:spTgt spid="613"/>
                                        </p:tgtEl>
                                        <p:attrNameLst>
                                          <p:attrName>style.visibility</p:attrName>
                                        </p:attrNameLst>
                                      </p:cBhvr>
                                      <p:to>
                                        <p:strVal val="visible"/>
                                      </p:to>
                                    </p:set>
                                    <p:animEffect transition="in" filter="fade">
                                      <p:cBhvr>
                                        <p:cTn id="25" dur="500"/>
                                        <p:tgtEl>
                                          <p:spTgt spid="613"/>
                                        </p:tgtEl>
                                      </p:cBhvr>
                                    </p:animEffect>
                                  </p:childTnLst>
                                </p:cTn>
                              </p:par>
                              <p:par>
                                <p:cTn id="26" presetID="10" presetClass="entr" presetSubtype="0" fill="hold" nodeType="withEffect">
                                  <p:stCondLst>
                                    <p:cond delay="0"/>
                                  </p:stCondLst>
                                  <p:childTnLst>
                                    <p:set>
                                      <p:cBhvr>
                                        <p:cTn id="27" dur="1" fill="hold">
                                          <p:stCondLst>
                                            <p:cond delay="0"/>
                                          </p:stCondLst>
                                        </p:cTn>
                                        <p:tgtEl>
                                          <p:spTgt spid="614"/>
                                        </p:tgtEl>
                                        <p:attrNameLst>
                                          <p:attrName>style.visibility</p:attrName>
                                        </p:attrNameLst>
                                      </p:cBhvr>
                                      <p:to>
                                        <p:strVal val="visible"/>
                                      </p:to>
                                    </p:set>
                                    <p:animEffect transition="in" filter="fade">
                                      <p:cBhvr>
                                        <p:cTn id="28" dur="500"/>
                                        <p:tgtEl>
                                          <p:spTgt spid="614"/>
                                        </p:tgtEl>
                                      </p:cBhvr>
                                    </p:animEffect>
                                  </p:childTnLst>
                                </p:cTn>
                              </p:par>
                              <p:par>
                                <p:cTn id="29" presetID="10" presetClass="entr" presetSubtype="0" fill="hold" nodeType="withEffect">
                                  <p:stCondLst>
                                    <p:cond delay="0"/>
                                  </p:stCondLst>
                                  <p:childTnLst>
                                    <p:set>
                                      <p:cBhvr>
                                        <p:cTn id="30" dur="1" fill="hold">
                                          <p:stCondLst>
                                            <p:cond delay="0"/>
                                          </p:stCondLst>
                                        </p:cTn>
                                        <p:tgtEl>
                                          <p:spTgt spid="615"/>
                                        </p:tgtEl>
                                        <p:attrNameLst>
                                          <p:attrName>style.visibility</p:attrName>
                                        </p:attrNameLst>
                                      </p:cBhvr>
                                      <p:to>
                                        <p:strVal val="visible"/>
                                      </p:to>
                                    </p:set>
                                    <p:animEffect transition="in" filter="fade">
                                      <p:cBhvr>
                                        <p:cTn id="31" dur="500"/>
                                        <p:tgtEl>
                                          <p:spTgt spid="615"/>
                                        </p:tgtEl>
                                      </p:cBhvr>
                                    </p:animEffect>
                                  </p:childTnLst>
                                </p:cTn>
                              </p:par>
                              <p:par>
                                <p:cTn id="32" presetID="10" presetClass="entr" presetSubtype="0" fill="hold" nodeType="withEffect">
                                  <p:stCondLst>
                                    <p:cond delay="0"/>
                                  </p:stCondLst>
                                  <p:childTnLst>
                                    <p:set>
                                      <p:cBhvr>
                                        <p:cTn id="33" dur="1" fill="hold">
                                          <p:stCondLst>
                                            <p:cond delay="0"/>
                                          </p:stCondLst>
                                        </p:cTn>
                                        <p:tgtEl>
                                          <p:spTgt spid="616"/>
                                        </p:tgtEl>
                                        <p:attrNameLst>
                                          <p:attrName>style.visibility</p:attrName>
                                        </p:attrNameLst>
                                      </p:cBhvr>
                                      <p:to>
                                        <p:strVal val="visible"/>
                                      </p:to>
                                    </p:set>
                                    <p:animEffect transition="in" filter="fade">
                                      <p:cBhvr>
                                        <p:cTn id="34" dur="500"/>
                                        <p:tgtEl>
                                          <p:spTgt spid="616"/>
                                        </p:tgtEl>
                                      </p:cBhvr>
                                    </p:animEffect>
                                  </p:childTnLst>
                                </p:cTn>
                              </p:par>
                              <p:par>
                                <p:cTn id="35" presetID="10" presetClass="entr" presetSubtype="0" fill="hold" nodeType="withEffect">
                                  <p:stCondLst>
                                    <p:cond delay="0"/>
                                  </p:stCondLst>
                                  <p:childTnLst>
                                    <p:set>
                                      <p:cBhvr>
                                        <p:cTn id="36" dur="1" fill="hold">
                                          <p:stCondLst>
                                            <p:cond delay="0"/>
                                          </p:stCondLst>
                                        </p:cTn>
                                        <p:tgtEl>
                                          <p:spTgt spid="617"/>
                                        </p:tgtEl>
                                        <p:attrNameLst>
                                          <p:attrName>style.visibility</p:attrName>
                                        </p:attrNameLst>
                                      </p:cBhvr>
                                      <p:to>
                                        <p:strVal val="visible"/>
                                      </p:to>
                                    </p:set>
                                    <p:animEffect transition="in" filter="fade">
                                      <p:cBhvr>
                                        <p:cTn id="37" dur="500"/>
                                        <p:tgtEl>
                                          <p:spTgt spid="617"/>
                                        </p:tgtEl>
                                      </p:cBhvr>
                                    </p:animEffect>
                                  </p:childTnLst>
                                </p:cTn>
                              </p:par>
                              <p:par>
                                <p:cTn id="38" presetID="10" presetClass="entr" presetSubtype="0" fill="hold" nodeType="withEffect">
                                  <p:stCondLst>
                                    <p:cond delay="0"/>
                                  </p:stCondLst>
                                  <p:childTnLst>
                                    <p:set>
                                      <p:cBhvr>
                                        <p:cTn id="39" dur="1" fill="hold">
                                          <p:stCondLst>
                                            <p:cond delay="0"/>
                                          </p:stCondLst>
                                        </p:cTn>
                                        <p:tgtEl>
                                          <p:spTgt spid="618"/>
                                        </p:tgtEl>
                                        <p:attrNameLst>
                                          <p:attrName>style.visibility</p:attrName>
                                        </p:attrNameLst>
                                      </p:cBhvr>
                                      <p:to>
                                        <p:strVal val="visible"/>
                                      </p:to>
                                    </p:set>
                                    <p:animEffect transition="in" filter="fade">
                                      <p:cBhvr>
                                        <p:cTn id="40" dur="500"/>
                                        <p:tgtEl>
                                          <p:spTgt spid="618"/>
                                        </p:tgtEl>
                                      </p:cBhvr>
                                    </p:animEffect>
                                  </p:childTnLst>
                                </p:cTn>
                              </p:par>
                              <p:par>
                                <p:cTn id="41" presetID="10" presetClass="entr" presetSubtype="0" fill="hold" nodeType="withEffect">
                                  <p:stCondLst>
                                    <p:cond delay="0"/>
                                  </p:stCondLst>
                                  <p:childTnLst>
                                    <p:set>
                                      <p:cBhvr>
                                        <p:cTn id="42" dur="1" fill="hold">
                                          <p:stCondLst>
                                            <p:cond delay="0"/>
                                          </p:stCondLst>
                                        </p:cTn>
                                        <p:tgtEl>
                                          <p:spTgt spid="619"/>
                                        </p:tgtEl>
                                        <p:attrNameLst>
                                          <p:attrName>style.visibility</p:attrName>
                                        </p:attrNameLst>
                                      </p:cBhvr>
                                      <p:to>
                                        <p:strVal val="visible"/>
                                      </p:to>
                                    </p:set>
                                    <p:animEffect transition="in" filter="fade">
                                      <p:cBhvr>
                                        <p:cTn id="43" dur="500"/>
                                        <p:tgtEl>
                                          <p:spTgt spid="619"/>
                                        </p:tgtEl>
                                      </p:cBhvr>
                                    </p:animEffect>
                                  </p:childTnLst>
                                </p:cTn>
                              </p:par>
                              <p:par>
                                <p:cTn id="44" presetID="10" presetClass="entr" presetSubtype="0" fill="hold" nodeType="withEffect">
                                  <p:stCondLst>
                                    <p:cond delay="0"/>
                                  </p:stCondLst>
                                  <p:childTnLst>
                                    <p:set>
                                      <p:cBhvr>
                                        <p:cTn id="45" dur="1" fill="hold">
                                          <p:stCondLst>
                                            <p:cond delay="0"/>
                                          </p:stCondLst>
                                        </p:cTn>
                                        <p:tgtEl>
                                          <p:spTgt spid="620"/>
                                        </p:tgtEl>
                                        <p:attrNameLst>
                                          <p:attrName>style.visibility</p:attrName>
                                        </p:attrNameLst>
                                      </p:cBhvr>
                                      <p:to>
                                        <p:strVal val="visible"/>
                                      </p:to>
                                    </p:set>
                                    <p:animEffect transition="in" filter="fade">
                                      <p:cBhvr>
                                        <p:cTn id="46" dur="500"/>
                                        <p:tgtEl>
                                          <p:spTgt spid="620"/>
                                        </p:tgtEl>
                                      </p:cBhvr>
                                    </p:animEffect>
                                  </p:childTnLst>
                                </p:cTn>
                              </p:par>
                              <p:par>
                                <p:cTn id="47" presetID="10" presetClass="entr" presetSubtype="0" fill="hold" nodeType="withEffect">
                                  <p:stCondLst>
                                    <p:cond delay="0"/>
                                  </p:stCondLst>
                                  <p:childTnLst>
                                    <p:set>
                                      <p:cBhvr>
                                        <p:cTn id="48" dur="1" fill="hold">
                                          <p:stCondLst>
                                            <p:cond delay="0"/>
                                          </p:stCondLst>
                                        </p:cTn>
                                        <p:tgtEl>
                                          <p:spTgt spid="621"/>
                                        </p:tgtEl>
                                        <p:attrNameLst>
                                          <p:attrName>style.visibility</p:attrName>
                                        </p:attrNameLst>
                                      </p:cBhvr>
                                      <p:to>
                                        <p:strVal val="visible"/>
                                      </p:to>
                                    </p:set>
                                    <p:animEffect transition="in" filter="fade">
                                      <p:cBhvr>
                                        <p:cTn id="49" dur="500"/>
                                        <p:tgtEl>
                                          <p:spTgt spid="621"/>
                                        </p:tgtEl>
                                      </p:cBhvr>
                                    </p:animEffect>
                                  </p:childTnLst>
                                </p:cTn>
                              </p:par>
                              <p:par>
                                <p:cTn id="50" presetID="10" presetClass="entr" presetSubtype="0" fill="hold" nodeType="withEffect">
                                  <p:stCondLst>
                                    <p:cond delay="0"/>
                                  </p:stCondLst>
                                  <p:childTnLst>
                                    <p:set>
                                      <p:cBhvr>
                                        <p:cTn id="51" dur="1" fill="hold">
                                          <p:stCondLst>
                                            <p:cond delay="0"/>
                                          </p:stCondLst>
                                        </p:cTn>
                                        <p:tgtEl>
                                          <p:spTgt spid="622"/>
                                        </p:tgtEl>
                                        <p:attrNameLst>
                                          <p:attrName>style.visibility</p:attrName>
                                        </p:attrNameLst>
                                      </p:cBhvr>
                                      <p:to>
                                        <p:strVal val="visible"/>
                                      </p:to>
                                    </p:set>
                                    <p:animEffect transition="in" filter="fade">
                                      <p:cBhvr>
                                        <p:cTn id="52" dur="500"/>
                                        <p:tgtEl>
                                          <p:spTgt spid="622"/>
                                        </p:tgtEl>
                                      </p:cBhvr>
                                    </p:animEffect>
                                  </p:childTnLst>
                                </p:cTn>
                              </p:par>
                              <p:par>
                                <p:cTn id="53" presetID="10" presetClass="entr" presetSubtype="0" fill="hold" nodeType="withEffect">
                                  <p:stCondLst>
                                    <p:cond delay="0"/>
                                  </p:stCondLst>
                                  <p:childTnLst>
                                    <p:set>
                                      <p:cBhvr>
                                        <p:cTn id="54" dur="1" fill="hold">
                                          <p:stCondLst>
                                            <p:cond delay="0"/>
                                          </p:stCondLst>
                                        </p:cTn>
                                        <p:tgtEl>
                                          <p:spTgt spid="623"/>
                                        </p:tgtEl>
                                        <p:attrNameLst>
                                          <p:attrName>style.visibility</p:attrName>
                                        </p:attrNameLst>
                                      </p:cBhvr>
                                      <p:to>
                                        <p:strVal val="visible"/>
                                      </p:to>
                                    </p:set>
                                    <p:animEffect transition="in" filter="fade">
                                      <p:cBhvr>
                                        <p:cTn id="55"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8"/>
          <p:cNvSpPr/>
          <p:nvPr/>
        </p:nvSpPr>
        <p:spPr>
          <a:xfrm>
            <a:off x="-15240" y="4491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rgbClr val="3F3F3F"/>
              </a:solidFill>
              <a:latin typeface="Arial"/>
              <a:ea typeface="Arial"/>
              <a:cs typeface="Arial"/>
              <a:sym typeface="Arial"/>
            </a:endParaRPr>
          </a:p>
        </p:txBody>
      </p:sp>
      <p:pic>
        <p:nvPicPr>
          <p:cNvPr id="631" name="Google Shape;631;p18" descr="preencoded.png"/>
          <p:cNvPicPr preferRelativeResize="0"/>
          <p:nvPr/>
        </p:nvPicPr>
        <p:blipFill rotWithShape="1">
          <a:blip r:embed="rId4">
            <a:alphaModFix/>
          </a:blip>
          <a:srcRect/>
          <a:stretch/>
        </p:blipFill>
        <p:spPr>
          <a:xfrm>
            <a:off x="0" y="0"/>
            <a:ext cx="18288000" cy="3721150"/>
          </a:xfrm>
          <a:prstGeom prst="rect">
            <a:avLst/>
          </a:prstGeom>
          <a:noFill/>
          <a:ln>
            <a:noFill/>
          </a:ln>
        </p:spPr>
      </p:pic>
      <p:sp>
        <p:nvSpPr>
          <p:cNvPr id="632" name="Google Shape;632;p18"/>
          <p:cNvSpPr/>
          <p:nvPr/>
        </p:nvSpPr>
        <p:spPr>
          <a:xfrm>
            <a:off x="692305" y="3838591"/>
            <a:ext cx="7080095" cy="1153860"/>
          </a:xfrm>
          <a:custGeom>
            <a:avLst/>
            <a:gdLst/>
            <a:ahLst/>
            <a:cxnLst/>
            <a:rect l="l" t="t" r="r" b="b"/>
            <a:pathLst>
              <a:path w="5999159" h="340879" extrusionOk="0">
                <a:moveTo>
                  <a:pt x="0" y="0"/>
                </a:moveTo>
                <a:lnTo>
                  <a:pt x="5999159" y="0"/>
                </a:lnTo>
                <a:lnTo>
                  <a:pt x="5999159" y="340879"/>
                </a:lnTo>
                <a:lnTo>
                  <a:pt x="0" y="340879"/>
                </a:lnTo>
                <a:close/>
              </a:path>
            </a:pathLst>
          </a:custGeom>
          <a:solidFill>
            <a:srgbClr val="FFFFFF"/>
          </a:solidFill>
          <a:ln>
            <a:noFill/>
          </a:ln>
        </p:spPr>
      </p:sp>
      <p:sp>
        <p:nvSpPr>
          <p:cNvPr id="633" name="Google Shape;633;p18"/>
          <p:cNvSpPr txBox="1"/>
          <p:nvPr/>
        </p:nvSpPr>
        <p:spPr>
          <a:xfrm>
            <a:off x="1093889" y="3921919"/>
            <a:ext cx="6276926"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1" dirty="0" err="1">
                <a:solidFill>
                  <a:srgbClr val="366092"/>
                </a:solidFill>
                <a:latin typeface="Arial"/>
                <a:ea typeface="Arial"/>
                <a:cs typeface="Arial"/>
                <a:sym typeface="Arial"/>
              </a:rPr>
              <a:t>Mở</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rộng</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dịch</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vụ</a:t>
            </a:r>
            <a:endParaRPr sz="6000" b="1" dirty="0">
              <a:solidFill>
                <a:srgbClr val="366092"/>
              </a:solidFill>
              <a:latin typeface="Arial"/>
              <a:ea typeface="Arial"/>
              <a:cs typeface="Arial"/>
              <a:sym typeface="Arial"/>
            </a:endParaRPr>
          </a:p>
        </p:txBody>
      </p:sp>
      <p:sp>
        <p:nvSpPr>
          <p:cNvPr id="634" name="Google Shape;634;p18"/>
          <p:cNvSpPr/>
          <p:nvPr/>
        </p:nvSpPr>
        <p:spPr>
          <a:xfrm>
            <a:off x="30480" y="4456440"/>
            <a:ext cx="255612"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sp>
        <p:nvSpPr>
          <p:cNvPr id="635" name="Google Shape;635;p18"/>
          <p:cNvSpPr/>
          <p:nvPr/>
        </p:nvSpPr>
        <p:spPr>
          <a:xfrm>
            <a:off x="-952196" y="9044716"/>
            <a:ext cx="4393894" cy="1382079"/>
          </a:xfrm>
          <a:custGeom>
            <a:avLst/>
            <a:gdLst/>
            <a:ahLst/>
            <a:cxnLst/>
            <a:rect l="l" t="t" r="r" b="b"/>
            <a:pathLst>
              <a:path w="4393894" h="1382079" extrusionOk="0">
                <a:moveTo>
                  <a:pt x="0" y="0"/>
                </a:moveTo>
                <a:lnTo>
                  <a:pt x="4393894" y="0"/>
                </a:lnTo>
                <a:lnTo>
                  <a:pt x="4393894" y="1382079"/>
                </a:lnTo>
                <a:lnTo>
                  <a:pt x="0" y="138207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18"/>
          <p:cNvSpPr/>
          <p:nvPr/>
        </p:nvSpPr>
        <p:spPr>
          <a:xfrm>
            <a:off x="12059152" y="5132222"/>
            <a:ext cx="4678413" cy="3568516"/>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8"/>
          <p:cNvSpPr/>
          <p:nvPr/>
        </p:nvSpPr>
        <p:spPr>
          <a:xfrm>
            <a:off x="6560909" y="5156384"/>
            <a:ext cx="5095948" cy="3568516"/>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8"/>
          <p:cNvSpPr/>
          <p:nvPr/>
        </p:nvSpPr>
        <p:spPr>
          <a:xfrm>
            <a:off x="1000913" y="5188411"/>
            <a:ext cx="5256353" cy="3536489"/>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txBox="1"/>
          <p:nvPr/>
        </p:nvSpPr>
        <p:spPr>
          <a:xfrm>
            <a:off x="1211201" y="5286144"/>
            <a:ext cx="4947413" cy="1886607"/>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3200" b="1" dirty="0" err="1">
                <a:solidFill>
                  <a:srgbClr val="17365D"/>
                </a:solidFill>
                <a:latin typeface="Arial"/>
                <a:ea typeface="Arial"/>
                <a:cs typeface="Arial"/>
                <a:sym typeface="Arial"/>
              </a:rPr>
              <a:t>Tích</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Hợp</a:t>
            </a:r>
            <a:r>
              <a:rPr lang="en-US" sz="3200" b="1" dirty="0">
                <a:solidFill>
                  <a:srgbClr val="17365D"/>
                </a:solidFill>
                <a:latin typeface="Arial"/>
                <a:ea typeface="Arial"/>
                <a:cs typeface="Arial"/>
                <a:sym typeface="Arial"/>
              </a:rPr>
              <a:t> XR - "</a:t>
            </a:r>
            <a:r>
              <a:rPr lang="en-US" sz="3200" b="1" dirty="0" err="1">
                <a:solidFill>
                  <a:srgbClr val="17365D"/>
                </a:solidFill>
                <a:latin typeface="Arial"/>
                <a:ea typeface="Arial"/>
                <a:cs typeface="Arial"/>
                <a:sym typeface="Arial"/>
              </a:rPr>
              <a:t>Không</a:t>
            </a:r>
            <a:r>
              <a:rPr lang="en-US" sz="3200" b="1" dirty="0">
                <a:solidFill>
                  <a:srgbClr val="17365D"/>
                </a:solidFill>
                <a:latin typeface="Arial"/>
                <a:ea typeface="Arial"/>
                <a:cs typeface="Arial"/>
                <a:sym typeface="Arial"/>
              </a:rPr>
              <a:t> Gian </a:t>
            </a:r>
            <a:r>
              <a:rPr lang="en-US" sz="3200" b="1" dirty="0" err="1">
                <a:solidFill>
                  <a:srgbClr val="17365D"/>
                </a:solidFill>
                <a:latin typeface="Arial"/>
                <a:ea typeface="Arial"/>
                <a:cs typeface="Arial"/>
                <a:sym typeface="Arial"/>
              </a:rPr>
              <a:t>Tương</a:t>
            </a:r>
            <a:r>
              <a:rPr lang="en-US" sz="3200" b="1" dirty="0">
                <a:solidFill>
                  <a:srgbClr val="17365D"/>
                </a:solidFill>
                <a:latin typeface="Arial"/>
                <a:ea typeface="Arial"/>
                <a:cs typeface="Arial"/>
                <a:sym typeface="Arial"/>
              </a:rPr>
              <a:t> Lai"</a:t>
            </a:r>
            <a:endParaRPr dirty="0"/>
          </a:p>
          <a:p>
            <a:pPr marL="0" marR="0" lvl="0" indent="0" algn="l" rtl="0">
              <a:lnSpc>
                <a:spcPct val="113333"/>
              </a:lnSpc>
              <a:spcBef>
                <a:spcPts val="0"/>
              </a:spcBef>
              <a:spcAft>
                <a:spcPts val="0"/>
              </a:spcAft>
              <a:buNone/>
            </a:pPr>
            <a:endParaRPr sz="3600" b="1" dirty="0">
              <a:solidFill>
                <a:srgbClr val="003EA8"/>
              </a:solidFill>
              <a:latin typeface="Arial"/>
              <a:ea typeface="Arial"/>
              <a:cs typeface="Arial"/>
              <a:sym typeface="Arial"/>
            </a:endParaRPr>
          </a:p>
        </p:txBody>
      </p:sp>
      <p:sp>
        <p:nvSpPr>
          <p:cNvPr id="640" name="Google Shape;640;p18"/>
          <p:cNvSpPr/>
          <p:nvPr/>
        </p:nvSpPr>
        <p:spPr>
          <a:xfrm>
            <a:off x="1653234" y="6516188"/>
            <a:ext cx="4678413" cy="907256"/>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Khu trải nghiệm riêng cho VR Gaming</a:t>
            </a:r>
            <a:endParaRPr sz="2190">
              <a:solidFill>
                <a:srgbClr val="595959"/>
              </a:solidFill>
              <a:latin typeface="Arial"/>
              <a:ea typeface="Arial"/>
              <a:cs typeface="Arial"/>
              <a:sym typeface="Arial"/>
            </a:endParaRPr>
          </a:p>
        </p:txBody>
      </p:sp>
      <p:sp>
        <p:nvSpPr>
          <p:cNvPr id="641" name="Google Shape;641;p18"/>
          <p:cNvSpPr/>
          <p:nvPr/>
        </p:nvSpPr>
        <p:spPr>
          <a:xfrm>
            <a:off x="1653234" y="7522563"/>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VR Training (đào tạo mô phỏng)</a:t>
            </a:r>
            <a:endParaRPr sz="2190">
              <a:solidFill>
                <a:srgbClr val="595959"/>
              </a:solidFill>
              <a:latin typeface="Arial"/>
              <a:ea typeface="Arial"/>
              <a:cs typeface="Arial"/>
              <a:sym typeface="Arial"/>
            </a:endParaRPr>
          </a:p>
        </p:txBody>
      </p:sp>
      <p:sp>
        <p:nvSpPr>
          <p:cNvPr id="642" name="Google Shape;642;p18"/>
          <p:cNvSpPr/>
          <p:nvPr/>
        </p:nvSpPr>
        <p:spPr>
          <a:xfrm>
            <a:off x="1653234" y="8075311"/>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MR Collaboration</a:t>
            </a:r>
            <a:endParaRPr sz="2190">
              <a:solidFill>
                <a:srgbClr val="595959"/>
              </a:solidFill>
              <a:latin typeface="Arial"/>
              <a:ea typeface="Arial"/>
              <a:cs typeface="Arial"/>
              <a:sym typeface="Arial"/>
            </a:endParaRPr>
          </a:p>
        </p:txBody>
      </p:sp>
      <p:sp>
        <p:nvSpPr>
          <p:cNvPr id="643" name="Google Shape;643;p18"/>
          <p:cNvSpPr txBox="1"/>
          <p:nvPr/>
        </p:nvSpPr>
        <p:spPr>
          <a:xfrm>
            <a:off x="6885990" y="5406186"/>
            <a:ext cx="4516020" cy="507207"/>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3200" b="1" dirty="0" err="1">
                <a:solidFill>
                  <a:srgbClr val="17365D"/>
                </a:solidFill>
                <a:latin typeface="Arial"/>
                <a:ea typeface="Arial"/>
                <a:cs typeface="Arial"/>
                <a:sym typeface="Arial"/>
              </a:rPr>
              <a:t>Giải</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Đấu</a:t>
            </a:r>
            <a:r>
              <a:rPr lang="en-US" sz="3200" b="1" dirty="0">
                <a:solidFill>
                  <a:srgbClr val="17365D"/>
                </a:solidFill>
                <a:latin typeface="Arial"/>
                <a:ea typeface="Arial"/>
                <a:cs typeface="Arial"/>
                <a:sym typeface="Arial"/>
              </a:rPr>
              <a:t> Esports</a:t>
            </a:r>
            <a:endParaRPr dirty="0"/>
          </a:p>
        </p:txBody>
      </p:sp>
      <p:sp>
        <p:nvSpPr>
          <p:cNvPr id="644" name="Google Shape;644;p18"/>
          <p:cNvSpPr txBox="1"/>
          <p:nvPr/>
        </p:nvSpPr>
        <p:spPr>
          <a:xfrm>
            <a:off x="12249464" y="5393925"/>
            <a:ext cx="4827335" cy="1051571"/>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3200" b="1" dirty="0" err="1">
                <a:solidFill>
                  <a:srgbClr val="17365D"/>
                </a:solidFill>
                <a:latin typeface="Arial"/>
                <a:ea typeface="Arial"/>
                <a:cs typeface="Arial"/>
                <a:sym typeface="Arial"/>
              </a:rPr>
              <a:t>Sự</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Kiện</a:t>
            </a:r>
            <a:r>
              <a:rPr lang="en-US" sz="3200" b="1" dirty="0">
                <a:solidFill>
                  <a:srgbClr val="17365D"/>
                </a:solidFill>
                <a:latin typeface="Arial"/>
                <a:ea typeface="Arial"/>
                <a:cs typeface="Arial"/>
                <a:sym typeface="Arial"/>
              </a:rPr>
              <a:t> Công </a:t>
            </a:r>
            <a:r>
              <a:rPr lang="en-US" sz="3200" b="1" dirty="0" err="1">
                <a:solidFill>
                  <a:srgbClr val="17365D"/>
                </a:solidFill>
                <a:latin typeface="Arial"/>
                <a:ea typeface="Arial"/>
                <a:cs typeface="Arial"/>
                <a:sym typeface="Arial"/>
              </a:rPr>
              <a:t>Nghệ</a:t>
            </a:r>
            <a:endParaRPr sz="3200" b="1" dirty="0">
              <a:solidFill>
                <a:srgbClr val="17365D"/>
              </a:solidFill>
              <a:latin typeface="Arial"/>
              <a:ea typeface="Arial"/>
              <a:cs typeface="Arial"/>
              <a:sym typeface="Arial"/>
            </a:endParaRPr>
          </a:p>
          <a:p>
            <a:pPr marL="0" marR="0" lvl="0" indent="0" algn="l" rtl="0">
              <a:lnSpc>
                <a:spcPct val="113333"/>
              </a:lnSpc>
              <a:spcBef>
                <a:spcPts val="0"/>
              </a:spcBef>
              <a:spcAft>
                <a:spcPts val="0"/>
              </a:spcAft>
              <a:buNone/>
            </a:pPr>
            <a:endParaRPr sz="3600" b="1" dirty="0">
              <a:solidFill>
                <a:srgbClr val="003EA8"/>
              </a:solidFill>
              <a:latin typeface="Arial"/>
              <a:ea typeface="Arial"/>
              <a:cs typeface="Arial"/>
              <a:sym typeface="Arial"/>
            </a:endParaRPr>
          </a:p>
        </p:txBody>
      </p:sp>
      <p:sp>
        <p:nvSpPr>
          <p:cNvPr id="645" name="Google Shape;645;p18"/>
          <p:cNvSpPr/>
          <p:nvPr/>
        </p:nvSpPr>
        <p:spPr>
          <a:xfrm>
            <a:off x="6978444" y="6310754"/>
            <a:ext cx="4678413" cy="907256"/>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Tổ chức giải đấu League of Legends, Valorant,…</a:t>
            </a:r>
            <a:endParaRPr sz="2190">
              <a:solidFill>
                <a:srgbClr val="595959"/>
              </a:solidFill>
              <a:latin typeface="Arial"/>
              <a:ea typeface="Arial"/>
              <a:cs typeface="Arial"/>
              <a:sym typeface="Arial"/>
            </a:endParaRPr>
          </a:p>
        </p:txBody>
      </p:sp>
      <p:sp>
        <p:nvSpPr>
          <p:cNvPr id="646" name="Google Shape;646;p18"/>
          <p:cNvSpPr/>
          <p:nvPr/>
        </p:nvSpPr>
        <p:spPr>
          <a:xfrm>
            <a:off x="6978444" y="7271497"/>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Sự kiện cộng đồng game thủ</a:t>
            </a:r>
            <a:endParaRPr sz="2190">
              <a:solidFill>
                <a:srgbClr val="595959"/>
              </a:solidFill>
              <a:latin typeface="Arial"/>
              <a:ea typeface="Arial"/>
              <a:cs typeface="Arial"/>
              <a:sym typeface="Arial"/>
            </a:endParaRPr>
          </a:p>
        </p:txBody>
      </p:sp>
      <p:sp>
        <p:nvSpPr>
          <p:cNvPr id="647" name="Google Shape;647;p18"/>
          <p:cNvSpPr/>
          <p:nvPr/>
        </p:nvSpPr>
        <p:spPr>
          <a:xfrm>
            <a:off x="12378035" y="6310752"/>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Workshop về XR, AI</a:t>
            </a:r>
            <a:endParaRPr sz="2190">
              <a:solidFill>
                <a:srgbClr val="595959"/>
              </a:solidFill>
              <a:latin typeface="Arial"/>
              <a:ea typeface="Arial"/>
              <a:cs typeface="Arial"/>
              <a:sym typeface="Arial"/>
            </a:endParaRPr>
          </a:p>
        </p:txBody>
      </p:sp>
      <p:sp>
        <p:nvSpPr>
          <p:cNvPr id="648" name="Google Shape;648;p18"/>
          <p:cNvSpPr/>
          <p:nvPr/>
        </p:nvSpPr>
        <p:spPr>
          <a:xfrm>
            <a:off x="12378035" y="6863499"/>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Hội thảo công nghệ game</a:t>
            </a:r>
            <a:endParaRPr sz="2190">
              <a:solidFill>
                <a:srgbClr val="595959"/>
              </a:solidFill>
              <a:latin typeface="Arial"/>
              <a:ea typeface="Arial"/>
              <a:cs typeface="Arial"/>
              <a:sym typeface="Arial"/>
            </a:endParaRPr>
          </a:p>
        </p:txBody>
      </p:sp>
      <p:sp>
        <p:nvSpPr>
          <p:cNvPr id="649" name="Google Shape;649;p18"/>
          <p:cNvSpPr/>
          <p:nvPr/>
        </p:nvSpPr>
        <p:spPr>
          <a:xfrm>
            <a:off x="12378035" y="7416247"/>
            <a:ext cx="4678413"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a:solidFill>
                  <a:srgbClr val="595959"/>
                </a:solidFill>
                <a:latin typeface="Arial"/>
                <a:ea typeface="Arial"/>
                <a:cs typeface="Arial"/>
                <a:sym typeface="Arial"/>
              </a:rPr>
              <a:t>Phát triển startup công nghệ</a:t>
            </a:r>
            <a:endParaRPr sz="2190">
              <a:solidFill>
                <a:srgbClr val="595959"/>
              </a:solidFill>
              <a:latin typeface="Arial"/>
              <a:ea typeface="Arial"/>
              <a:cs typeface="Arial"/>
              <a:sym typeface="Arial"/>
            </a:endParaRPr>
          </a:p>
        </p:txBody>
      </p:sp>
      <p:sp>
        <p:nvSpPr>
          <p:cNvPr id="650" name="Google Shape;650;p18"/>
          <p:cNvSpPr/>
          <p:nvPr/>
        </p:nvSpPr>
        <p:spPr>
          <a:xfrm flipH="1">
            <a:off x="15287077" y="7141495"/>
            <a:ext cx="2945436" cy="3871525"/>
          </a:xfrm>
          <a:custGeom>
            <a:avLst/>
            <a:gdLst/>
            <a:ahLst/>
            <a:cxnLst/>
            <a:rect l="l" t="t" r="r" b="b"/>
            <a:pathLst>
              <a:path w="4405713" h="7525286" extrusionOk="0">
                <a:moveTo>
                  <a:pt x="4405713" y="0"/>
                </a:moveTo>
                <a:lnTo>
                  <a:pt x="0" y="0"/>
                </a:lnTo>
                <a:lnTo>
                  <a:pt x="0" y="7525287"/>
                </a:lnTo>
                <a:lnTo>
                  <a:pt x="4405713" y="7525287"/>
                </a:lnTo>
                <a:lnTo>
                  <a:pt x="4405713" y="0"/>
                </a:lnTo>
                <a:close/>
              </a:path>
            </a:pathLst>
          </a:custGeom>
          <a:blipFill rotWithShape="1">
            <a:blip r:embed="rId7">
              <a:alphaModFix/>
            </a:blip>
            <a:stretch>
              <a:fillRect/>
            </a:stretch>
          </a:blipFill>
          <a:ln>
            <a:noFill/>
          </a:ln>
        </p:spPr>
      </p:sp>
      <p:pic>
        <p:nvPicPr>
          <p:cNvPr id="651" name="Google Shape;651;p18"/>
          <p:cNvPicPr preferRelativeResize="0"/>
          <p:nvPr/>
        </p:nvPicPr>
        <p:blipFill rotWithShape="1">
          <a:blip r:embed="rId8">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87699455-F841-7B4E-DFE8-FDFE4B98AEA1}"/>
              </a:ext>
            </a:extLst>
          </p:cNvPr>
          <p:cNvSpPr txBox="1"/>
          <p:nvPr/>
        </p:nvSpPr>
        <p:spPr>
          <a:xfrm>
            <a:off x="8784418" y="9356050"/>
            <a:ext cx="648929" cy="523220"/>
          </a:xfrm>
          <a:prstGeom prst="rect">
            <a:avLst/>
          </a:prstGeom>
          <a:noFill/>
        </p:spPr>
        <p:txBody>
          <a:bodyPr wrap="square" rtlCol="0">
            <a:spAutoFit/>
          </a:bodyPr>
          <a:lstStyle/>
          <a:p>
            <a:r>
              <a:rPr lang="en-US" sz="2800" b="1" dirty="0"/>
              <a:t>16</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par>
                                <p:cTn id="8" presetID="10" presetClass="entr" presetSubtype="0" fill="hold" nodeType="withEffect">
                                  <p:stCondLst>
                                    <p:cond delay="0"/>
                                  </p:stCondLst>
                                  <p:childTnLst>
                                    <p:set>
                                      <p:cBhvr>
                                        <p:cTn id="9" dur="1" fill="hold">
                                          <p:stCondLst>
                                            <p:cond delay="0"/>
                                          </p:stCondLst>
                                        </p:cTn>
                                        <p:tgtEl>
                                          <p:spTgt spid="631"/>
                                        </p:tgtEl>
                                        <p:attrNameLst>
                                          <p:attrName>style.visibility</p:attrName>
                                        </p:attrNameLst>
                                      </p:cBhvr>
                                      <p:to>
                                        <p:strVal val="visible"/>
                                      </p:to>
                                    </p:set>
                                    <p:animEffect transition="in" filter="fade">
                                      <p:cBhvr>
                                        <p:cTn id="10" dur="500"/>
                                        <p:tgtEl>
                                          <p:spTgt spid="631"/>
                                        </p:tgtEl>
                                      </p:cBhvr>
                                    </p:animEffect>
                                  </p:childTnLst>
                                </p:cTn>
                              </p:par>
                              <p:par>
                                <p:cTn id="11" presetID="10" presetClass="entr" presetSubtype="0"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animEffect transition="in" filter="fade">
                                      <p:cBhvr>
                                        <p:cTn id="13" dur="500"/>
                                        <p:tgtEl>
                                          <p:spTgt spid="639"/>
                                        </p:tgtEl>
                                      </p:cBhvr>
                                    </p:animEffect>
                                  </p:childTnLst>
                                </p:cTn>
                              </p:par>
                              <p:par>
                                <p:cTn id="14" presetID="10" presetClass="entr" presetSubtype="0" fill="hold" nodeType="withEffect">
                                  <p:stCondLst>
                                    <p:cond delay="0"/>
                                  </p:stCondLst>
                                  <p:childTnLst>
                                    <p:set>
                                      <p:cBhvr>
                                        <p:cTn id="15" dur="1" fill="hold">
                                          <p:stCondLst>
                                            <p:cond delay="0"/>
                                          </p:stCondLst>
                                        </p:cTn>
                                        <p:tgtEl>
                                          <p:spTgt spid="640"/>
                                        </p:tgtEl>
                                        <p:attrNameLst>
                                          <p:attrName>style.visibility</p:attrName>
                                        </p:attrNameLst>
                                      </p:cBhvr>
                                      <p:to>
                                        <p:strVal val="visible"/>
                                      </p:to>
                                    </p:set>
                                    <p:animEffect transition="in" filter="fade">
                                      <p:cBhvr>
                                        <p:cTn id="16" dur="500"/>
                                        <p:tgtEl>
                                          <p:spTgt spid="640"/>
                                        </p:tgtEl>
                                      </p:cBhvr>
                                    </p:animEffect>
                                  </p:childTnLst>
                                </p:cTn>
                              </p:par>
                              <p:par>
                                <p:cTn id="17" presetID="10" presetClass="entr" presetSubtype="0" fill="hold" nodeType="withEffect">
                                  <p:stCondLst>
                                    <p:cond delay="0"/>
                                  </p:stCondLst>
                                  <p:childTnLst>
                                    <p:set>
                                      <p:cBhvr>
                                        <p:cTn id="18" dur="1" fill="hold">
                                          <p:stCondLst>
                                            <p:cond delay="0"/>
                                          </p:stCondLst>
                                        </p:cTn>
                                        <p:tgtEl>
                                          <p:spTgt spid="641"/>
                                        </p:tgtEl>
                                        <p:attrNameLst>
                                          <p:attrName>style.visibility</p:attrName>
                                        </p:attrNameLst>
                                      </p:cBhvr>
                                      <p:to>
                                        <p:strVal val="visible"/>
                                      </p:to>
                                    </p:set>
                                    <p:animEffect transition="in" filter="fade">
                                      <p:cBhvr>
                                        <p:cTn id="19" dur="500"/>
                                        <p:tgtEl>
                                          <p:spTgt spid="641"/>
                                        </p:tgtEl>
                                      </p:cBhvr>
                                    </p:animEffect>
                                  </p:childTnLst>
                                </p:cTn>
                              </p:par>
                              <p:par>
                                <p:cTn id="20" presetID="10" presetClass="entr" presetSubtype="0" fill="hold" nodeType="withEffect">
                                  <p:stCondLst>
                                    <p:cond delay="0"/>
                                  </p:stCondLst>
                                  <p:childTnLst>
                                    <p:set>
                                      <p:cBhvr>
                                        <p:cTn id="21" dur="1" fill="hold">
                                          <p:stCondLst>
                                            <p:cond delay="0"/>
                                          </p:stCondLst>
                                        </p:cTn>
                                        <p:tgtEl>
                                          <p:spTgt spid="642"/>
                                        </p:tgtEl>
                                        <p:attrNameLst>
                                          <p:attrName>style.visibility</p:attrName>
                                        </p:attrNameLst>
                                      </p:cBhvr>
                                      <p:to>
                                        <p:strVal val="visible"/>
                                      </p:to>
                                    </p:set>
                                    <p:animEffect transition="in" filter="fade">
                                      <p:cBhvr>
                                        <p:cTn id="22" dur="500"/>
                                        <p:tgtEl>
                                          <p:spTgt spid="642"/>
                                        </p:tgtEl>
                                      </p:cBhvr>
                                    </p:animEffect>
                                  </p:childTnLst>
                                </p:cTn>
                              </p:par>
                              <p:par>
                                <p:cTn id="23" presetID="10" presetClass="entr" presetSubtype="0" fill="hold" nodeType="withEffect">
                                  <p:stCondLst>
                                    <p:cond delay="0"/>
                                  </p:stCondLst>
                                  <p:childTnLst>
                                    <p:set>
                                      <p:cBhvr>
                                        <p:cTn id="24" dur="1" fill="hold">
                                          <p:stCondLst>
                                            <p:cond delay="0"/>
                                          </p:stCondLst>
                                        </p:cTn>
                                        <p:tgtEl>
                                          <p:spTgt spid="643"/>
                                        </p:tgtEl>
                                        <p:attrNameLst>
                                          <p:attrName>style.visibility</p:attrName>
                                        </p:attrNameLst>
                                      </p:cBhvr>
                                      <p:to>
                                        <p:strVal val="visible"/>
                                      </p:to>
                                    </p:set>
                                    <p:animEffect transition="in" filter="fade">
                                      <p:cBhvr>
                                        <p:cTn id="25" dur="500"/>
                                        <p:tgtEl>
                                          <p:spTgt spid="643"/>
                                        </p:tgtEl>
                                      </p:cBhvr>
                                    </p:animEffect>
                                  </p:childTnLst>
                                </p:cTn>
                              </p:par>
                              <p:par>
                                <p:cTn id="26" presetID="10" presetClass="entr" presetSubtype="0" fill="hold" nodeType="withEffect">
                                  <p:stCondLst>
                                    <p:cond delay="0"/>
                                  </p:stCondLst>
                                  <p:childTnLst>
                                    <p:set>
                                      <p:cBhvr>
                                        <p:cTn id="27" dur="1" fill="hold">
                                          <p:stCondLst>
                                            <p:cond delay="0"/>
                                          </p:stCondLst>
                                        </p:cTn>
                                        <p:tgtEl>
                                          <p:spTgt spid="644"/>
                                        </p:tgtEl>
                                        <p:attrNameLst>
                                          <p:attrName>style.visibility</p:attrName>
                                        </p:attrNameLst>
                                      </p:cBhvr>
                                      <p:to>
                                        <p:strVal val="visible"/>
                                      </p:to>
                                    </p:set>
                                    <p:animEffect transition="in" filter="fade">
                                      <p:cBhvr>
                                        <p:cTn id="28" dur="500"/>
                                        <p:tgtEl>
                                          <p:spTgt spid="644"/>
                                        </p:tgtEl>
                                      </p:cBhvr>
                                    </p:animEffect>
                                  </p:childTnLst>
                                </p:cTn>
                              </p:par>
                              <p:par>
                                <p:cTn id="29" presetID="10" presetClass="entr" presetSubtype="0" fill="hold" nodeType="withEffect">
                                  <p:stCondLst>
                                    <p:cond delay="0"/>
                                  </p:stCondLst>
                                  <p:childTnLst>
                                    <p:set>
                                      <p:cBhvr>
                                        <p:cTn id="30" dur="1" fill="hold">
                                          <p:stCondLst>
                                            <p:cond delay="0"/>
                                          </p:stCondLst>
                                        </p:cTn>
                                        <p:tgtEl>
                                          <p:spTgt spid="645"/>
                                        </p:tgtEl>
                                        <p:attrNameLst>
                                          <p:attrName>style.visibility</p:attrName>
                                        </p:attrNameLst>
                                      </p:cBhvr>
                                      <p:to>
                                        <p:strVal val="visible"/>
                                      </p:to>
                                    </p:set>
                                    <p:animEffect transition="in" filter="fade">
                                      <p:cBhvr>
                                        <p:cTn id="31" dur="500"/>
                                        <p:tgtEl>
                                          <p:spTgt spid="645"/>
                                        </p:tgtEl>
                                      </p:cBhvr>
                                    </p:animEffect>
                                  </p:childTnLst>
                                </p:cTn>
                              </p:par>
                              <p:par>
                                <p:cTn id="32" presetID="10" presetClass="entr" presetSubtype="0" fill="hold" nodeType="withEffect">
                                  <p:stCondLst>
                                    <p:cond delay="0"/>
                                  </p:stCondLst>
                                  <p:childTnLst>
                                    <p:set>
                                      <p:cBhvr>
                                        <p:cTn id="33" dur="1" fill="hold">
                                          <p:stCondLst>
                                            <p:cond delay="0"/>
                                          </p:stCondLst>
                                        </p:cTn>
                                        <p:tgtEl>
                                          <p:spTgt spid="646"/>
                                        </p:tgtEl>
                                        <p:attrNameLst>
                                          <p:attrName>style.visibility</p:attrName>
                                        </p:attrNameLst>
                                      </p:cBhvr>
                                      <p:to>
                                        <p:strVal val="visible"/>
                                      </p:to>
                                    </p:set>
                                    <p:animEffect transition="in" filter="fade">
                                      <p:cBhvr>
                                        <p:cTn id="34" dur="500"/>
                                        <p:tgtEl>
                                          <p:spTgt spid="646"/>
                                        </p:tgtEl>
                                      </p:cBhvr>
                                    </p:animEffect>
                                  </p:childTnLst>
                                </p:cTn>
                              </p:par>
                              <p:par>
                                <p:cTn id="35" presetID="10" presetClass="entr" presetSubtype="0" fill="hold" nodeType="withEffect">
                                  <p:stCondLst>
                                    <p:cond delay="0"/>
                                  </p:stCondLst>
                                  <p:childTnLst>
                                    <p:set>
                                      <p:cBhvr>
                                        <p:cTn id="36" dur="1" fill="hold">
                                          <p:stCondLst>
                                            <p:cond delay="0"/>
                                          </p:stCondLst>
                                        </p:cTn>
                                        <p:tgtEl>
                                          <p:spTgt spid="647"/>
                                        </p:tgtEl>
                                        <p:attrNameLst>
                                          <p:attrName>style.visibility</p:attrName>
                                        </p:attrNameLst>
                                      </p:cBhvr>
                                      <p:to>
                                        <p:strVal val="visible"/>
                                      </p:to>
                                    </p:set>
                                    <p:animEffect transition="in" filter="fade">
                                      <p:cBhvr>
                                        <p:cTn id="37" dur="500"/>
                                        <p:tgtEl>
                                          <p:spTgt spid="647"/>
                                        </p:tgtEl>
                                      </p:cBhvr>
                                    </p:animEffect>
                                  </p:childTnLst>
                                </p:cTn>
                              </p:par>
                              <p:par>
                                <p:cTn id="38" presetID="10" presetClass="entr" presetSubtype="0" fill="hold" nodeType="withEffect">
                                  <p:stCondLst>
                                    <p:cond delay="0"/>
                                  </p:stCondLst>
                                  <p:childTnLst>
                                    <p:set>
                                      <p:cBhvr>
                                        <p:cTn id="39" dur="1" fill="hold">
                                          <p:stCondLst>
                                            <p:cond delay="0"/>
                                          </p:stCondLst>
                                        </p:cTn>
                                        <p:tgtEl>
                                          <p:spTgt spid="648"/>
                                        </p:tgtEl>
                                        <p:attrNameLst>
                                          <p:attrName>style.visibility</p:attrName>
                                        </p:attrNameLst>
                                      </p:cBhvr>
                                      <p:to>
                                        <p:strVal val="visible"/>
                                      </p:to>
                                    </p:set>
                                    <p:animEffect transition="in" filter="fade">
                                      <p:cBhvr>
                                        <p:cTn id="40" dur="500"/>
                                        <p:tgtEl>
                                          <p:spTgt spid="648"/>
                                        </p:tgtEl>
                                      </p:cBhvr>
                                    </p:animEffect>
                                  </p:childTnLst>
                                </p:cTn>
                              </p:par>
                              <p:par>
                                <p:cTn id="41" presetID="10" presetClass="entr" presetSubtype="0" fill="hold" nodeType="withEffect">
                                  <p:stCondLst>
                                    <p:cond delay="0"/>
                                  </p:stCondLst>
                                  <p:childTnLst>
                                    <p:set>
                                      <p:cBhvr>
                                        <p:cTn id="42" dur="1" fill="hold">
                                          <p:stCondLst>
                                            <p:cond delay="0"/>
                                          </p:stCondLst>
                                        </p:cTn>
                                        <p:tgtEl>
                                          <p:spTgt spid="649"/>
                                        </p:tgtEl>
                                        <p:attrNameLst>
                                          <p:attrName>style.visibility</p:attrName>
                                        </p:attrNameLst>
                                      </p:cBhvr>
                                      <p:to>
                                        <p:strVal val="visible"/>
                                      </p:to>
                                    </p:set>
                                    <p:animEffect transition="in" filter="fade">
                                      <p:cBhvr>
                                        <p:cTn id="43" dur="500"/>
                                        <p:tgtEl>
                                          <p:spTgt spid="649"/>
                                        </p:tgtEl>
                                      </p:cBhvr>
                                    </p:animEffect>
                                  </p:childTnLst>
                                </p:cTn>
                              </p:par>
                              <p:par>
                                <p:cTn id="44" presetID="10" presetClass="entr" presetSubtype="0" fill="hold" nodeType="withEffect">
                                  <p:stCondLst>
                                    <p:cond delay="0"/>
                                  </p:stCondLst>
                                  <p:childTnLst>
                                    <p:set>
                                      <p:cBhvr>
                                        <p:cTn id="45" dur="1" fill="hold">
                                          <p:stCondLst>
                                            <p:cond delay="0"/>
                                          </p:stCondLst>
                                        </p:cTn>
                                        <p:tgtEl>
                                          <p:spTgt spid="633"/>
                                        </p:tgtEl>
                                        <p:attrNameLst>
                                          <p:attrName>style.visibility</p:attrName>
                                        </p:attrNameLst>
                                      </p:cBhvr>
                                      <p:to>
                                        <p:strVal val="visible"/>
                                      </p:to>
                                    </p:set>
                                    <p:animEffect transition="in" filter="fade">
                                      <p:cBhvr>
                                        <p:cTn id="46" dur="500"/>
                                        <p:tgtEl>
                                          <p:spTgt spid="633"/>
                                        </p:tgtEl>
                                      </p:cBhvr>
                                    </p:animEffect>
                                  </p:childTnLst>
                                </p:cTn>
                              </p:par>
                              <p:par>
                                <p:cTn id="47" presetID="10" presetClass="entr" presetSubtype="0" fill="hold" nodeType="withEffect">
                                  <p:stCondLst>
                                    <p:cond delay="0"/>
                                  </p:stCondLst>
                                  <p:childTnLst>
                                    <p:set>
                                      <p:cBhvr>
                                        <p:cTn id="48" dur="1" fill="hold">
                                          <p:stCondLst>
                                            <p:cond delay="0"/>
                                          </p:stCondLst>
                                        </p:cTn>
                                        <p:tgtEl>
                                          <p:spTgt spid="634"/>
                                        </p:tgtEl>
                                        <p:attrNameLst>
                                          <p:attrName>style.visibility</p:attrName>
                                        </p:attrNameLst>
                                      </p:cBhvr>
                                      <p:to>
                                        <p:strVal val="visible"/>
                                      </p:to>
                                    </p:set>
                                    <p:animEffect transition="in" filter="fade">
                                      <p:cBhvr>
                                        <p:cTn id="49" dur="500"/>
                                        <p:tgtEl>
                                          <p:spTgt spid="634"/>
                                        </p:tgtEl>
                                      </p:cBhvr>
                                    </p:animEffect>
                                  </p:childTnLst>
                                </p:cTn>
                              </p:par>
                              <p:par>
                                <p:cTn id="50" presetID="10" presetClass="entr" presetSubtype="0" fill="hold" nodeType="withEffect">
                                  <p:stCondLst>
                                    <p:cond delay="0"/>
                                  </p:stCondLst>
                                  <p:childTnLst>
                                    <p:set>
                                      <p:cBhvr>
                                        <p:cTn id="51" dur="1" fill="hold">
                                          <p:stCondLst>
                                            <p:cond delay="0"/>
                                          </p:stCondLst>
                                        </p:cTn>
                                        <p:tgtEl>
                                          <p:spTgt spid="635"/>
                                        </p:tgtEl>
                                        <p:attrNameLst>
                                          <p:attrName>style.visibility</p:attrName>
                                        </p:attrNameLst>
                                      </p:cBhvr>
                                      <p:to>
                                        <p:strVal val="visible"/>
                                      </p:to>
                                    </p:set>
                                    <p:animEffect transition="in" filter="fade">
                                      <p:cBhvr>
                                        <p:cTn id="52" dur="500"/>
                                        <p:tgtEl>
                                          <p:spTgt spid="635"/>
                                        </p:tgtEl>
                                      </p:cBhvr>
                                    </p:animEffect>
                                  </p:childTnLst>
                                </p:cTn>
                              </p:par>
                              <p:par>
                                <p:cTn id="53" presetID="10" presetClass="entr" presetSubtype="0" fill="hold" nodeType="withEffect">
                                  <p:stCondLst>
                                    <p:cond delay="0"/>
                                  </p:stCondLst>
                                  <p:childTnLst>
                                    <p:set>
                                      <p:cBhvr>
                                        <p:cTn id="54" dur="1" fill="hold">
                                          <p:stCondLst>
                                            <p:cond delay="0"/>
                                          </p:stCondLst>
                                        </p:cTn>
                                        <p:tgtEl>
                                          <p:spTgt spid="636"/>
                                        </p:tgtEl>
                                        <p:attrNameLst>
                                          <p:attrName>style.visibility</p:attrName>
                                        </p:attrNameLst>
                                      </p:cBhvr>
                                      <p:to>
                                        <p:strVal val="visible"/>
                                      </p:to>
                                    </p:set>
                                    <p:animEffect transition="in" filter="fade">
                                      <p:cBhvr>
                                        <p:cTn id="55" dur="500"/>
                                        <p:tgtEl>
                                          <p:spTgt spid="636"/>
                                        </p:tgtEl>
                                      </p:cBhvr>
                                    </p:animEffect>
                                  </p:childTnLst>
                                </p:cTn>
                              </p:par>
                              <p:par>
                                <p:cTn id="56" presetID="10" presetClass="entr" presetSubtype="0" fill="hold" nodeType="withEffect">
                                  <p:stCondLst>
                                    <p:cond delay="0"/>
                                  </p:stCondLst>
                                  <p:childTnLst>
                                    <p:set>
                                      <p:cBhvr>
                                        <p:cTn id="57" dur="1" fill="hold">
                                          <p:stCondLst>
                                            <p:cond delay="0"/>
                                          </p:stCondLst>
                                        </p:cTn>
                                        <p:tgtEl>
                                          <p:spTgt spid="637"/>
                                        </p:tgtEl>
                                        <p:attrNameLst>
                                          <p:attrName>style.visibility</p:attrName>
                                        </p:attrNameLst>
                                      </p:cBhvr>
                                      <p:to>
                                        <p:strVal val="visible"/>
                                      </p:to>
                                    </p:set>
                                    <p:animEffect transition="in" filter="fade">
                                      <p:cBhvr>
                                        <p:cTn id="58" dur="500"/>
                                        <p:tgtEl>
                                          <p:spTgt spid="637"/>
                                        </p:tgtEl>
                                      </p:cBhvr>
                                    </p:animEffect>
                                  </p:childTnLst>
                                </p:cTn>
                              </p:par>
                              <p:par>
                                <p:cTn id="59" presetID="10" presetClass="entr" presetSubtype="0" fill="hold" nodeType="withEffect">
                                  <p:stCondLst>
                                    <p:cond delay="0"/>
                                  </p:stCondLst>
                                  <p:childTnLst>
                                    <p:set>
                                      <p:cBhvr>
                                        <p:cTn id="60" dur="1" fill="hold">
                                          <p:stCondLst>
                                            <p:cond delay="0"/>
                                          </p:stCondLst>
                                        </p:cTn>
                                        <p:tgtEl>
                                          <p:spTgt spid="638"/>
                                        </p:tgtEl>
                                        <p:attrNameLst>
                                          <p:attrName>style.visibility</p:attrName>
                                        </p:attrNameLst>
                                      </p:cBhvr>
                                      <p:to>
                                        <p:strVal val="visible"/>
                                      </p:to>
                                    </p:set>
                                    <p:animEffect transition="in" filter="fade">
                                      <p:cBhvr>
                                        <p:cTn id="61" dur="500"/>
                                        <p:tgtEl>
                                          <p:spTgt spid="638"/>
                                        </p:tgtEl>
                                      </p:cBhvr>
                                    </p:animEffect>
                                  </p:childTnLst>
                                </p:cTn>
                              </p:par>
                              <p:par>
                                <p:cTn id="62" presetID="10" presetClass="entr" presetSubtype="0" fill="hold" nodeType="withEffect">
                                  <p:stCondLst>
                                    <p:cond delay="0"/>
                                  </p:stCondLst>
                                  <p:childTnLst>
                                    <p:set>
                                      <p:cBhvr>
                                        <p:cTn id="63" dur="1" fill="hold">
                                          <p:stCondLst>
                                            <p:cond delay="0"/>
                                          </p:stCondLst>
                                        </p:cTn>
                                        <p:tgtEl>
                                          <p:spTgt spid="650"/>
                                        </p:tgtEl>
                                        <p:attrNameLst>
                                          <p:attrName>style.visibility</p:attrName>
                                        </p:attrNameLst>
                                      </p:cBhvr>
                                      <p:to>
                                        <p:strVal val="visible"/>
                                      </p:to>
                                    </p:set>
                                    <p:animEffect transition="in" filter="fade">
                                      <p:cBhvr>
                                        <p:cTn id="64" dur="5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9"/>
          <p:cNvSpPr/>
          <p:nvPr/>
        </p:nvSpPr>
        <p:spPr>
          <a:xfrm>
            <a:off x="0" y="3302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rgbClr val="3F3F3F"/>
              </a:solidFill>
              <a:latin typeface="Arial"/>
              <a:ea typeface="Arial"/>
              <a:cs typeface="Arial"/>
              <a:sym typeface="Arial"/>
            </a:endParaRPr>
          </a:p>
        </p:txBody>
      </p:sp>
      <p:sp>
        <p:nvSpPr>
          <p:cNvPr id="658" name="Google Shape;658;p19"/>
          <p:cNvSpPr/>
          <p:nvPr/>
        </p:nvSpPr>
        <p:spPr>
          <a:xfrm>
            <a:off x="992238" y="8400009"/>
            <a:ext cx="479493" cy="595485"/>
          </a:xfrm>
          <a:prstGeom prst="roundRect">
            <a:avLst>
              <a:gd name="adj" fmla="val 25194296"/>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9"/>
          <p:cNvSpPr/>
          <p:nvPr/>
        </p:nvSpPr>
        <p:spPr>
          <a:xfrm>
            <a:off x="620584" y="1514496"/>
            <a:ext cx="11067751" cy="1190968"/>
          </a:xfrm>
          <a:custGeom>
            <a:avLst/>
            <a:gdLst/>
            <a:ahLst/>
            <a:cxnLst/>
            <a:rect l="l" t="t" r="r" b="b"/>
            <a:pathLst>
              <a:path w="5999270" h="695503" extrusionOk="0">
                <a:moveTo>
                  <a:pt x="0" y="0"/>
                </a:moveTo>
                <a:lnTo>
                  <a:pt x="5999270" y="0"/>
                </a:lnTo>
                <a:lnTo>
                  <a:pt x="5999270" y="695503"/>
                </a:lnTo>
                <a:lnTo>
                  <a:pt x="0" y="695503"/>
                </a:lnTo>
                <a:close/>
              </a:path>
            </a:pathLst>
          </a:custGeom>
          <a:solidFill>
            <a:srgbClr val="FFFFFF"/>
          </a:solidFill>
          <a:ln>
            <a:noFill/>
          </a:ln>
        </p:spPr>
      </p:sp>
      <p:sp>
        <p:nvSpPr>
          <p:cNvPr id="660" name="Google Shape;660;p19"/>
          <p:cNvSpPr txBox="1"/>
          <p:nvPr/>
        </p:nvSpPr>
        <p:spPr>
          <a:xfrm>
            <a:off x="334499" y="1120212"/>
            <a:ext cx="11606254" cy="1592744"/>
          </a:xfrm>
          <a:prstGeom prst="rect">
            <a:avLst/>
          </a:prstGeom>
          <a:noFill/>
          <a:ln>
            <a:noFill/>
          </a:ln>
        </p:spPr>
        <p:txBody>
          <a:bodyPr spcFirstLastPara="1" wrap="square" lIns="0" tIns="0" rIns="0" bIns="0" anchor="t" anchorCtr="0">
            <a:spAutoFit/>
          </a:bodyPr>
          <a:lstStyle/>
          <a:p>
            <a:pPr marL="0" marR="0" lvl="0" indent="0" algn="ctr" rtl="0">
              <a:lnSpc>
                <a:spcPct val="225000"/>
              </a:lnSpc>
              <a:spcBef>
                <a:spcPts val="0"/>
              </a:spcBef>
              <a:spcAft>
                <a:spcPts val="0"/>
              </a:spcAft>
              <a:buNone/>
            </a:pPr>
            <a:r>
              <a:rPr lang="en-US" sz="4600" b="1" dirty="0" err="1">
                <a:solidFill>
                  <a:srgbClr val="003EA8"/>
                </a:solidFill>
                <a:sym typeface="Arial"/>
              </a:rPr>
              <a:t>Phát</a:t>
            </a:r>
            <a:r>
              <a:rPr lang="en-US" sz="4600" b="1" dirty="0">
                <a:solidFill>
                  <a:srgbClr val="003EA8"/>
                </a:solidFill>
                <a:sym typeface="Arial"/>
              </a:rPr>
              <a:t> </a:t>
            </a:r>
            <a:r>
              <a:rPr lang="en-US" sz="4600" b="1" dirty="0" err="1">
                <a:solidFill>
                  <a:srgbClr val="003EA8"/>
                </a:solidFill>
                <a:sym typeface="Arial"/>
              </a:rPr>
              <a:t>triển</a:t>
            </a:r>
            <a:r>
              <a:rPr lang="en-US" sz="4600" b="1" dirty="0">
                <a:solidFill>
                  <a:srgbClr val="003EA8"/>
                </a:solidFill>
                <a:sym typeface="Arial"/>
              </a:rPr>
              <a:t> </a:t>
            </a:r>
            <a:r>
              <a:rPr lang="en-US" sz="4600" b="1" dirty="0" err="1">
                <a:solidFill>
                  <a:srgbClr val="003EA8"/>
                </a:solidFill>
                <a:sym typeface="Arial"/>
              </a:rPr>
              <a:t>cộng</a:t>
            </a:r>
            <a:r>
              <a:rPr lang="en-US" sz="4600" b="1" dirty="0">
                <a:solidFill>
                  <a:srgbClr val="003EA8"/>
                </a:solidFill>
                <a:sym typeface="Arial"/>
              </a:rPr>
              <a:t> </a:t>
            </a:r>
            <a:r>
              <a:rPr lang="en-US" sz="4600" b="1" dirty="0" err="1">
                <a:solidFill>
                  <a:srgbClr val="003EA8"/>
                </a:solidFill>
                <a:sym typeface="Arial"/>
              </a:rPr>
              <a:t>đồng</a:t>
            </a:r>
            <a:r>
              <a:rPr lang="en-US" sz="4600" b="1" dirty="0">
                <a:solidFill>
                  <a:srgbClr val="003EA8"/>
                </a:solidFill>
                <a:sym typeface="Arial"/>
              </a:rPr>
              <a:t> XR &amp; Game Dev</a:t>
            </a:r>
            <a:endParaRPr sz="4600" dirty="0"/>
          </a:p>
        </p:txBody>
      </p:sp>
      <p:sp>
        <p:nvSpPr>
          <p:cNvPr id="661" name="Google Shape;661;p19"/>
          <p:cNvSpPr/>
          <p:nvPr/>
        </p:nvSpPr>
        <p:spPr>
          <a:xfrm>
            <a:off x="135938" y="407061"/>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alphaModFix/>
            </a:blip>
            <a:stretch>
              <a:fillRect/>
            </a:stretch>
          </a:blipFill>
          <a:ln>
            <a:noFill/>
          </a:ln>
        </p:spPr>
      </p:sp>
      <p:sp>
        <p:nvSpPr>
          <p:cNvPr id="662" name="Google Shape;662;p19"/>
          <p:cNvSpPr/>
          <p:nvPr/>
        </p:nvSpPr>
        <p:spPr>
          <a:xfrm>
            <a:off x="6397700" y="3452076"/>
            <a:ext cx="5432110" cy="5350992"/>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a:off x="620584" y="3452076"/>
            <a:ext cx="5555230" cy="5350993"/>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a:off x="831678" y="3677668"/>
            <a:ext cx="5256162" cy="1162835"/>
          </a:xfrm>
          <a:prstGeom prst="rect">
            <a:avLst/>
          </a:prstGeom>
          <a:noFill/>
          <a:ln>
            <a:noFill/>
          </a:ln>
        </p:spPr>
        <p:txBody>
          <a:bodyPr spcFirstLastPara="1" wrap="square" lIns="0" tIns="0" rIns="0" bIns="0" anchor="t" anchorCtr="0">
            <a:noAutofit/>
          </a:bodyPr>
          <a:lstStyle/>
          <a:p>
            <a:pPr marL="0" marR="0" lvl="0" indent="0" algn="l" rtl="0">
              <a:lnSpc>
                <a:spcPct val="107500"/>
              </a:lnSpc>
              <a:spcBef>
                <a:spcPts val="0"/>
              </a:spcBef>
              <a:spcAft>
                <a:spcPts val="0"/>
              </a:spcAft>
              <a:buNone/>
            </a:pPr>
            <a:r>
              <a:rPr lang="en-US" sz="3200" b="1" dirty="0" err="1">
                <a:solidFill>
                  <a:srgbClr val="17365D"/>
                </a:solidFill>
                <a:latin typeface="Arial"/>
                <a:ea typeface="Arial"/>
                <a:cs typeface="Arial"/>
                <a:sym typeface="Arial"/>
              </a:rPr>
              <a:t>Hệ</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thống</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thành</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viên</a:t>
            </a:r>
            <a:r>
              <a:rPr lang="en-US" sz="3200" b="1" dirty="0">
                <a:solidFill>
                  <a:srgbClr val="17365D"/>
                </a:solidFill>
                <a:latin typeface="Arial"/>
                <a:ea typeface="Arial"/>
                <a:cs typeface="Arial"/>
                <a:sym typeface="Arial"/>
              </a:rPr>
              <a:t> VIP &amp; </a:t>
            </a:r>
            <a:r>
              <a:rPr lang="en-US" sz="3200" b="1" dirty="0" err="1">
                <a:solidFill>
                  <a:srgbClr val="17365D"/>
                </a:solidFill>
                <a:latin typeface="Arial"/>
                <a:ea typeface="Arial"/>
                <a:cs typeface="Arial"/>
                <a:sym typeface="Arial"/>
              </a:rPr>
              <a:t>gói</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linh</a:t>
            </a:r>
            <a:r>
              <a:rPr lang="en-US" sz="3200" b="1" dirty="0">
                <a:solidFill>
                  <a:srgbClr val="17365D"/>
                </a:solidFill>
                <a:latin typeface="Arial"/>
                <a:ea typeface="Arial"/>
                <a:cs typeface="Arial"/>
                <a:sym typeface="Arial"/>
              </a:rPr>
              <a:t> </a:t>
            </a:r>
            <a:r>
              <a:rPr lang="en-US" sz="3200" b="1" dirty="0" err="1">
                <a:solidFill>
                  <a:srgbClr val="17365D"/>
                </a:solidFill>
                <a:latin typeface="Arial"/>
                <a:ea typeface="Arial"/>
                <a:cs typeface="Arial"/>
                <a:sym typeface="Arial"/>
              </a:rPr>
              <a:t>hoạt</a:t>
            </a:r>
            <a:endParaRPr sz="3200" dirty="0">
              <a:solidFill>
                <a:srgbClr val="17365D"/>
              </a:solidFill>
              <a:latin typeface="Arial"/>
              <a:ea typeface="Arial"/>
              <a:cs typeface="Arial"/>
              <a:sym typeface="Arial"/>
            </a:endParaRPr>
          </a:p>
        </p:txBody>
      </p:sp>
      <p:sp>
        <p:nvSpPr>
          <p:cNvPr id="665" name="Google Shape;665;p19"/>
          <p:cNvSpPr/>
          <p:nvPr/>
        </p:nvSpPr>
        <p:spPr>
          <a:xfrm>
            <a:off x="919652" y="4741656"/>
            <a:ext cx="5256162" cy="1190968"/>
          </a:xfrm>
          <a:prstGeom prst="rect">
            <a:avLst/>
          </a:prstGeom>
          <a:noFill/>
          <a:ln>
            <a:noFill/>
          </a:ln>
        </p:spPr>
        <p:txBody>
          <a:bodyPr spcFirstLastPara="1" wrap="square" lIns="0" tIns="0" rIns="0" bIns="0" anchor="t" anchorCtr="0">
            <a:noAutofit/>
          </a:bodyPr>
          <a:lstStyle/>
          <a:p>
            <a:pPr marL="428625" marR="0" lvl="0" indent="-428625" algn="l" rtl="0">
              <a:lnSpc>
                <a:spcPct val="148541"/>
              </a:lnSpc>
              <a:spcBef>
                <a:spcPts val="0"/>
              </a:spcBef>
              <a:spcAft>
                <a:spcPts val="0"/>
              </a:spcAft>
              <a:buClr>
                <a:srgbClr val="595959"/>
              </a:buClr>
              <a:buSzPts val="2400"/>
              <a:buFont typeface="Arial"/>
              <a:buChar char="•"/>
            </a:pPr>
            <a:r>
              <a:rPr lang="en-US" sz="2400" dirty="0">
                <a:solidFill>
                  <a:srgbClr val="595959"/>
                </a:solidFill>
                <a:latin typeface="Arial"/>
                <a:ea typeface="Arial"/>
                <a:cs typeface="Arial"/>
                <a:sym typeface="Arial"/>
              </a:rPr>
              <a:t>Gamer Pro, XR Enthusiast, Co-Worker Flex, All-in-one Pass.</a:t>
            </a:r>
            <a:endParaRPr sz="2400" dirty="0">
              <a:solidFill>
                <a:srgbClr val="595959"/>
              </a:solidFill>
              <a:latin typeface="Arial"/>
              <a:ea typeface="Arial"/>
              <a:cs typeface="Arial"/>
              <a:sym typeface="Arial"/>
            </a:endParaRPr>
          </a:p>
        </p:txBody>
      </p:sp>
      <p:sp>
        <p:nvSpPr>
          <p:cNvPr id="666" name="Google Shape;666;p19"/>
          <p:cNvSpPr/>
          <p:nvPr/>
        </p:nvSpPr>
        <p:spPr>
          <a:xfrm>
            <a:off x="919652" y="5796439"/>
            <a:ext cx="5256162" cy="1190968"/>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Ưu</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tiên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đặt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trước</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máy</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tính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giảm</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giá</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miễn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phí</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giờ</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cao</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điểm</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67" name="Google Shape;667;p19"/>
          <p:cNvSpPr/>
          <p:nvPr/>
        </p:nvSpPr>
        <p:spPr>
          <a:xfrm>
            <a:off x="932491" y="6860730"/>
            <a:ext cx="5256162" cy="595485"/>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Quà</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công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độc</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quyền</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68" name="Google Shape;668;p19"/>
          <p:cNvSpPr/>
          <p:nvPr/>
        </p:nvSpPr>
        <p:spPr>
          <a:xfrm>
            <a:off x="932491" y="7446706"/>
            <a:ext cx="5256162" cy="1190968"/>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dirty="0" err="1">
                <a:solidFill>
                  <a:srgbClr val="595959"/>
                </a:solidFill>
                <a:latin typeface="Arial"/>
                <a:ea typeface="Arial"/>
                <a:cs typeface="Arial"/>
                <a:sym typeface="Arial"/>
              </a:rPr>
              <a:t>Tăng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giá</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trị</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vòng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đời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khách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hàng</a:t>
            </a:r>
            <a:r>
              <a:rPr lang="en-US" sz="2190" dirty="0">
                <a:solidFill>
                  <a:srgbClr val="595959"/>
                </a:solidFill>
                <a:latin typeface="Arial"/>
                <a:ea typeface="Arial"/>
                <a:cs typeface="Arial"/>
                <a:sym typeface="Arial"/>
              </a:rPr>
              <a:t> (CLV) </a:t>
            </a:r>
            <a:r>
              <a:rPr lang="en-US" sz="2190" dirty="0" err="1">
                <a:solidFill>
                  <a:srgbClr val="595959"/>
                </a:solidFill>
                <a:latin typeface="Arial"/>
                <a:ea typeface="Arial"/>
                <a:cs typeface="Arial"/>
                <a:sym typeface="Arial"/>
              </a:rPr>
              <a:t>bền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vững</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69" name="Google Shape;669;p19"/>
          <p:cNvSpPr/>
          <p:nvPr/>
        </p:nvSpPr>
        <p:spPr>
          <a:xfrm>
            <a:off x="6735049" y="3650805"/>
            <a:ext cx="5205704" cy="885825"/>
          </a:xfrm>
          <a:prstGeom prst="rect">
            <a:avLst/>
          </a:prstGeom>
          <a:noFill/>
          <a:ln>
            <a:noFill/>
          </a:ln>
        </p:spPr>
        <p:txBody>
          <a:bodyPr spcFirstLastPara="1" wrap="square" lIns="0" tIns="0" rIns="0" bIns="0" anchor="t" anchorCtr="0">
            <a:noAutofit/>
          </a:bodyPr>
          <a:lstStyle/>
          <a:p>
            <a:pPr marL="0" marR="0" lvl="0" indent="0" algn="l" rtl="0">
              <a:lnSpc>
                <a:spcPct val="107500"/>
              </a:lnSpc>
              <a:spcBef>
                <a:spcPts val="0"/>
              </a:spcBef>
              <a:spcAft>
                <a:spcPts val="0"/>
              </a:spcAft>
              <a:buNone/>
            </a:pPr>
            <a:r>
              <a:rPr lang="en-US" sz="3200" b="1" dirty="0">
                <a:solidFill>
                  <a:srgbClr val="17365D"/>
                </a:solidFill>
                <a:latin typeface="Inter"/>
                <a:ea typeface="Inter"/>
                <a:cs typeface="Inter"/>
                <a:sym typeface="Inter"/>
              </a:rPr>
              <a:t>CLB XR &amp; game dev </a:t>
            </a:r>
            <a:r>
              <a:rPr lang="en-US" sz="3200" b="1" dirty="0" err="1">
                <a:solidFill>
                  <a:srgbClr val="17365D"/>
                </a:solidFill>
                <a:latin typeface="Inter"/>
                <a:ea typeface="Inter"/>
                <a:cs typeface="Inter"/>
                <a:sym typeface="Inter"/>
              </a:rPr>
              <a:t>chuyên</a:t>
            </a:r>
            <a:r>
              <a:rPr lang="en-US" sz="3200" b="1" dirty="0">
                <a:solidFill>
                  <a:srgbClr val="17365D"/>
                </a:solidFill>
                <a:latin typeface="Inter"/>
                <a:ea typeface="Inter"/>
                <a:cs typeface="Inter"/>
                <a:sym typeface="Inter"/>
              </a:rPr>
              <a:t> </a:t>
            </a:r>
            <a:r>
              <a:rPr lang="en-US" sz="3200" b="1" dirty="0" err="1">
                <a:solidFill>
                  <a:srgbClr val="17365D"/>
                </a:solidFill>
                <a:latin typeface="Inter"/>
                <a:ea typeface="Inter"/>
                <a:cs typeface="Inter"/>
                <a:sym typeface="Inter"/>
              </a:rPr>
              <a:t>nghiệp</a:t>
            </a:r>
            <a:endParaRPr sz="3200" dirty="0">
              <a:solidFill>
                <a:srgbClr val="17365D"/>
              </a:solidFill>
              <a:latin typeface="Calibri"/>
              <a:ea typeface="Calibri"/>
              <a:cs typeface="Calibri"/>
              <a:sym typeface="Calibri"/>
            </a:endParaRPr>
          </a:p>
        </p:txBody>
      </p:sp>
      <p:sp>
        <p:nvSpPr>
          <p:cNvPr id="670" name="Google Shape;670;p19"/>
          <p:cNvSpPr/>
          <p:nvPr/>
        </p:nvSpPr>
        <p:spPr>
          <a:xfrm>
            <a:off x="6693536" y="4741374"/>
            <a:ext cx="4972645" cy="907256"/>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Câu</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lạc</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bộ</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kỹ</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thuật</a:t>
            </a:r>
            <a:r>
              <a:rPr lang="en-US" sz="2190" dirty="0">
                <a:solidFill>
                  <a:srgbClr val="595959"/>
                </a:solidFill>
                <a:latin typeface="Arial"/>
                <a:ea typeface="Arial"/>
                <a:cs typeface="Arial"/>
                <a:sym typeface="Arial"/>
              </a:rPr>
              <a:t> XR, </a:t>
            </a:r>
            <a:r>
              <a:rPr lang="en-US" sz="2190" dirty="0" err="1">
                <a:solidFill>
                  <a:srgbClr val="595959"/>
                </a:solidFill>
                <a:latin typeface="Arial"/>
                <a:ea typeface="Arial"/>
                <a:cs typeface="Arial"/>
                <a:sym typeface="Arial"/>
              </a:rPr>
              <a:t>lập</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trình</a:t>
            </a:r>
            <a:r>
              <a:rPr lang="en-US" sz="2190" dirty="0">
                <a:solidFill>
                  <a:srgbClr val="595959"/>
                </a:solidFill>
                <a:latin typeface="Arial"/>
                <a:ea typeface="Arial"/>
                <a:cs typeface="Arial"/>
                <a:sym typeface="Arial"/>
              </a:rPr>
              <a:t> game.</a:t>
            </a:r>
            <a:endParaRPr sz="2190" dirty="0">
              <a:solidFill>
                <a:srgbClr val="595959"/>
              </a:solidFill>
              <a:latin typeface="Arial"/>
              <a:ea typeface="Arial"/>
              <a:cs typeface="Arial"/>
              <a:sym typeface="Arial"/>
            </a:endParaRPr>
          </a:p>
        </p:txBody>
      </p:sp>
      <p:sp>
        <p:nvSpPr>
          <p:cNvPr id="671" name="Google Shape;671;p19"/>
          <p:cNvSpPr/>
          <p:nvPr/>
        </p:nvSpPr>
        <p:spPr>
          <a:xfrm>
            <a:off x="6735049" y="5823701"/>
            <a:ext cx="4972645"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Thiết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kế</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môi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trường</a:t>
            </a:r>
            <a:r>
              <a:rPr lang="en-US" sz="2190" dirty="0">
                <a:solidFill>
                  <a:srgbClr val="595959"/>
                </a:solidFill>
                <a:latin typeface="Arial"/>
                <a:ea typeface="Arial"/>
                <a:cs typeface="Arial"/>
                <a:sym typeface="Arial"/>
              </a:rPr>
              <a:t> XR </a:t>
            </a:r>
            <a:r>
              <a:rPr lang="en-US" sz="2190" dirty="0" err="1">
                <a:solidFill>
                  <a:srgbClr val="595959"/>
                </a:solidFill>
                <a:latin typeface="Arial"/>
                <a:ea typeface="Arial"/>
                <a:cs typeface="Arial"/>
                <a:sym typeface="Arial"/>
              </a:rPr>
              <a:t>sáng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tạo</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72" name="Google Shape;672;p19"/>
          <p:cNvSpPr/>
          <p:nvPr/>
        </p:nvSpPr>
        <p:spPr>
          <a:xfrm>
            <a:off x="6735049" y="6387750"/>
            <a:ext cx="4972645" cy="453629"/>
          </a:xfrm>
          <a:prstGeom prst="rect">
            <a:avLst/>
          </a:prstGeom>
          <a:noFill/>
          <a:ln>
            <a:noFill/>
          </a:ln>
        </p:spPr>
        <p:txBody>
          <a:bodyPr spcFirstLastPara="1" wrap="square" lIns="0" tIns="0" rIns="0" bIns="0" anchor="t" anchorCtr="0">
            <a:noAutofit/>
          </a:bodyPr>
          <a:lstStyle/>
          <a:p>
            <a:pPr marL="428625" marR="0" lvl="0" indent="-428625" algn="l" rtl="0">
              <a:lnSpc>
                <a:spcPct val="162785"/>
              </a:lnSpc>
              <a:spcBef>
                <a:spcPts val="0"/>
              </a:spcBef>
              <a:spcAft>
                <a:spcPts val="0"/>
              </a:spcAft>
              <a:buClr>
                <a:srgbClr val="595959"/>
              </a:buClr>
              <a:buSzPts val="2190"/>
              <a:buFont typeface="Arial"/>
              <a:buChar char="•"/>
            </a:pPr>
            <a:r>
              <a:rPr lang="en-US" sz="2190" dirty="0">
                <a:solidFill>
                  <a:srgbClr val="595959"/>
                </a:solidFill>
                <a:latin typeface="Arial"/>
                <a:ea typeface="Arial"/>
                <a:cs typeface="Arial"/>
                <a:sym typeface="Arial"/>
              </a:rPr>
              <a:t>Mentoring </a:t>
            </a:r>
            <a:r>
              <a:rPr lang="en-US" sz="2190" dirty="0" err="1">
                <a:solidFill>
                  <a:srgbClr val="595959"/>
                </a:solidFill>
                <a:latin typeface="Arial"/>
                <a:ea typeface="Arial"/>
                <a:cs typeface="Arial"/>
                <a:sym typeface="Arial"/>
              </a:rPr>
              <a:t>từ</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chuyên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gia</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73" name="Google Shape;673;p19"/>
          <p:cNvSpPr/>
          <p:nvPr/>
        </p:nvSpPr>
        <p:spPr>
          <a:xfrm>
            <a:off x="6735049" y="7042754"/>
            <a:ext cx="4972645" cy="907256"/>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dirty="0" err="1">
                <a:solidFill>
                  <a:srgbClr val="595959"/>
                </a:solidFill>
                <a:latin typeface="Arial"/>
                <a:ea typeface="Arial"/>
                <a:cs typeface="Arial"/>
                <a:sym typeface="Arial"/>
              </a:rPr>
              <a:t>Bệ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phóng</a:t>
            </a:r>
            <a:r>
              <a:rPr lang="en-US" sz="2190" dirty="0">
                <a:solidFill>
                  <a:srgbClr val="595959"/>
                </a:solidFill>
                <a:latin typeface="Arial"/>
                <a:ea typeface="Arial"/>
                <a:cs typeface="Arial"/>
                <a:sym typeface="Arial"/>
              </a:rPr>
              <a:t> ý </a:t>
            </a:r>
            <a:r>
              <a:rPr lang="en-US" sz="2190" dirty="0" err="1">
                <a:solidFill>
                  <a:srgbClr val="595959"/>
                </a:solidFill>
                <a:latin typeface="Arial"/>
                <a:ea typeface="Arial"/>
                <a:cs typeface="Arial"/>
                <a:sym typeface="Arial"/>
              </a:rPr>
              <a:t>tưởng</a:t>
            </a:r>
            <a:r>
              <a:rPr lang="en-US" sz="2190" dirty="0">
                <a:solidFill>
                  <a:srgbClr val="595959"/>
                </a:solidFill>
                <a:latin typeface="Arial"/>
                <a:ea typeface="Arial"/>
                <a:cs typeface="Arial"/>
                <a:sym typeface="Arial"/>
              </a:rPr>
              <a:t> startup </a:t>
            </a:r>
            <a:r>
              <a:rPr lang="en-US" sz="2190" dirty="0" err="1">
                <a:solidFill>
                  <a:srgbClr val="595959"/>
                </a:solidFill>
                <a:latin typeface="Arial"/>
                <a:ea typeface="Arial"/>
                <a:cs typeface="Arial"/>
                <a:sym typeface="Arial"/>
              </a:rPr>
              <a:t>công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đột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phá</a:t>
            </a:r>
            <a:r>
              <a:rPr lang="en-US" sz="2190" dirty="0">
                <a:solidFill>
                  <a:srgbClr val="595959"/>
                </a:solidFill>
                <a:latin typeface="Arial"/>
                <a:ea typeface="Arial"/>
                <a:cs typeface="Arial"/>
                <a:sym typeface="Arial"/>
              </a:rPr>
              <a:t>.</a:t>
            </a:r>
            <a:endParaRPr sz="2190" dirty="0">
              <a:solidFill>
                <a:srgbClr val="595959"/>
              </a:solidFill>
              <a:latin typeface="Arial"/>
              <a:ea typeface="Arial"/>
              <a:cs typeface="Arial"/>
              <a:sym typeface="Arial"/>
            </a:endParaRPr>
          </a:p>
        </p:txBody>
      </p:sp>
      <p:sp>
        <p:nvSpPr>
          <p:cNvPr id="674" name="Google Shape;674;p19"/>
          <p:cNvSpPr/>
          <p:nvPr/>
        </p:nvSpPr>
        <p:spPr>
          <a:xfrm>
            <a:off x="-990600" y="-245879"/>
            <a:ext cx="6781800"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5">
              <a:alphaModFix/>
            </a:blip>
            <a:stretch>
              <a:fillRect/>
            </a:stretch>
          </a:blipFill>
          <a:ln>
            <a:noFill/>
          </a:ln>
        </p:spPr>
      </p:sp>
      <p:sp>
        <p:nvSpPr>
          <p:cNvPr id="675" name="Google Shape;675;p19"/>
          <p:cNvSpPr/>
          <p:nvPr/>
        </p:nvSpPr>
        <p:spPr>
          <a:xfrm>
            <a:off x="12051696" y="35632"/>
            <a:ext cx="6162428" cy="10215736"/>
          </a:xfrm>
          <a:custGeom>
            <a:avLst/>
            <a:gdLst/>
            <a:ahLst/>
            <a:cxnLst/>
            <a:rect l="l" t="t" r="r" b="b"/>
            <a:pathLst>
              <a:path w="5999270" h="695503" extrusionOk="0">
                <a:moveTo>
                  <a:pt x="0" y="0"/>
                </a:moveTo>
                <a:lnTo>
                  <a:pt x="5999270" y="0"/>
                </a:lnTo>
                <a:lnTo>
                  <a:pt x="5999270" y="695503"/>
                </a:lnTo>
                <a:lnTo>
                  <a:pt x="0" y="695503"/>
                </a:lnTo>
                <a:close/>
              </a:path>
            </a:pathLst>
          </a:custGeom>
          <a:solidFill>
            <a:srgbClr val="FFFFFF"/>
          </a:solidFill>
          <a:ln>
            <a:noFill/>
          </a:ln>
        </p:spPr>
      </p:sp>
      <p:pic>
        <p:nvPicPr>
          <p:cNvPr id="676" name="Google Shape;676;p19"/>
          <p:cNvPicPr preferRelativeResize="0"/>
          <p:nvPr/>
        </p:nvPicPr>
        <p:blipFill rotWithShape="1">
          <a:blip r:embed="rId6">
            <a:alphaModFix/>
          </a:blip>
          <a:srcRect/>
          <a:stretch/>
        </p:blipFill>
        <p:spPr>
          <a:xfrm>
            <a:off x="12416855" y="5768283"/>
            <a:ext cx="5518904" cy="3034785"/>
          </a:xfrm>
          <a:prstGeom prst="rect">
            <a:avLst/>
          </a:prstGeom>
          <a:noFill/>
          <a:ln>
            <a:noFill/>
          </a:ln>
        </p:spPr>
      </p:pic>
      <p:pic>
        <p:nvPicPr>
          <p:cNvPr id="677" name="Google Shape;677;p19"/>
          <p:cNvPicPr preferRelativeResize="0"/>
          <p:nvPr/>
        </p:nvPicPr>
        <p:blipFill rotWithShape="1">
          <a:blip r:embed="rId7">
            <a:alphaModFix/>
          </a:blip>
          <a:srcRect/>
          <a:stretch/>
        </p:blipFill>
        <p:spPr>
          <a:xfrm>
            <a:off x="12346351" y="1649798"/>
            <a:ext cx="5602480" cy="3493702"/>
          </a:xfrm>
          <a:prstGeom prst="rect">
            <a:avLst/>
          </a:prstGeom>
          <a:noFill/>
          <a:ln>
            <a:noFill/>
          </a:ln>
        </p:spPr>
      </p:pic>
      <p:sp>
        <p:nvSpPr>
          <p:cNvPr id="678" name="Google Shape;678;p19"/>
          <p:cNvSpPr/>
          <p:nvPr/>
        </p:nvSpPr>
        <p:spPr>
          <a:xfrm>
            <a:off x="10524647" y="7944463"/>
            <a:ext cx="1713701" cy="1816330"/>
          </a:xfrm>
          <a:custGeom>
            <a:avLst/>
            <a:gdLst/>
            <a:ahLst/>
            <a:cxnLst/>
            <a:rect l="l" t="t" r="r" b="b"/>
            <a:pathLst>
              <a:path w="1446459" h="1816330" extrusionOk="0">
                <a:moveTo>
                  <a:pt x="0" y="0"/>
                </a:moveTo>
                <a:lnTo>
                  <a:pt x="1446459" y="0"/>
                </a:lnTo>
                <a:lnTo>
                  <a:pt x="1446459" y="1816330"/>
                </a:lnTo>
                <a:lnTo>
                  <a:pt x="0" y="1816330"/>
                </a:lnTo>
                <a:lnTo>
                  <a:pt x="0" y="0"/>
                </a:lnTo>
                <a:close/>
              </a:path>
            </a:pathLst>
          </a:custGeom>
          <a:blipFill rotWithShape="1">
            <a:blip r:embed="rId8">
              <a:alphaModFix/>
            </a:blip>
            <a:stretch>
              <a:fillRect/>
            </a:stretch>
          </a:blipFill>
          <a:ln>
            <a:noFill/>
          </a:ln>
        </p:spPr>
      </p:sp>
      <p:sp>
        <p:nvSpPr>
          <p:cNvPr id="679" name="Google Shape;679;p19"/>
          <p:cNvSpPr/>
          <p:nvPr/>
        </p:nvSpPr>
        <p:spPr>
          <a:xfrm>
            <a:off x="-418095" y="8584305"/>
            <a:ext cx="2306955" cy="201334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9">
              <a:alphaModFix/>
            </a:blip>
            <a:stretch>
              <a:fillRect/>
            </a:stretch>
          </a:blipFill>
          <a:ln>
            <a:noFill/>
          </a:ln>
        </p:spPr>
      </p:sp>
      <p:pic>
        <p:nvPicPr>
          <p:cNvPr id="680" name="Google Shape;680;p19"/>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1B449C25-B423-2DD6-7E1E-71905D29B617}"/>
              </a:ext>
            </a:extLst>
          </p:cNvPr>
          <p:cNvSpPr txBox="1"/>
          <p:nvPr/>
        </p:nvSpPr>
        <p:spPr>
          <a:xfrm>
            <a:off x="7523718" y="9299934"/>
            <a:ext cx="737420" cy="523220"/>
          </a:xfrm>
          <a:prstGeom prst="rect">
            <a:avLst/>
          </a:prstGeom>
          <a:noFill/>
        </p:spPr>
        <p:txBody>
          <a:bodyPr wrap="square" rtlCol="0">
            <a:spAutoFit/>
          </a:bodyPr>
          <a:lstStyle/>
          <a:p>
            <a:r>
              <a:rPr lang="en-US" sz="2800" b="1" dirty="0"/>
              <a:t>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500"/>
                                        <p:tgtEl>
                                          <p:spTgt spid="662"/>
                                        </p:tgtEl>
                                      </p:cBhvr>
                                    </p:animEffect>
                                  </p:childTnLst>
                                </p:cTn>
                              </p:par>
                              <p:par>
                                <p:cTn id="8" presetID="10" presetClass="entr" presetSubtype="0" fill="hold" nodeType="withEffect">
                                  <p:stCondLst>
                                    <p:cond delay="0"/>
                                  </p:stCondLst>
                                  <p:childTnLst>
                                    <p:set>
                                      <p:cBhvr>
                                        <p:cTn id="9" dur="1" fill="hold">
                                          <p:stCondLst>
                                            <p:cond delay="0"/>
                                          </p:stCondLst>
                                        </p:cTn>
                                        <p:tgtEl>
                                          <p:spTgt spid="663"/>
                                        </p:tgtEl>
                                        <p:attrNameLst>
                                          <p:attrName>style.visibility</p:attrName>
                                        </p:attrNameLst>
                                      </p:cBhvr>
                                      <p:to>
                                        <p:strVal val="visible"/>
                                      </p:to>
                                    </p:set>
                                    <p:animEffect transition="in" filter="fade">
                                      <p:cBhvr>
                                        <p:cTn id="10" dur="500"/>
                                        <p:tgtEl>
                                          <p:spTgt spid="663"/>
                                        </p:tgtEl>
                                      </p:cBhvr>
                                    </p:animEffect>
                                  </p:childTnLst>
                                </p:cTn>
                              </p:par>
                              <p:par>
                                <p:cTn id="11" presetID="10" presetClass="entr" presetSubtype="0" fill="hold" nodeType="withEffect">
                                  <p:stCondLst>
                                    <p:cond delay="0"/>
                                  </p:stCondLst>
                                  <p:childTnLst>
                                    <p:set>
                                      <p:cBhvr>
                                        <p:cTn id="12" dur="1" fill="hold">
                                          <p:stCondLst>
                                            <p:cond delay="0"/>
                                          </p:stCondLst>
                                        </p:cTn>
                                        <p:tgtEl>
                                          <p:spTgt spid="657"/>
                                        </p:tgtEl>
                                        <p:attrNameLst>
                                          <p:attrName>style.visibility</p:attrName>
                                        </p:attrNameLst>
                                      </p:cBhvr>
                                      <p:to>
                                        <p:strVal val="visible"/>
                                      </p:to>
                                    </p:set>
                                    <p:animEffect transition="in" filter="fade">
                                      <p:cBhvr>
                                        <p:cTn id="13" dur="500"/>
                                        <p:tgtEl>
                                          <p:spTgt spid="657"/>
                                        </p:tgtEl>
                                      </p:cBhvr>
                                    </p:animEffect>
                                  </p:childTnLst>
                                </p:cTn>
                              </p:par>
                              <p:par>
                                <p:cTn id="14" presetID="10" presetClass="entr" presetSubtype="0" fill="hold" nodeType="withEffect">
                                  <p:stCondLst>
                                    <p:cond delay="0"/>
                                  </p:stCondLst>
                                  <p:childTnLst>
                                    <p:set>
                                      <p:cBhvr>
                                        <p:cTn id="15" dur="1" fill="hold">
                                          <p:stCondLst>
                                            <p:cond delay="0"/>
                                          </p:stCondLst>
                                        </p:cTn>
                                        <p:tgtEl>
                                          <p:spTgt spid="658"/>
                                        </p:tgtEl>
                                        <p:attrNameLst>
                                          <p:attrName>style.visibility</p:attrName>
                                        </p:attrNameLst>
                                      </p:cBhvr>
                                      <p:to>
                                        <p:strVal val="visible"/>
                                      </p:to>
                                    </p:set>
                                    <p:animEffect transition="in" filter="fade">
                                      <p:cBhvr>
                                        <p:cTn id="16" dur="500"/>
                                        <p:tgtEl>
                                          <p:spTgt spid="658"/>
                                        </p:tgtEl>
                                      </p:cBhvr>
                                    </p:animEffect>
                                  </p:childTnLst>
                                </p:cTn>
                              </p:par>
                              <p:par>
                                <p:cTn id="17" presetID="10" presetClass="entr" presetSubtype="0" fill="hold" nodeType="withEffect">
                                  <p:stCondLst>
                                    <p:cond delay="0"/>
                                  </p:stCondLst>
                                  <p:childTnLst>
                                    <p:set>
                                      <p:cBhvr>
                                        <p:cTn id="18" dur="1" fill="hold">
                                          <p:stCondLst>
                                            <p:cond delay="0"/>
                                          </p:stCondLst>
                                        </p:cTn>
                                        <p:tgtEl>
                                          <p:spTgt spid="660"/>
                                        </p:tgtEl>
                                        <p:attrNameLst>
                                          <p:attrName>style.visibility</p:attrName>
                                        </p:attrNameLst>
                                      </p:cBhvr>
                                      <p:to>
                                        <p:strVal val="visible"/>
                                      </p:to>
                                    </p:set>
                                    <p:animEffect transition="in" filter="fade">
                                      <p:cBhvr>
                                        <p:cTn id="19" dur="500"/>
                                        <p:tgtEl>
                                          <p:spTgt spid="660"/>
                                        </p:tgtEl>
                                      </p:cBhvr>
                                    </p:animEffect>
                                  </p:childTnLst>
                                </p:cTn>
                              </p:par>
                              <p:par>
                                <p:cTn id="20" presetID="10" presetClass="entr" presetSubtype="0" fill="hold" nodeType="withEffect">
                                  <p:stCondLst>
                                    <p:cond delay="0"/>
                                  </p:stCondLst>
                                  <p:childTnLst>
                                    <p:set>
                                      <p:cBhvr>
                                        <p:cTn id="21" dur="1" fill="hold">
                                          <p:stCondLst>
                                            <p:cond delay="0"/>
                                          </p:stCondLst>
                                        </p:cTn>
                                        <p:tgtEl>
                                          <p:spTgt spid="661"/>
                                        </p:tgtEl>
                                        <p:attrNameLst>
                                          <p:attrName>style.visibility</p:attrName>
                                        </p:attrNameLst>
                                      </p:cBhvr>
                                      <p:to>
                                        <p:strVal val="visible"/>
                                      </p:to>
                                    </p:set>
                                    <p:animEffect transition="in" filter="fade">
                                      <p:cBhvr>
                                        <p:cTn id="22" dur="500"/>
                                        <p:tgtEl>
                                          <p:spTgt spid="661"/>
                                        </p:tgtEl>
                                      </p:cBhvr>
                                    </p:animEffect>
                                  </p:childTnLst>
                                </p:cTn>
                              </p:par>
                              <p:par>
                                <p:cTn id="23" presetID="10" presetClass="entr" presetSubtype="0" fill="hold" nodeType="withEffect">
                                  <p:stCondLst>
                                    <p:cond delay="0"/>
                                  </p:stCondLst>
                                  <p:childTnLst>
                                    <p:set>
                                      <p:cBhvr>
                                        <p:cTn id="24" dur="1" fill="hold">
                                          <p:stCondLst>
                                            <p:cond delay="0"/>
                                          </p:stCondLst>
                                        </p:cTn>
                                        <p:tgtEl>
                                          <p:spTgt spid="664"/>
                                        </p:tgtEl>
                                        <p:attrNameLst>
                                          <p:attrName>style.visibility</p:attrName>
                                        </p:attrNameLst>
                                      </p:cBhvr>
                                      <p:to>
                                        <p:strVal val="visible"/>
                                      </p:to>
                                    </p:set>
                                    <p:animEffect transition="in" filter="fade">
                                      <p:cBhvr>
                                        <p:cTn id="25" dur="500"/>
                                        <p:tgtEl>
                                          <p:spTgt spid="664"/>
                                        </p:tgtEl>
                                      </p:cBhvr>
                                    </p:animEffect>
                                  </p:childTnLst>
                                </p:cTn>
                              </p:par>
                              <p:par>
                                <p:cTn id="26" presetID="10" presetClass="entr" presetSubtype="0" fill="hold" nodeType="withEffect">
                                  <p:stCondLst>
                                    <p:cond delay="0"/>
                                  </p:stCondLst>
                                  <p:childTnLst>
                                    <p:set>
                                      <p:cBhvr>
                                        <p:cTn id="27" dur="1" fill="hold">
                                          <p:stCondLst>
                                            <p:cond delay="0"/>
                                          </p:stCondLst>
                                        </p:cTn>
                                        <p:tgtEl>
                                          <p:spTgt spid="665"/>
                                        </p:tgtEl>
                                        <p:attrNameLst>
                                          <p:attrName>style.visibility</p:attrName>
                                        </p:attrNameLst>
                                      </p:cBhvr>
                                      <p:to>
                                        <p:strVal val="visible"/>
                                      </p:to>
                                    </p:set>
                                    <p:animEffect transition="in" filter="fade">
                                      <p:cBhvr>
                                        <p:cTn id="28" dur="500"/>
                                        <p:tgtEl>
                                          <p:spTgt spid="665"/>
                                        </p:tgtEl>
                                      </p:cBhvr>
                                    </p:animEffect>
                                  </p:childTnLst>
                                </p:cTn>
                              </p:par>
                              <p:par>
                                <p:cTn id="29" presetID="10" presetClass="entr" presetSubtype="0" fill="hold" nodeType="withEffect">
                                  <p:stCondLst>
                                    <p:cond delay="0"/>
                                  </p:stCondLst>
                                  <p:childTnLst>
                                    <p:set>
                                      <p:cBhvr>
                                        <p:cTn id="30" dur="1" fill="hold">
                                          <p:stCondLst>
                                            <p:cond delay="0"/>
                                          </p:stCondLst>
                                        </p:cTn>
                                        <p:tgtEl>
                                          <p:spTgt spid="666"/>
                                        </p:tgtEl>
                                        <p:attrNameLst>
                                          <p:attrName>style.visibility</p:attrName>
                                        </p:attrNameLst>
                                      </p:cBhvr>
                                      <p:to>
                                        <p:strVal val="visible"/>
                                      </p:to>
                                    </p:set>
                                    <p:animEffect transition="in" filter="fade">
                                      <p:cBhvr>
                                        <p:cTn id="31" dur="500"/>
                                        <p:tgtEl>
                                          <p:spTgt spid="666"/>
                                        </p:tgtEl>
                                      </p:cBhvr>
                                    </p:animEffect>
                                  </p:childTnLst>
                                </p:cTn>
                              </p:par>
                              <p:par>
                                <p:cTn id="32" presetID="10" presetClass="entr" presetSubtype="0" fill="hold" nodeType="withEffect">
                                  <p:stCondLst>
                                    <p:cond delay="0"/>
                                  </p:stCondLst>
                                  <p:childTnLst>
                                    <p:set>
                                      <p:cBhvr>
                                        <p:cTn id="33" dur="1" fill="hold">
                                          <p:stCondLst>
                                            <p:cond delay="0"/>
                                          </p:stCondLst>
                                        </p:cTn>
                                        <p:tgtEl>
                                          <p:spTgt spid="667"/>
                                        </p:tgtEl>
                                        <p:attrNameLst>
                                          <p:attrName>style.visibility</p:attrName>
                                        </p:attrNameLst>
                                      </p:cBhvr>
                                      <p:to>
                                        <p:strVal val="visible"/>
                                      </p:to>
                                    </p:set>
                                    <p:animEffect transition="in" filter="fade">
                                      <p:cBhvr>
                                        <p:cTn id="34" dur="500"/>
                                        <p:tgtEl>
                                          <p:spTgt spid="667"/>
                                        </p:tgtEl>
                                      </p:cBhvr>
                                    </p:animEffect>
                                  </p:childTnLst>
                                </p:cTn>
                              </p:par>
                              <p:par>
                                <p:cTn id="35" presetID="10" presetClass="entr" presetSubtype="0" fill="hold" nodeType="withEffect">
                                  <p:stCondLst>
                                    <p:cond delay="0"/>
                                  </p:stCondLst>
                                  <p:childTnLst>
                                    <p:set>
                                      <p:cBhvr>
                                        <p:cTn id="36" dur="1" fill="hold">
                                          <p:stCondLst>
                                            <p:cond delay="0"/>
                                          </p:stCondLst>
                                        </p:cTn>
                                        <p:tgtEl>
                                          <p:spTgt spid="668"/>
                                        </p:tgtEl>
                                        <p:attrNameLst>
                                          <p:attrName>style.visibility</p:attrName>
                                        </p:attrNameLst>
                                      </p:cBhvr>
                                      <p:to>
                                        <p:strVal val="visible"/>
                                      </p:to>
                                    </p:set>
                                    <p:animEffect transition="in" filter="fade">
                                      <p:cBhvr>
                                        <p:cTn id="37" dur="500"/>
                                        <p:tgtEl>
                                          <p:spTgt spid="668"/>
                                        </p:tgtEl>
                                      </p:cBhvr>
                                    </p:animEffect>
                                  </p:childTnLst>
                                </p:cTn>
                              </p:par>
                              <p:par>
                                <p:cTn id="38" presetID="10" presetClass="entr" presetSubtype="0" fill="hold" nodeType="withEffect">
                                  <p:stCondLst>
                                    <p:cond delay="0"/>
                                  </p:stCondLst>
                                  <p:childTnLst>
                                    <p:set>
                                      <p:cBhvr>
                                        <p:cTn id="39" dur="1" fill="hold">
                                          <p:stCondLst>
                                            <p:cond delay="0"/>
                                          </p:stCondLst>
                                        </p:cTn>
                                        <p:tgtEl>
                                          <p:spTgt spid="669"/>
                                        </p:tgtEl>
                                        <p:attrNameLst>
                                          <p:attrName>style.visibility</p:attrName>
                                        </p:attrNameLst>
                                      </p:cBhvr>
                                      <p:to>
                                        <p:strVal val="visible"/>
                                      </p:to>
                                    </p:set>
                                    <p:animEffect transition="in" filter="fade">
                                      <p:cBhvr>
                                        <p:cTn id="40" dur="500"/>
                                        <p:tgtEl>
                                          <p:spTgt spid="669"/>
                                        </p:tgtEl>
                                      </p:cBhvr>
                                    </p:animEffect>
                                  </p:childTnLst>
                                </p:cTn>
                              </p:par>
                              <p:par>
                                <p:cTn id="41" presetID="10" presetClass="entr" presetSubtype="0" fill="hold" nodeType="withEffect">
                                  <p:stCondLst>
                                    <p:cond delay="0"/>
                                  </p:stCondLst>
                                  <p:childTnLst>
                                    <p:set>
                                      <p:cBhvr>
                                        <p:cTn id="42" dur="1" fill="hold">
                                          <p:stCondLst>
                                            <p:cond delay="0"/>
                                          </p:stCondLst>
                                        </p:cTn>
                                        <p:tgtEl>
                                          <p:spTgt spid="670"/>
                                        </p:tgtEl>
                                        <p:attrNameLst>
                                          <p:attrName>style.visibility</p:attrName>
                                        </p:attrNameLst>
                                      </p:cBhvr>
                                      <p:to>
                                        <p:strVal val="visible"/>
                                      </p:to>
                                    </p:set>
                                    <p:animEffect transition="in" filter="fade">
                                      <p:cBhvr>
                                        <p:cTn id="43" dur="500"/>
                                        <p:tgtEl>
                                          <p:spTgt spid="670"/>
                                        </p:tgtEl>
                                      </p:cBhvr>
                                    </p:animEffect>
                                  </p:childTnLst>
                                </p:cTn>
                              </p:par>
                              <p:par>
                                <p:cTn id="44" presetID="10" presetClass="entr" presetSubtype="0" fill="hold" nodeType="withEffect">
                                  <p:stCondLst>
                                    <p:cond delay="0"/>
                                  </p:stCondLst>
                                  <p:childTnLst>
                                    <p:set>
                                      <p:cBhvr>
                                        <p:cTn id="45" dur="1" fill="hold">
                                          <p:stCondLst>
                                            <p:cond delay="0"/>
                                          </p:stCondLst>
                                        </p:cTn>
                                        <p:tgtEl>
                                          <p:spTgt spid="671"/>
                                        </p:tgtEl>
                                        <p:attrNameLst>
                                          <p:attrName>style.visibility</p:attrName>
                                        </p:attrNameLst>
                                      </p:cBhvr>
                                      <p:to>
                                        <p:strVal val="visible"/>
                                      </p:to>
                                    </p:set>
                                    <p:animEffect transition="in" filter="fade">
                                      <p:cBhvr>
                                        <p:cTn id="46" dur="500"/>
                                        <p:tgtEl>
                                          <p:spTgt spid="671"/>
                                        </p:tgtEl>
                                      </p:cBhvr>
                                    </p:animEffect>
                                  </p:childTnLst>
                                </p:cTn>
                              </p:par>
                              <p:par>
                                <p:cTn id="47" presetID="10" presetClass="entr" presetSubtype="0" fill="hold" nodeType="withEffect">
                                  <p:stCondLst>
                                    <p:cond delay="0"/>
                                  </p:stCondLst>
                                  <p:childTnLst>
                                    <p:set>
                                      <p:cBhvr>
                                        <p:cTn id="48" dur="1" fill="hold">
                                          <p:stCondLst>
                                            <p:cond delay="0"/>
                                          </p:stCondLst>
                                        </p:cTn>
                                        <p:tgtEl>
                                          <p:spTgt spid="672"/>
                                        </p:tgtEl>
                                        <p:attrNameLst>
                                          <p:attrName>style.visibility</p:attrName>
                                        </p:attrNameLst>
                                      </p:cBhvr>
                                      <p:to>
                                        <p:strVal val="visible"/>
                                      </p:to>
                                    </p:set>
                                    <p:animEffect transition="in" filter="fade">
                                      <p:cBhvr>
                                        <p:cTn id="49" dur="500"/>
                                        <p:tgtEl>
                                          <p:spTgt spid="672"/>
                                        </p:tgtEl>
                                      </p:cBhvr>
                                    </p:animEffect>
                                  </p:childTnLst>
                                </p:cTn>
                              </p:par>
                              <p:par>
                                <p:cTn id="50" presetID="10" presetClass="entr" presetSubtype="0" fill="hold" nodeType="withEffect">
                                  <p:stCondLst>
                                    <p:cond delay="0"/>
                                  </p:stCondLst>
                                  <p:childTnLst>
                                    <p:set>
                                      <p:cBhvr>
                                        <p:cTn id="51" dur="1" fill="hold">
                                          <p:stCondLst>
                                            <p:cond delay="0"/>
                                          </p:stCondLst>
                                        </p:cTn>
                                        <p:tgtEl>
                                          <p:spTgt spid="673"/>
                                        </p:tgtEl>
                                        <p:attrNameLst>
                                          <p:attrName>style.visibility</p:attrName>
                                        </p:attrNameLst>
                                      </p:cBhvr>
                                      <p:to>
                                        <p:strVal val="visible"/>
                                      </p:to>
                                    </p:set>
                                    <p:animEffect transition="in" filter="fade">
                                      <p:cBhvr>
                                        <p:cTn id="52" dur="500"/>
                                        <p:tgtEl>
                                          <p:spTgt spid="673"/>
                                        </p:tgtEl>
                                      </p:cBhvr>
                                    </p:animEffect>
                                  </p:childTnLst>
                                </p:cTn>
                              </p:par>
                              <p:par>
                                <p:cTn id="53" presetID="10" presetClass="entr" presetSubtype="0" fill="hold" nodeType="withEffect">
                                  <p:stCondLst>
                                    <p:cond delay="0"/>
                                  </p:stCondLst>
                                  <p:childTnLst>
                                    <p:set>
                                      <p:cBhvr>
                                        <p:cTn id="54" dur="1" fill="hold">
                                          <p:stCondLst>
                                            <p:cond delay="0"/>
                                          </p:stCondLst>
                                        </p:cTn>
                                        <p:tgtEl>
                                          <p:spTgt spid="676"/>
                                        </p:tgtEl>
                                        <p:attrNameLst>
                                          <p:attrName>style.visibility</p:attrName>
                                        </p:attrNameLst>
                                      </p:cBhvr>
                                      <p:to>
                                        <p:strVal val="visible"/>
                                      </p:to>
                                    </p:set>
                                    <p:animEffect transition="in" filter="fade">
                                      <p:cBhvr>
                                        <p:cTn id="55" dur="500"/>
                                        <p:tgtEl>
                                          <p:spTgt spid="676"/>
                                        </p:tgtEl>
                                      </p:cBhvr>
                                    </p:animEffect>
                                  </p:childTnLst>
                                </p:cTn>
                              </p:par>
                              <p:par>
                                <p:cTn id="56" presetID="10" presetClass="entr" presetSubtype="0" fill="hold" nodeType="withEffect">
                                  <p:stCondLst>
                                    <p:cond delay="0"/>
                                  </p:stCondLst>
                                  <p:childTnLst>
                                    <p:set>
                                      <p:cBhvr>
                                        <p:cTn id="57" dur="1" fill="hold">
                                          <p:stCondLst>
                                            <p:cond delay="0"/>
                                          </p:stCondLst>
                                        </p:cTn>
                                        <p:tgtEl>
                                          <p:spTgt spid="677"/>
                                        </p:tgtEl>
                                        <p:attrNameLst>
                                          <p:attrName>style.visibility</p:attrName>
                                        </p:attrNameLst>
                                      </p:cBhvr>
                                      <p:to>
                                        <p:strVal val="visible"/>
                                      </p:to>
                                    </p:set>
                                    <p:animEffect transition="in" filter="fade">
                                      <p:cBhvr>
                                        <p:cTn id="58" dur="500"/>
                                        <p:tgtEl>
                                          <p:spTgt spid="677"/>
                                        </p:tgtEl>
                                      </p:cBhvr>
                                    </p:animEffect>
                                  </p:childTnLst>
                                </p:cTn>
                              </p:par>
                              <p:par>
                                <p:cTn id="59" presetID="10" presetClass="entr" presetSubtype="0" fill="hold" nodeType="withEffect">
                                  <p:stCondLst>
                                    <p:cond delay="0"/>
                                  </p:stCondLst>
                                  <p:childTnLst>
                                    <p:set>
                                      <p:cBhvr>
                                        <p:cTn id="60" dur="1" fill="hold">
                                          <p:stCondLst>
                                            <p:cond delay="0"/>
                                          </p:stCondLst>
                                        </p:cTn>
                                        <p:tgtEl>
                                          <p:spTgt spid="674"/>
                                        </p:tgtEl>
                                        <p:attrNameLst>
                                          <p:attrName>style.visibility</p:attrName>
                                        </p:attrNameLst>
                                      </p:cBhvr>
                                      <p:to>
                                        <p:strVal val="visible"/>
                                      </p:to>
                                    </p:set>
                                    <p:animEffect transition="in" filter="fade">
                                      <p:cBhvr>
                                        <p:cTn id="61" dur="500"/>
                                        <p:tgtEl>
                                          <p:spTgt spid="674"/>
                                        </p:tgtEl>
                                      </p:cBhvr>
                                    </p:animEffect>
                                  </p:childTnLst>
                                </p:cTn>
                              </p:par>
                              <p:par>
                                <p:cTn id="62" presetID="10" presetClass="entr" presetSubtype="0" fill="hold" nodeType="withEffect">
                                  <p:stCondLst>
                                    <p:cond delay="0"/>
                                  </p:stCondLst>
                                  <p:childTnLst>
                                    <p:set>
                                      <p:cBhvr>
                                        <p:cTn id="63" dur="1" fill="hold">
                                          <p:stCondLst>
                                            <p:cond delay="0"/>
                                          </p:stCondLst>
                                        </p:cTn>
                                        <p:tgtEl>
                                          <p:spTgt spid="678"/>
                                        </p:tgtEl>
                                        <p:attrNameLst>
                                          <p:attrName>style.visibility</p:attrName>
                                        </p:attrNameLst>
                                      </p:cBhvr>
                                      <p:to>
                                        <p:strVal val="visible"/>
                                      </p:to>
                                    </p:set>
                                    <p:animEffect transition="in" filter="fade">
                                      <p:cBhvr>
                                        <p:cTn id="64" dur="500"/>
                                        <p:tgtEl>
                                          <p:spTgt spid="678"/>
                                        </p:tgtEl>
                                      </p:cBhvr>
                                    </p:animEffect>
                                  </p:childTnLst>
                                </p:cTn>
                              </p:par>
                              <p:par>
                                <p:cTn id="65" presetID="10" presetClass="entr" presetSubtype="0" fill="hold" nodeType="withEffect">
                                  <p:stCondLst>
                                    <p:cond delay="0"/>
                                  </p:stCondLst>
                                  <p:childTnLst>
                                    <p:set>
                                      <p:cBhvr>
                                        <p:cTn id="66" dur="1" fill="hold">
                                          <p:stCondLst>
                                            <p:cond delay="0"/>
                                          </p:stCondLst>
                                        </p:cTn>
                                        <p:tgtEl>
                                          <p:spTgt spid="679"/>
                                        </p:tgtEl>
                                        <p:attrNameLst>
                                          <p:attrName>style.visibility</p:attrName>
                                        </p:attrNameLst>
                                      </p:cBhvr>
                                      <p:to>
                                        <p:strVal val="visible"/>
                                      </p:to>
                                    </p:set>
                                    <p:animEffect transition="in" filter="fade">
                                      <p:cBhvr>
                                        <p:cTn id="67" dur="5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123" name="Google Shape;123;p2"/>
          <p:cNvSpPr/>
          <p:nvPr/>
        </p:nvSpPr>
        <p:spPr>
          <a:xfrm>
            <a:off x="1962125" y="2682833"/>
            <a:ext cx="13827613" cy="6575467"/>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sp>
      <p:sp>
        <p:nvSpPr>
          <p:cNvPr id="124" name="Google Shape;124;p2"/>
          <p:cNvSpPr/>
          <p:nvPr/>
        </p:nvSpPr>
        <p:spPr>
          <a:xfrm>
            <a:off x="1219294" y="657204"/>
            <a:ext cx="15795020" cy="1907038"/>
          </a:xfrm>
          <a:custGeom>
            <a:avLst/>
            <a:gdLst/>
            <a:ahLst/>
            <a:cxnLst/>
            <a:rect l="l" t="t" r="r" b="b"/>
            <a:pathLst>
              <a:path w="5762066" h="695693" extrusionOk="0">
                <a:moveTo>
                  <a:pt x="0" y="0"/>
                </a:moveTo>
                <a:lnTo>
                  <a:pt x="5762066" y="0"/>
                </a:lnTo>
                <a:lnTo>
                  <a:pt x="5762066" y="695693"/>
                </a:lnTo>
                <a:lnTo>
                  <a:pt x="0" y="695693"/>
                </a:lnTo>
                <a:close/>
              </a:path>
            </a:pathLst>
          </a:custGeom>
          <a:solidFill>
            <a:srgbClr val="FFFFFF"/>
          </a:solidFill>
          <a:ln>
            <a:noFill/>
          </a:ln>
        </p:spPr>
      </p:sp>
      <p:sp>
        <p:nvSpPr>
          <p:cNvPr id="125" name="Google Shape;125;p2"/>
          <p:cNvSpPr/>
          <p:nvPr/>
        </p:nvSpPr>
        <p:spPr>
          <a:xfrm rot="-278358">
            <a:off x="-1432939" y="-269558"/>
            <a:ext cx="5304464" cy="1668495"/>
          </a:xfrm>
          <a:custGeom>
            <a:avLst/>
            <a:gdLst/>
            <a:ahLst/>
            <a:cxnLst/>
            <a:rect l="l" t="t" r="r" b="b"/>
            <a:pathLst>
              <a:path w="5304464" h="1668495" extrusionOk="0">
                <a:moveTo>
                  <a:pt x="0" y="0"/>
                </a:moveTo>
                <a:lnTo>
                  <a:pt x="5304465" y="0"/>
                </a:lnTo>
                <a:lnTo>
                  <a:pt x="5304465" y="1668495"/>
                </a:lnTo>
                <a:lnTo>
                  <a:pt x="0" y="1668495"/>
                </a:lnTo>
                <a:lnTo>
                  <a:pt x="0" y="0"/>
                </a:lnTo>
                <a:close/>
              </a:path>
            </a:pathLst>
          </a:custGeom>
          <a:blipFill rotWithShape="1">
            <a:blip r:embed="rId4">
              <a:alphaModFix/>
            </a:blip>
            <a:stretch>
              <a:fillRect/>
            </a:stretch>
          </a:blipFill>
          <a:ln>
            <a:noFill/>
          </a:ln>
        </p:spPr>
      </p:sp>
      <p:cxnSp>
        <p:nvCxnSpPr>
          <p:cNvPr id="126" name="Google Shape;126;p2"/>
          <p:cNvCxnSpPr/>
          <p:nvPr/>
        </p:nvCxnSpPr>
        <p:spPr>
          <a:xfrm rot="10800000">
            <a:off x="2355101" y="2682833"/>
            <a:ext cx="0" cy="6745738"/>
          </a:xfrm>
          <a:prstGeom prst="straightConnector1">
            <a:avLst/>
          </a:prstGeom>
          <a:noFill/>
          <a:ln w="19050" cap="flat" cmpd="sng">
            <a:solidFill>
              <a:srgbClr val="CCCCCC"/>
            </a:solidFill>
            <a:prstDash val="solid"/>
            <a:round/>
            <a:headEnd type="none" w="sm" len="sm"/>
            <a:tailEnd type="none" w="sm" len="sm"/>
          </a:ln>
        </p:spPr>
      </p:cxnSp>
      <p:grpSp>
        <p:nvGrpSpPr>
          <p:cNvPr id="127" name="Google Shape;127;p2"/>
          <p:cNvGrpSpPr/>
          <p:nvPr/>
        </p:nvGrpSpPr>
        <p:grpSpPr>
          <a:xfrm>
            <a:off x="14935200" y="6679479"/>
            <a:ext cx="4442442" cy="4427350"/>
            <a:chOff x="0" y="0"/>
            <a:chExt cx="5923255" cy="5903134"/>
          </a:xfrm>
        </p:grpSpPr>
        <p:sp>
          <p:nvSpPr>
            <p:cNvPr id="128" name="Google Shape;128;p2"/>
            <p:cNvSpPr/>
            <p:nvPr/>
          </p:nvSpPr>
          <p:spPr>
            <a:xfrm>
              <a:off x="0" y="313735"/>
              <a:ext cx="5923255" cy="5589399"/>
            </a:xfrm>
            <a:custGeom>
              <a:avLst/>
              <a:gdLst/>
              <a:ahLst/>
              <a:cxnLst/>
              <a:rect l="l" t="t" r="r" b="b"/>
              <a:pathLst>
                <a:path w="5923255" h="5589399" extrusionOk="0">
                  <a:moveTo>
                    <a:pt x="0" y="0"/>
                  </a:moveTo>
                  <a:lnTo>
                    <a:pt x="5923255" y="0"/>
                  </a:lnTo>
                  <a:lnTo>
                    <a:pt x="5923255" y="5589399"/>
                  </a:lnTo>
                  <a:lnTo>
                    <a:pt x="0" y="5589399"/>
                  </a:lnTo>
                  <a:lnTo>
                    <a:pt x="0" y="0"/>
                  </a:lnTo>
                  <a:close/>
                </a:path>
              </a:pathLst>
            </a:custGeom>
            <a:blipFill rotWithShape="1">
              <a:blip r:embed="rId5">
                <a:alphaModFix/>
              </a:blip>
              <a:stretch>
                <a:fillRect/>
              </a:stretch>
            </a:blipFill>
            <a:ln>
              <a:noFill/>
            </a:ln>
          </p:spPr>
        </p:sp>
        <p:sp>
          <p:nvSpPr>
            <p:cNvPr id="129" name="Google Shape;129;p2"/>
            <p:cNvSpPr/>
            <p:nvPr/>
          </p:nvSpPr>
          <p:spPr>
            <a:xfrm rot="-203414">
              <a:off x="1139246" y="22794"/>
              <a:ext cx="805055" cy="1154201"/>
            </a:xfrm>
            <a:custGeom>
              <a:avLst/>
              <a:gdLst/>
              <a:ahLst/>
              <a:cxnLst/>
              <a:rect l="l" t="t" r="r" b="b"/>
              <a:pathLst>
                <a:path w="805055" h="1154201" extrusionOk="0">
                  <a:moveTo>
                    <a:pt x="0" y="0"/>
                  </a:moveTo>
                  <a:lnTo>
                    <a:pt x="805055" y="0"/>
                  </a:lnTo>
                  <a:lnTo>
                    <a:pt x="805055" y="1154201"/>
                  </a:lnTo>
                  <a:lnTo>
                    <a:pt x="0" y="1154201"/>
                  </a:lnTo>
                  <a:lnTo>
                    <a:pt x="0" y="0"/>
                  </a:lnTo>
                  <a:close/>
                </a:path>
              </a:pathLst>
            </a:custGeom>
            <a:blipFill rotWithShape="1">
              <a:blip r:embed="rId6">
                <a:alphaModFix/>
              </a:blip>
              <a:stretch>
                <a:fillRect/>
              </a:stretch>
            </a:blipFill>
            <a:ln>
              <a:noFill/>
            </a:ln>
          </p:spPr>
        </p:sp>
      </p:grpSp>
      <p:graphicFrame>
        <p:nvGraphicFramePr>
          <p:cNvPr id="130" name="Google Shape;130;p2"/>
          <p:cNvGraphicFramePr/>
          <p:nvPr/>
        </p:nvGraphicFramePr>
        <p:xfrm>
          <a:off x="2862279" y="3047978"/>
          <a:ext cx="11907725" cy="5845200"/>
        </p:xfrm>
        <a:graphic>
          <a:graphicData uri="http://schemas.openxmlformats.org/drawingml/2006/table">
            <a:tbl>
              <a:tblPr>
                <a:noFill/>
                <a:tableStyleId>{5EF45B2E-63C3-4EAE-ABAE-3E7C438A2E67}</a:tableStyleId>
              </a:tblPr>
              <a:tblGrid>
                <a:gridCol w="1566200">
                  <a:extLst>
                    <a:ext uri="{9D8B030D-6E8A-4147-A177-3AD203B41FA5}">
                      <a16:colId xmlns:a16="http://schemas.microsoft.com/office/drawing/2014/main" val="20000"/>
                    </a:ext>
                  </a:extLst>
                </a:gridCol>
                <a:gridCol w="5614825">
                  <a:extLst>
                    <a:ext uri="{9D8B030D-6E8A-4147-A177-3AD203B41FA5}">
                      <a16:colId xmlns:a16="http://schemas.microsoft.com/office/drawing/2014/main" val="20001"/>
                    </a:ext>
                  </a:extLst>
                </a:gridCol>
                <a:gridCol w="4726700">
                  <a:extLst>
                    <a:ext uri="{9D8B030D-6E8A-4147-A177-3AD203B41FA5}">
                      <a16:colId xmlns:a16="http://schemas.microsoft.com/office/drawing/2014/main" val="20002"/>
                    </a:ext>
                  </a:extLst>
                </a:gridCol>
              </a:tblGrid>
              <a:tr h="1194825">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STT</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Họ và tên</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MSSV</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7330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1</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Lê Phan Khải Vinh</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2313914</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4280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Lư Chấn Vũ</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2313955</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42575">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3</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Hoàng Quốc Việt</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2313890</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9585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4</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Phạm Công Vinh</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2313927</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9585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5</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Phạm Công Võ</a:t>
                      </a:r>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a:ea typeface="Arial"/>
                          <a:cs typeface="Arial"/>
                          <a:sym typeface="Arial"/>
                        </a:rPr>
                        <a:t>2313946</a:t>
                      </a:r>
                      <a:endParaRPr sz="2800" b="1" u="none" strike="noStrike" cap="none">
                        <a:solidFill>
                          <a:srgbClr val="366092"/>
                        </a:solidFill>
                        <a:latin typeface="Arial"/>
                        <a:ea typeface="Arial"/>
                        <a:cs typeface="Arial"/>
                        <a:sym typeface="Arial"/>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1" name="Google Shape;131;p2"/>
          <p:cNvSpPr txBox="1"/>
          <p:nvPr/>
        </p:nvSpPr>
        <p:spPr>
          <a:xfrm>
            <a:off x="3930312" y="963664"/>
            <a:ext cx="10839717" cy="116076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800" b="1">
                <a:solidFill>
                  <a:srgbClr val="366092"/>
                </a:solidFill>
                <a:latin typeface="Noto Sans"/>
                <a:ea typeface="Noto Sans"/>
                <a:cs typeface="Noto Sans"/>
                <a:sym typeface="Noto Sans"/>
              </a:rPr>
              <a:t>DANH SÁCH THÀNH VIÊN</a:t>
            </a:r>
            <a:endParaRPr/>
          </a:p>
        </p:txBody>
      </p:sp>
      <p:pic>
        <p:nvPicPr>
          <p:cNvPr id="132" name="Google Shape;132;p2"/>
          <p:cNvPicPr preferRelativeResize="0"/>
          <p:nvPr/>
        </p:nvPicPr>
        <p:blipFill rotWithShape="1">
          <a:blip r:embed="rId7">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2250F737-FE55-454B-D0E0-48B8DE6D82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10"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20"/>
          <p:cNvSpPr/>
          <p:nvPr/>
        </p:nvSpPr>
        <p:spPr>
          <a:xfrm>
            <a:off x="50809" y="8527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687" name="Google Shape;687;p20"/>
          <p:cNvSpPr/>
          <p:nvPr/>
        </p:nvSpPr>
        <p:spPr>
          <a:xfrm>
            <a:off x="4241809" y="521212"/>
            <a:ext cx="9906000" cy="1032364"/>
          </a:xfrm>
          <a:custGeom>
            <a:avLst/>
            <a:gdLst/>
            <a:ahLst/>
            <a:cxnLst/>
            <a:rect l="l" t="t" r="r" b="b"/>
            <a:pathLst>
              <a:path w="5999270" h="695503" extrusionOk="0">
                <a:moveTo>
                  <a:pt x="0" y="0"/>
                </a:moveTo>
                <a:lnTo>
                  <a:pt x="5999270" y="0"/>
                </a:lnTo>
                <a:lnTo>
                  <a:pt x="5999270" y="695503"/>
                </a:lnTo>
                <a:lnTo>
                  <a:pt x="0" y="695503"/>
                </a:lnTo>
                <a:close/>
              </a:path>
            </a:pathLst>
          </a:custGeom>
          <a:solidFill>
            <a:srgbClr val="FFFFFF"/>
          </a:solidFill>
          <a:ln>
            <a:noFill/>
          </a:ln>
        </p:spPr>
      </p:sp>
      <p:sp>
        <p:nvSpPr>
          <p:cNvPr id="688" name="Google Shape;688;p20"/>
          <p:cNvSpPr txBox="1"/>
          <p:nvPr/>
        </p:nvSpPr>
        <p:spPr>
          <a:xfrm>
            <a:off x="3961525" y="242083"/>
            <a:ext cx="10364949" cy="1209947"/>
          </a:xfrm>
          <a:prstGeom prst="rect">
            <a:avLst/>
          </a:prstGeom>
          <a:noFill/>
          <a:ln>
            <a:noFill/>
          </a:ln>
        </p:spPr>
        <p:txBody>
          <a:bodyPr spcFirstLastPara="1" wrap="square" lIns="0" tIns="0" rIns="0" bIns="0" anchor="t" anchorCtr="0">
            <a:spAutoFit/>
          </a:bodyPr>
          <a:lstStyle/>
          <a:p>
            <a:pPr marL="0" marR="0" lvl="0" indent="0" algn="ctr" rtl="0">
              <a:lnSpc>
                <a:spcPct val="225000"/>
              </a:lnSpc>
              <a:spcBef>
                <a:spcPts val="0"/>
              </a:spcBef>
              <a:spcAft>
                <a:spcPts val="0"/>
              </a:spcAft>
              <a:buNone/>
            </a:pPr>
            <a:r>
              <a:rPr lang="en-US" sz="4800" b="1">
                <a:solidFill>
                  <a:srgbClr val="003EA8"/>
                </a:solidFill>
                <a:latin typeface="Arial"/>
                <a:ea typeface="Arial"/>
                <a:cs typeface="Arial"/>
                <a:sym typeface="Arial"/>
              </a:rPr>
              <a:t>Mục tiêu Theo mô Hình S.M.A.R.T</a:t>
            </a:r>
            <a:endParaRPr/>
          </a:p>
        </p:txBody>
      </p:sp>
      <p:sp>
        <p:nvSpPr>
          <p:cNvPr id="689" name="Google Shape;689;p20"/>
          <p:cNvSpPr/>
          <p:nvPr/>
        </p:nvSpPr>
        <p:spPr>
          <a:xfrm>
            <a:off x="-1588366" y="-310217"/>
            <a:ext cx="6732164" cy="1627960"/>
          </a:xfrm>
          <a:custGeom>
            <a:avLst/>
            <a:gdLst/>
            <a:ahLst/>
            <a:cxnLst/>
            <a:rect l="l" t="t" r="r" b="b"/>
            <a:pathLst>
              <a:path w="6732164" h="1627960" extrusionOk="0">
                <a:moveTo>
                  <a:pt x="0" y="0"/>
                </a:moveTo>
                <a:lnTo>
                  <a:pt x="6732164" y="0"/>
                </a:lnTo>
                <a:lnTo>
                  <a:pt x="6732164" y="1627960"/>
                </a:lnTo>
                <a:lnTo>
                  <a:pt x="0" y="1627960"/>
                </a:lnTo>
                <a:lnTo>
                  <a:pt x="0" y="0"/>
                </a:lnTo>
                <a:close/>
              </a:path>
            </a:pathLst>
          </a:custGeom>
          <a:blipFill rotWithShape="1">
            <a:blip r:embed="rId4">
              <a:alphaModFix/>
            </a:blip>
            <a:stretch>
              <a:fillRect/>
            </a:stretch>
          </a:blipFill>
          <a:ln>
            <a:noFill/>
          </a:ln>
        </p:spPr>
      </p:sp>
      <p:sp>
        <p:nvSpPr>
          <p:cNvPr id="690" name="Google Shape;690;p20"/>
          <p:cNvSpPr/>
          <p:nvPr/>
        </p:nvSpPr>
        <p:spPr>
          <a:xfrm>
            <a:off x="463879" y="-15677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sp>
        <p:nvSpPr>
          <p:cNvPr id="691" name="Google Shape;691;p20"/>
          <p:cNvSpPr/>
          <p:nvPr/>
        </p:nvSpPr>
        <p:spPr>
          <a:xfrm>
            <a:off x="5862489" y="3133279"/>
            <a:ext cx="11551295" cy="14288"/>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686996" y="4513212"/>
            <a:ext cx="10726788" cy="14288"/>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7511504" y="5893147"/>
            <a:ext cx="9902279" cy="14288"/>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8335864" y="7273081"/>
            <a:ext cx="9077920" cy="14288"/>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8874480" y="1737235"/>
            <a:ext cx="8956319" cy="7902066"/>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pic>
        <p:nvPicPr>
          <p:cNvPr id="696" name="Google Shape;696;p20" descr="preencoded.png"/>
          <p:cNvPicPr preferRelativeResize="0"/>
          <p:nvPr/>
        </p:nvPicPr>
        <p:blipFill rotWithShape="1">
          <a:blip r:embed="rId6">
            <a:alphaModFix/>
          </a:blip>
          <a:srcRect/>
          <a:stretch/>
        </p:blipFill>
        <p:spPr>
          <a:xfrm>
            <a:off x="8007361" y="1749641"/>
            <a:ext cx="1912943" cy="1533429"/>
          </a:xfrm>
          <a:prstGeom prst="rect">
            <a:avLst/>
          </a:prstGeom>
          <a:noFill/>
          <a:ln>
            <a:noFill/>
          </a:ln>
        </p:spPr>
      </p:pic>
      <p:pic>
        <p:nvPicPr>
          <p:cNvPr id="697" name="Google Shape;697;p20" descr="preencoded.png"/>
          <p:cNvPicPr preferRelativeResize="0"/>
          <p:nvPr/>
        </p:nvPicPr>
        <p:blipFill rotWithShape="1">
          <a:blip r:embed="rId7">
            <a:alphaModFix/>
          </a:blip>
          <a:srcRect/>
          <a:stretch/>
        </p:blipFill>
        <p:spPr>
          <a:xfrm>
            <a:off x="8773644" y="2397017"/>
            <a:ext cx="380379" cy="475344"/>
          </a:xfrm>
          <a:prstGeom prst="rect">
            <a:avLst/>
          </a:prstGeom>
          <a:noFill/>
          <a:ln>
            <a:noFill/>
          </a:ln>
        </p:spPr>
      </p:pic>
      <p:sp>
        <p:nvSpPr>
          <p:cNvPr id="698" name="Google Shape;698;p20"/>
          <p:cNvSpPr/>
          <p:nvPr/>
        </p:nvSpPr>
        <p:spPr>
          <a:xfrm>
            <a:off x="10485419" y="2140903"/>
            <a:ext cx="2629065" cy="397645"/>
          </a:xfrm>
          <a:prstGeom prst="rect">
            <a:avLst/>
          </a:prstGeom>
          <a:noFill/>
          <a:ln>
            <a:noFill/>
          </a:ln>
        </p:spPr>
        <p:txBody>
          <a:bodyPr spcFirstLastPara="1" wrap="square" lIns="0" tIns="0" rIns="0" bIns="0" anchor="t" anchorCtr="0">
            <a:noAutofit/>
          </a:bodyPr>
          <a:lstStyle/>
          <a:p>
            <a:pPr marL="0" marR="0" lvl="0" indent="0" algn="l" rtl="0">
              <a:lnSpc>
                <a:spcPct val="112083"/>
              </a:lnSpc>
              <a:spcBef>
                <a:spcPts val="0"/>
              </a:spcBef>
              <a:spcAft>
                <a:spcPts val="0"/>
              </a:spcAft>
              <a:buNone/>
            </a:pPr>
            <a:r>
              <a:rPr lang="en-US" sz="2400" b="1">
                <a:solidFill>
                  <a:srgbClr val="366092"/>
                </a:solidFill>
                <a:latin typeface="Arial"/>
                <a:ea typeface="Arial"/>
                <a:cs typeface="Arial"/>
                <a:sym typeface="Arial"/>
              </a:rPr>
              <a:t>Specific (Cụ thể)</a:t>
            </a:r>
            <a:endParaRPr sz="2400" b="1">
              <a:solidFill>
                <a:srgbClr val="366092"/>
              </a:solidFill>
              <a:latin typeface="Arial"/>
              <a:ea typeface="Arial"/>
              <a:cs typeface="Arial"/>
              <a:sym typeface="Arial"/>
            </a:endParaRPr>
          </a:p>
        </p:txBody>
      </p:sp>
      <p:sp>
        <p:nvSpPr>
          <p:cNvPr id="699" name="Google Shape;699;p20"/>
          <p:cNvSpPr/>
          <p:nvPr/>
        </p:nvSpPr>
        <p:spPr>
          <a:xfrm>
            <a:off x="10088202" y="2499125"/>
            <a:ext cx="4467074" cy="505806"/>
          </a:xfrm>
          <a:prstGeom prst="rect">
            <a:avLst/>
          </a:prstGeom>
          <a:noFill/>
          <a:ln>
            <a:noFill/>
          </a:ln>
        </p:spPr>
        <p:txBody>
          <a:bodyPr spcFirstLastPara="1" wrap="square" lIns="0" tIns="0" rIns="0" bIns="0" anchor="t" anchorCtr="0">
            <a:noAutofit/>
          </a:bodyPr>
          <a:lstStyle/>
          <a:p>
            <a:pPr marL="0" marR="0" lvl="0" indent="0" algn="l" rtl="0">
              <a:lnSpc>
                <a:spcPct val="143750"/>
              </a:lnSpc>
              <a:spcBef>
                <a:spcPts val="0"/>
              </a:spcBef>
              <a:spcAft>
                <a:spcPts val="0"/>
              </a:spcAft>
              <a:buNone/>
            </a:pPr>
            <a:r>
              <a:rPr lang="en-US" sz="2000" dirty="0" err="1">
                <a:solidFill>
                  <a:srgbClr val="3F3F3F"/>
                </a:solidFill>
                <a:latin typeface="Arial"/>
                <a:ea typeface="Arial"/>
                <a:cs typeface="Arial"/>
                <a:sym typeface="Arial"/>
              </a:rPr>
              <a:t>Triển</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khai</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mô</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hình</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tích</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hợp</a:t>
            </a:r>
            <a:r>
              <a:rPr lang="en-US" sz="2000" dirty="0">
                <a:solidFill>
                  <a:srgbClr val="3F3F3F"/>
                </a:solidFill>
                <a:latin typeface="Arial"/>
                <a:ea typeface="Arial"/>
                <a:cs typeface="Arial"/>
                <a:sym typeface="Arial"/>
              </a:rPr>
              <a:t> 3 </a:t>
            </a:r>
            <a:r>
              <a:rPr lang="en-US" sz="2000" dirty="0" err="1">
                <a:solidFill>
                  <a:srgbClr val="3F3F3F"/>
                </a:solidFill>
                <a:latin typeface="Arial"/>
                <a:ea typeface="Arial"/>
                <a:cs typeface="Arial"/>
                <a:sym typeface="Arial"/>
              </a:rPr>
              <a:t>dịch</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vụ</a:t>
            </a:r>
            <a:endParaRPr sz="2000" dirty="0">
              <a:solidFill>
                <a:srgbClr val="3F3F3F"/>
              </a:solidFill>
              <a:latin typeface="Arial"/>
              <a:ea typeface="Arial"/>
              <a:cs typeface="Arial"/>
              <a:sym typeface="Arial"/>
            </a:endParaRPr>
          </a:p>
        </p:txBody>
      </p:sp>
      <p:pic>
        <p:nvPicPr>
          <p:cNvPr id="700" name="Google Shape;700;p20" descr="preencoded.png"/>
          <p:cNvPicPr preferRelativeResize="0"/>
          <p:nvPr/>
        </p:nvPicPr>
        <p:blipFill rotWithShape="1">
          <a:blip r:embed="rId8">
            <a:alphaModFix/>
          </a:blip>
          <a:srcRect/>
          <a:stretch/>
        </p:blipFill>
        <p:spPr>
          <a:xfrm>
            <a:off x="7050889" y="3312497"/>
            <a:ext cx="3825888" cy="1533429"/>
          </a:xfrm>
          <a:prstGeom prst="rect">
            <a:avLst/>
          </a:prstGeom>
          <a:noFill/>
          <a:ln>
            <a:noFill/>
          </a:ln>
        </p:spPr>
      </p:pic>
      <p:pic>
        <p:nvPicPr>
          <p:cNvPr id="701" name="Google Shape;701;p20" descr="preencoded.png"/>
          <p:cNvPicPr preferRelativeResize="0"/>
          <p:nvPr/>
        </p:nvPicPr>
        <p:blipFill rotWithShape="1">
          <a:blip r:embed="rId9">
            <a:alphaModFix/>
          </a:blip>
          <a:srcRect/>
          <a:stretch/>
        </p:blipFill>
        <p:spPr>
          <a:xfrm>
            <a:off x="8773644" y="3753294"/>
            <a:ext cx="380379" cy="475344"/>
          </a:xfrm>
          <a:prstGeom prst="rect">
            <a:avLst/>
          </a:prstGeom>
          <a:noFill/>
          <a:ln>
            <a:noFill/>
          </a:ln>
        </p:spPr>
      </p:pic>
      <p:sp>
        <p:nvSpPr>
          <p:cNvPr id="702" name="Google Shape;702;p20"/>
          <p:cNvSpPr/>
          <p:nvPr/>
        </p:nvSpPr>
        <p:spPr>
          <a:xfrm>
            <a:off x="10963641" y="3631717"/>
            <a:ext cx="3535435" cy="421854"/>
          </a:xfrm>
          <a:prstGeom prst="rect">
            <a:avLst/>
          </a:prstGeom>
          <a:noFill/>
          <a:ln>
            <a:noFill/>
          </a:ln>
        </p:spPr>
        <p:txBody>
          <a:bodyPr spcFirstLastPara="1" wrap="square" lIns="0" tIns="0" rIns="0" bIns="0" anchor="t" anchorCtr="0">
            <a:noAutofit/>
          </a:bodyPr>
          <a:lstStyle/>
          <a:p>
            <a:pPr marL="0" marR="0" lvl="0" indent="0" algn="l" rtl="0">
              <a:lnSpc>
                <a:spcPct val="112083"/>
              </a:lnSpc>
              <a:spcBef>
                <a:spcPts val="0"/>
              </a:spcBef>
              <a:spcAft>
                <a:spcPts val="0"/>
              </a:spcAft>
              <a:buNone/>
            </a:pPr>
            <a:r>
              <a:rPr lang="en-US" sz="2400" b="1" dirty="0">
                <a:solidFill>
                  <a:srgbClr val="366092"/>
                </a:solidFill>
                <a:latin typeface="Arial"/>
                <a:ea typeface="Arial"/>
                <a:cs typeface="Arial"/>
                <a:sym typeface="Arial"/>
              </a:rPr>
              <a:t>Measurable (</a:t>
            </a:r>
            <a:r>
              <a:rPr lang="en-US" sz="2400" b="1" dirty="0" err="1">
                <a:solidFill>
                  <a:srgbClr val="366092"/>
                </a:solidFill>
                <a:latin typeface="Arial"/>
                <a:ea typeface="Arial"/>
                <a:cs typeface="Arial"/>
                <a:sym typeface="Arial"/>
              </a:rPr>
              <a:t>Đo</a:t>
            </a:r>
            <a:r>
              <a:rPr lang="en-US" sz="2400" b="1" dirty="0">
                <a:solidFill>
                  <a:srgbClr val="366092"/>
                </a:solidFill>
                <a:latin typeface="Arial"/>
                <a:ea typeface="Arial"/>
                <a:cs typeface="Arial"/>
                <a:sym typeface="Arial"/>
              </a:rPr>
              <a:t> </a:t>
            </a:r>
            <a:r>
              <a:rPr lang="en-US" sz="2400" b="1" dirty="0" err="1">
                <a:solidFill>
                  <a:srgbClr val="366092"/>
                </a:solidFill>
                <a:latin typeface="Arial"/>
                <a:ea typeface="Arial"/>
                <a:cs typeface="Arial"/>
                <a:sym typeface="Arial"/>
              </a:rPr>
              <a:t>lường</a:t>
            </a:r>
            <a:r>
              <a:rPr lang="en-US" sz="2400" b="1" dirty="0">
                <a:solidFill>
                  <a:srgbClr val="366092"/>
                </a:solidFill>
                <a:latin typeface="Arial"/>
                <a:ea typeface="Arial"/>
                <a:cs typeface="Arial"/>
                <a:sym typeface="Arial"/>
              </a:rPr>
              <a:t>)</a:t>
            </a:r>
            <a:endParaRPr sz="2400" b="1" dirty="0">
              <a:solidFill>
                <a:srgbClr val="366092"/>
              </a:solidFill>
              <a:latin typeface="Arial"/>
              <a:ea typeface="Arial"/>
              <a:cs typeface="Arial"/>
              <a:sym typeface="Arial"/>
            </a:endParaRPr>
          </a:p>
        </p:txBody>
      </p:sp>
      <p:sp>
        <p:nvSpPr>
          <p:cNvPr id="703" name="Google Shape;703;p20"/>
          <p:cNvSpPr/>
          <p:nvPr/>
        </p:nvSpPr>
        <p:spPr>
          <a:xfrm>
            <a:off x="10970957" y="4114216"/>
            <a:ext cx="3825888" cy="454503"/>
          </a:xfrm>
          <a:prstGeom prst="rect">
            <a:avLst/>
          </a:prstGeom>
          <a:noFill/>
          <a:ln>
            <a:noFill/>
          </a:ln>
        </p:spPr>
        <p:txBody>
          <a:bodyPr spcFirstLastPara="1" wrap="square" lIns="0" tIns="0" rIns="0" bIns="0" anchor="t" anchorCtr="0">
            <a:noAutofit/>
          </a:bodyPr>
          <a:lstStyle/>
          <a:p>
            <a:pPr marL="0" marR="0" lvl="0" indent="0" algn="l" rtl="0">
              <a:lnSpc>
                <a:spcPct val="143750"/>
              </a:lnSpc>
              <a:spcBef>
                <a:spcPts val="0"/>
              </a:spcBef>
              <a:spcAft>
                <a:spcPts val="0"/>
              </a:spcAft>
              <a:buNone/>
            </a:pPr>
            <a:r>
              <a:rPr lang="en-US" sz="2000" dirty="0">
                <a:solidFill>
                  <a:srgbClr val="3F3F3F"/>
                </a:solidFill>
                <a:latin typeface="Arial"/>
                <a:ea typeface="Arial"/>
                <a:cs typeface="Arial"/>
                <a:sym typeface="Arial"/>
              </a:rPr>
              <a:t>40-50 </a:t>
            </a:r>
            <a:r>
              <a:rPr lang="en-US" sz="2000" dirty="0" err="1">
                <a:solidFill>
                  <a:srgbClr val="3F3F3F"/>
                </a:solidFill>
                <a:latin typeface="Arial"/>
                <a:ea typeface="Arial"/>
                <a:cs typeface="Arial"/>
                <a:sym typeface="Arial"/>
              </a:rPr>
              <a:t>máy</a:t>
            </a:r>
            <a:r>
              <a:rPr lang="en-US" sz="2000" dirty="0">
                <a:solidFill>
                  <a:srgbClr val="3F3F3F"/>
                </a:solidFill>
                <a:latin typeface="Arial"/>
                <a:ea typeface="Arial"/>
                <a:cs typeface="Arial"/>
                <a:sym typeface="Arial"/>
              </a:rPr>
              <a:t>, 120-150 </a:t>
            </a:r>
            <a:r>
              <a:rPr lang="en-US" sz="2000" dirty="0" err="1">
                <a:solidFill>
                  <a:srgbClr val="3F3F3F"/>
                </a:solidFill>
                <a:latin typeface="Arial"/>
                <a:ea typeface="Arial"/>
                <a:cs typeface="Arial"/>
                <a:sym typeface="Arial"/>
              </a:rPr>
              <a:t>khách</a:t>
            </a:r>
            <a:r>
              <a:rPr lang="en-US" sz="2000" dirty="0">
                <a:solidFill>
                  <a:srgbClr val="3F3F3F"/>
                </a:solidFill>
                <a:latin typeface="Arial"/>
                <a:ea typeface="Arial"/>
                <a:cs typeface="Arial"/>
                <a:sym typeface="Arial"/>
              </a:rPr>
              <a:t>/</a:t>
            </a:r>
            <a:r>
              <a:rPr lang="en-US" sz="2000" dirty="0" err="1">
                <a:solidFill>
                  <a:srgbClr val="3F3F3F"/>
                </a:solidFill>
                <a:latin typeface="Arial"/>
                <a:ea typeface="Arial"/>
                <a:cs typeface="Arial"/>
                <a:sym typeface="Arial"/>
              </a:rPr>
              <a:t>ngày</a:t>
            </a:r>
            <a:endParaRPr sz="2000" dirty="0">
              <a:solidFill>
                <a:srgbClr val="3F3F3F"/>
              </a:solidFill>
              <a:latin typeface="Arial"/>
              <a:ea typeface="Arial"/>
              <a:cs typeface="Arial"/>
              <a:sym typeface="Arial"/>
            </a:endParaRPr>
          </a:p>
        </p:txBody>
      </p:sp>
      <p:pic>
        <p:nvPicPr>
          <p:cNvPr id="704" name="Google Shape;704;p20" descr="preencoded.png"/>
          <p:cNvPicPr preferRelativeResize="0"/>
          <p:nvPr/>
        </p:nvPicPr>
        <p:blipFill rotWithShape="1">
          <a:blip r:embed="rId10">
            <a:alphaModFix/>
          </a:blip>
          <a:srcRect/>
          <a:stretch/>
        </p:blipFill>
        <p:spPr>
          <a:xfrm>
            <a:off x="6094330" y="4899341"/>
            <a:ext cx="5739004" cy="1533429"/>
          </a:xfrm>
          <a:prstGeom prst="rect">
            <a:avLst/>
          </a:prstGeom>
          <a:noFill/>
          <a:ln>
            <a:noFill/>
          </a:ln>
        </p:spPr>
      </p:pic>
      <p:pic>
        <p:nvPicPr>
          <p:cNvPr id="705" name="Google Shape;705;p20" descr="preencoded.png"/>
          <p:cNvPicPr preferRelativeResize="0"/>
          <p:nvPr/>
        </p:nvPicPr>
        <p:blipFill rotWithShape="1">
          <a:blip r:embed="rId11">
            <a:alphaModFix/>
          </a:blip>
          <a:srcRect/>
          <a:stretch/>
        </p:blipFill>
        <p:spPr>
          <a:xfrm>
            <a:off x="8773644" y="5313468"/>
            <a:ext cx="380379" cy="475344"/>
          </a:xfrm>
          <a:prstGeom prst="rect">
            <a:avLst/>
          </a:prstGeom>
          <a:noFill/>
          <a:ln>
            <a:noFill/>
          </a:ln>
        </p:spPr>
      </p:pic>
      <p:sp>
        <p:nvSpPr>
          <p:cNvPr id="706" name="Google Shape;706;p20"/>
          <p:cNvSpPr/>
          <p:nvPr/>
        </p:nvSpPr>
        <p:spPr>
          <a:xfrm>
            <a:off x="11826077" y="5244398"/>
            <a:ext cx="3530194" cy="383997"/>
          </a:xfrm>
          <a:prstGeom prst="rect">
            <a:avLst/>
          </a:prstGeom>
          <a:noFill/>
          <a:ln>
            <a:noFill/>
          </a:ln>
        </p:spPr>
        <p:txBody>
          <a:bodyPr spcFirstLastPara="1" wrap="square" lIns="0" tIns="0" rIns="0" bIns="0" anchor="t" anchorCtr="0">
            <a:noAutofit/>
          </a:bodyPr>
          <a:lstStyle/>
          <a:p>
            <a:pPr marL="0" marR="0" lvl="0" indent="0" algn="l" rtl="0">
              <a:lnSpc>
                <a:spcPct val="112083"/>
              </a:lnSpc>
              <a:spcBef>
                <a:spcPts val="0"/>
              </a:spcBef>
              <a:spcAft>
                <a:spcPts val="0"/>
              </a:spcAft>
              <a:buNone/>
            </a:pPr>
            <a:r>
              <a:rPr lang="en-US" sz="2400" b="1" dirty="0">
                <a:solidFill>
                  <a:srgbClr val="366092"/>
                </a:solidFill>
                <a:latin typeface="Arial"/>
                <a:ea typeface="Arial"/>
                <a:cs typeface="Arial"/>
                <a:sym typeface="Arial"/>
              </a:rPr>
              <a:t>Assignable (</a:t>
            </a:r>
            <a:r>
              <a:rPr lang="en-US" sz="2400" b="1" dirty="0" err="1">
                <a:solidFill>
                  <a:srgbClr val="366092"/>
                </a:solidFill>
                <a:latin typeface="Arial"/>
                <a:ea typeface="Arial"/>
                <a:cs typeface="Arial"/>
                <a:sym typeface="Arial"/>
              </a:rPr>
              <a:t>Phân</a:t>
            </a:r>
            <a:r>
              <a:rPr lang="en-US" sz="2400" b="1" dirty="0">
                <a:solidFill>
                  <a:srgbClr val="366092"/>
                </a:solidFill>
                <a:latin typeface="Arial"/>
                <a:ea typeface="Arial"/>
                <a:cs typeface="Arial"/>
                <a:sym typeface="Arial"/>
              </a:rPr>
              <a:t> </a:t>
            </a:r>
            <a:r>
              <a:rPr lang="en-US" sz="2400" b="1" dirty="0" err="1">
                <a:solidFill>
                  <a:srgbClr val="366092"/>
                </a:solidFill>
                <a:latin typeface="Arial"/>
                <a:ea typeface="Arial"/>
                <a:cs typeface="Arial"/>
                <a:sym typeface="Arial"/>
              </a:rPr>
              <a:t>công</a:t>
            </a:r>
            <a:r>
              <a:rPr lang="en-US" sz="2400" b="1" dirty="0">
                <a:solidFill>
                  <a:srgbClr val="366092"/>
                </a:solidFill>
                <a:latin typeface="Arial"/>
                <a:ea typeface="Arial"/>
                <a:cs typeface="Arial"/>
                <a:sym typeface="Arial"/>
              </a:rPr>
              <a:t>)</a:t>
            </a:r>
            <a:endParaRPr sz="2400" b="1" dirty="0">
              <a:solidFill>
                <a:srgbClr val="366092"/>
              </a:solidFill>
              <a:latin typeface="Arial"/>
              <a:ea typeface="Arial"/>
              <a:cs typeface="Arial"/>
              <a:sym typeface="Arial"/>
            </a:endParaRPr>
          </a:p>
        </p:txBody>
      </p:sp>
      <p:sp>
        <p:nvSpPr>
          <p:cNvPr id="707" name="Google Shape;707;p20"/>
          <p:cNvSpPr/>
          <p:nvPr/>
        </p:nvSpPr>
        <p:spPr>
          <a:xfrm>
            <a:off x="12196059" y="5698901"/>
            <a:ext cx="2780150" cy="431675"/>
          </a:xfrm>
          <a:prstGeom prst="rect">
            <a:avLst/>
          </a:prstGeom>
          <a:noFill/>
          <a:ln>
            <a:noFill/>
          </a:ln>
        </p:spPr>
        <p:txBody>
          <a:bodyPr spcFirstLastPara="1" wrap="square" lIns="0" tIns="0" rIns="0" bIns="0" anchor="t" anchorCtr="0">
            <a:noAutofit/>
          </a:bodyPr>
          <a:lstStyle/>
          <a:p>
            <a:pPr marL="0" marR="0" lvl="0" indent="0" algn="l" rtl="0">
              <a:lnSpc>
                <a:spcPct val="143750"/>
              </a:lnSpc>
              <a:spcBef>
                <a:spcPts val="0"/>
              </a:spcBef>
              <a:spcAft>
                <a:spcPts val="0"/>
              </a:spcAft>
              <a:buNone/>
            </a:pPr>
            <a:r>
              <a:rPr lang="en-US" sz="2000" dirty="0">
                <a:solidFill>
                  <a:srgbClr val="3F3F3F"/>
                </a:solidFill>
                <a:latin typeface="Arial"/>
                <a:ea typeface="Arial"/>
                <a:cs typeface="Arial"/>
                <a:sym typeface="Arial"/>
              </a:rPr>
              <a:t>4 </a:t>
            </a:r>
            <a:r>
              <a:rPr lang="en-US" sz="2000" dirty="0" err="1">
                <a:solidFill>
                  <a:srgbClr val="3F3F3F"/>
                </a:solidFill>
                <a:latin typeface="Arial"/>
                <a:ea typeface="Arial"/>
                <a:cs typeface="Arial"/>
                <a:sym typeface="Arial"/>
              </a:rPr>
              <a:t>nhóm</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chuyên</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trách</a:t>
            </a:r>
            <a:endParaRPr sz="2000" dirty="0">
              <a:solidFill>
                <a:srgbClr val="3F3F3F"/>
              </a:solidFill>
              <a:latin typeface="Arial"/>
              <a:ea typeface="Arial"/>
              <a:cs typeface="Arial"/>
              <a:sym typeface="Arial"/>
            </a:endParaRPr>
          </a:p>
        </p:txBody>
      </p:sp>
      <p:sp>
        <p:nvSpPr>
          <p:cNvPr id="710" name="Google Shape;710;p20"/>
          <p:cNvSpPr/>
          <p:nvPr/>
        </p:nvSpPr>
        <p:spPr>
          <a:xfrm>
            <a:off x="13199926" y="6868497"/>
            <a:ext cx="3034841" cy="255886"/>
          </a:xfrm>
          <a:prstGeom prst="rect">
            <a:avLst/>
          </a:prstGeom>
          <a:noFill/>
          <a:ln>
            <a:noFill/>
          </a:ln>
        </p:spPr>
        <p:txBody>
          <a:bodyPr spcFirstLastPara="1" wrap="square" lIns="0" tIns="0" rIns="0" bIns="0" anchor="t" anchorCtr="0">
            <a:noAutofit/>
          </a:bodyPr>
          <a:lstStyle/>
          <a:p>
            <a:pPr marL="0" marR="0" lvl="0" indent="0" algn="l" rtl="0">
              <a:lnSpc>
                <a:spcPct val="112083"/>
              </a:lnSpc>
              <a:spcBef>
                <a:spcPts val="0"/>
              </a:spcBef>
              <a:spcAft>
                <a:spcPts val="0"/>
              </a:spcAft>
              <a:buNone/>
            </a:pPr>
            <a:r>
              <a:rPr lang="en-US" sz="2400" b="1" dirty="0">
                <a:solidFill>
                  <a:srgbClr val="366092"/>
                </a:solidFill>
                <a:latin typeface="Arial"/>
                <a:ea typeface="Arial"/>
                <a:cs typeface="Arial"/>
                <a:sym typeface="Arial"/>
              </a:rPr>
              <a:t>Realistic (</a:t>
            </a:r>
            <a:r>
              <a:rPr lang="en-US" sz="2400" b="1" dirty="0" err="1">
                <a:solidFill>
                  <a:srgbClr val="366092"/>
                </a:solidFill>
                <a:latin typeface="Arial"/>
                <a:ea typeface="Arial"/>
                <a:cs typeface="Arial"/>
                <a:sym typeface="Arial"/>
              </a:rPr>
              <a:t>Khả</a:t>
            </a:r>
            <a:r>
              <a:rPr lang="en-US" sz="2400" b="1" dirty="0">
                <a:solidFill>
                  <a:srgbClr val="366092"/>
                </a:solidFill>
                <a:latin typeface="Arial"/>
                <a:ea typeface="Arial"/>
                <a:cs typeface="Arial"/>
                <a:sym typeface="Arial"/>
              </a:rPr>
              <a:t> </a:t>
            </a:r>
            <a:r>
              <a:rPr lang="en-US" sz="2400" b="1" dirty="0" err="1">
                <a:solidFill>
                  <a:srgbClr val="366092"/>
                </a:solidFill>
                <a:latin typeface="Arial"/>
                <a:ea typeface="Arial"/>
                <a:cs typeface="Arial"/>
                <a:sym typeface="Arial"/>
              </a:rPr>
              <a:t>thi</a:t>
            </a:r>
            <a:r>
              <a:rPr lang="en-US" sz="2400" b="1" dirty="0">
                <a:solidFill>
                  <a:srgbClr val="366092"/>
                </a:solidFill>
                <a:latin typeface="Arial"/>
                <a:ea typeface="Arial"/>
                <a:cs typeface="Arial"/>
                <a:sym typeface="Arial"/>
              </a:rPr>
              <a:t>)</a:t>
            </a:r>
            <a:endParaRPr sz="2400" b="1" dirty="0">
              <a:solidFill>
                <a:srgbClr val="366092"/>
              </a:solidFill>
              <a:latin typeface="Arial"/>
              <a:ea typeface="Arial"/>
              <a:cs typeface="Arial"/>
              <a:sym typeface="Arial"/>
            </a:endParaRPr>
          </a:p>
        </p:txBody>
      </p:sp>
      <p:sp>
        <p:nvSpPr>
          <p:cNvPr id="711" name="Google Shape;711;p20"/>
          <p:cNvSpPr/>
          <p:nvPr/>
        </p:nvSpPr>
        <p:spPr>
          <a:xfrm>
            <a:off x="13164085" y="7258167"/>
            <a:ext cx="2917748" cy="419205"/>
          </a:xfrm>
          <a:prstGeom prst="rect">
            <a:avLst/>
          </a:prstGeom>
          <a:noFill/>
          <a:ln>
            <a:noFill/>
          </a:ln>
        </p:spPr>
        <p:txBody>
          <a:bodyPr spcFirstLastPara="1" wrap="square" lIns="0" tIns="0" rIns="0" bIns="0" anchor="t" anchorCtr="0">
            <a:noAutofit/>
          </a:bodyPr>
          <a:lstStyle/>
          <a:p>
            <a:pPr marL="0" marR="0" lvl="0" indent="0" algn="l" rtl="0">
              <a:lnSpc>
                <a:spcPct val="143750"/>
              </a:lnSpc>
              <a:spcBef>
                <a:spcPts val="0"/>
              </a:spcBef>
              <a:spcAft>
                <a:spcPts val="0"/>
              </a:spcAft>
              <a:buNone/>
            </a:pPr>
            <a:r>
              <a:rPr lang="en-US" sz="2000" dirty="0" err="1">
                <a:solidFill>
                  <a:srgbClr val="3F3F3F"/>
                </a:solidFill>
                <a:latin typeface="Arial"/>
                <a:ea typeface="Arial"/>
                <a:cs typeface="Arial"/>
                <a:sym typeface="Arial"/>
              </a:rPr>
              <a:t>Phù</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hợp</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nhu</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cầu</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giới</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trẻ</a:t>
            </a:r>
            <a:endParaRPr sz="2000" dirty="0">
              <a:solidFill>
                <a:srgbClr val="3F3F3F"/>
              </a:solidFill>
              <a:latin typeface="Arial"/>
              <a:ea typeface="Arial"/>
              <a:cs typeface="Arial"/>
              <a:sym typeface="Arial"/>
            </a:endParaRPr>
          </a:p>
        </p:txBody>
      </p:sp>
      <p:sp>
        <p:nvSpPr>
          <p:cNvPr id="714" name="Google Shape;714;p20"/>
          <p:cNvSpPr/>
          <p:nvPr/>
        </p:nvSpPr>
        <p:spPr>
          <a:xfrm>
            <a:off x="13846530" y="8431852"/>
            <a:ext cx="3364115" cy="344487"/>
          </a:xfrm>
          <a:prstGeom prst="rect">
            <a:avLst/>
          </a:prstGeom>
          <a:noFill/>
          <a:ln>
            <a:noFill/>
          </a:ln>
        </p:spPr>
        <p:txBody>
          <a:bodyPr spcFirstLastPara="1" wrap="square" lIns="0" tIns="0" rIns="0" bIns="0" anchor="t" anchorCtr="0">
            <a:noAutofit/>
          </a:bodyPr>
          <a:lstStyle/>
          <a:p>
            <a:pPr marL="0" marR="0" lvl="0" indent="0" algn="l" rtl="0">
              <a:lnSpc>
                <a:spcPct val="112083"/>
              </a:lnSpc>
              <a:spcBef>
                <a:spcPts val="0"/>
              </a:spcBef>
              <a:spcAft>
                <a:spcPts val="0"/>
              </a:spcAft>
              <a:buNone/>
            </a:pPr>
            <a:r>
              <a:rPr lang="en-US" sz="2400" b="1" dirty="0">
                <a:solidFill>
                  <a:srgbClr val="366092"/>
                </a:solidFill>
                <a:latin typeface="Arial"/>
                <a:ea typeface="Arial"/>
                <a:cs typeface="Arial"/>
                <a:sym typeface="Arial"/>
              </a:rPr>
              <a:t>Time-bound (</a:t>
            </a:r>
            <a:r>
              <a:rPr lang="en-US" sz="2400" b="1" dirty="0" err="1">
                <a:solidFill>
                  <a:srgbClr val="366092"/>
                </a:solidFill>
                <a:latin typeface="Arial"/>
                <a:ea typeface="Arial"/>
                <a:cs typeface="Arial"/>
                <a:sym typeface="Arial"/>
              </a:rPr>
              <a:t>Thời</a:t>
            </a:r>
            <a:r>
              <a:rPr lang="en-US" sz="2400" b="1" dirty="0">
                <a:solidFill>
                  <a:srgbClr val="366092"/>
                </a:solidFill>
                <a:latin typeface="Arial"/>
                <a:ea typeface="Arial"/>
                <a:cs typeface="Arial"/>
                <a:sym typeface="Arial"/>
              </a:rPr>
              <a:t> </a:t>
            </a:r>
            <a:r>
              <a:rPr lang="en-US" sz="2400" b="1" dirty="0" err="1">
                <a:solidFill>
                  <a:srgbClr val="366092"/>
                </a:solidFill>
                <a:latin typeface="Arial"/>
                <a:ea typeface="Arial"/>
                <a:cs typeface="Arial"/>
                <a:sym typeface="Arial"/>
              </a:rPr>
              <a:t>hạn</a:t>
            </a:r>
            <a:r>
              <a:rPr lang="en-US" sz="2400" b="1" dirty="0">
                <a:solidFill>
                  <a:srgbClr val="366092"/>
                </a:solidFill>
                <a:latin typeface="Arial"/>
                <a:ea typeface="Arial"/>
                <a:cs typeface="Arial"/>
                <a:sym typeface="Arial"/>
              </a:rPr>
              <a:t>)</a:t>
            </a:r>
            <a:endParaRPr sz="2400" b="1" dirty="0">
              <a:solidFill>
                <a:srgbClr val="366092"/>
              </a:solidFill>
              <a:latin typeface="Arial"/>
              <a:ea typeface="Arial"/>
              <a:cs typeface="Arial"/>
              <a:sym typeface="Arial"/>
            </a:endParaRPr>
          </a:p>
        </p:txBody>
      </p:sp>
      <p:sp>
        <p:nvSpPr>
          <p:cNvPr id="715" name="Google Shape;715;p20"/>
          <p:cNvSpPr/>
          <p:nvPr/>
        </p:nvSpPr>
        <p:spPr>
          <a:xfrm>
            <a:off x="14073316" y="8815290"/>
            <a:ext cx="2910541" cy="453317"/>
          </a:xfrm>
          <a:prstGeom prst="rect">
            <a:avLst/>
          </a:prstGeom>
          <a:noFill/>
          <a:ln>
            <a:noFill/>
          </a:ln>
        </p:spPr>
        <p:txBody>
          <a:bodyPr spcFirstLastPara="1" wrap="square" lIns="0" tIns="0" rIns="0" bIns="0" anchor="t" anchorCtr="0">
            <a:noAutofit/>
          </a:bodyPr>
          <a:lstStyle/>
          <a:p>
            <a:pPr marL="0" marR="0" lvl="0" indent="0" algn="l" rtl="0">
              <a:lnSpc>
                <a:spcPct val="143750"/>
              </a:lnSpc>
              <a:spcBef>
                <a:spcPts val="0"/>
              </a:spcBef>
              <a:spcAft>
                <a:spcPts val="0"/>
              </a:spcAft>
              <a:buNone/>
            </a:pPr>
            <a:r>
              <a:rPr lang="en-US" sz="2000" dirty="0" err="1">
                <a:solidFill>
                  <a:srgbClr val="3F3F3F"/>
                </a:solidFill>
                <a:latin typeface="Arial"/>
                <a:ea typeface="Arial"/>
                <a:cs typeface="Arial"/>
                <a:sym typeface="Arial"/>
              </a:rPr>
              <a:t>Lộ</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trình</a:t>
            </a:r>
            <a:r>
              <a:rPr lang="en-US" sz="2000" dirty="0">
                <a:solidFill>
                  <a:srgbClr val="3F3F3F"/>
                </a:solidFill>
                <a:latin typeface="Arial"/>
                <a:ea typeface="Arial"/>
                <a:cs typeface="Arial"/>
                <a:sym typeface="Arial"/>
              </a:rPr>
              <a:t> 3 </a:t>
            </a:r>
            <a:r>
              <a:rPr lang="en-US" sz="2000" dirty="0" err="1">
                <a:solidFill>
                  <a:srgbClr val="3F3F3F"/>
                </a:solidFill>
                <a:latin typeface="Arial"/>
                <a:ea typeface="Arial"/>
                <a:cs typeface="Arial"/>
                <a:sym typeface="Arial"/>
              </a:rPr>
              <a:t>tháng</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rõ</a:t>
            </a:r>
            <a:r>
              <a:rPr lang="en-US" sz="2000" dirty="0">
                <a:solidFill>
                  <a:srgbClr val="3F3F3F"/>
                </a:solidFill>
                <a:latin typeface="Arial"/>
                <a:ea typeface="Arial"/>
                <a:cs typeface="Arial"/>
                <a:sym typeface="Arial"/>
              </a:rPr>
              <a:t> </a:t>
            </a:r>
            <a:r>
              <a:rPr lang="en-US" sz="2000" dirty="0" err="1">
                <a:solidFill>
                  <a:srgbClr val="3F3F3F"/>
                </a:solidFill>
                <a:latin typeface="Arial"/>
                <a:ea typeface="Arial"/>
                <a:cs typeface="Arial"/>
                <a:sym typeface="Arial"/>
              </a:rPr>
              <a:t>ràng</a:t>
            </a:r>
            <a:endParaRPr sz="2000" dirty="0">
              <a:solidFill>
                <a:srgbClr val="3F3F3F"/>
              </a:solidFill>
              <a:latin typeface="Arial"/>
              <a:ea typeface="Arial"/>
              <a:cs typeface="Arial"/>
              <a:sym typeface="Arial"/>
            </a:endParaRPr>
          </a:p>
        </p:txBody>
      </p:sp>
      <p:sp>
        <p:nvSpPr>
          <p:cNvPr id="716" name="Google Shape;716;p20"/>
          <p:cNvSpPr/>
          <p:nvPr/>
        </p:nvSpPr>
        <p:spPr>
          <a:xfrm>
            <a:off x="7959204" y="3295744"/>
            <a:ext cx="9572445" cy="45719"/>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rot="10800000" flipH="1">
            <a:off x="7041342" y="4842601"/>
            <a:ext cx="10538466" cy="45719"/>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6065157" y="6422584"/>
            <a:ext cx="11514651" cy="45719"/>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1614442" y="8513828"/>
            <a:ext cx="7024641"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12">
              <a:alphaModFix/>
            </a:blip>
            <a:stretch>
              <a:fillRect/>
            </a:stretch>
          </a:blipFill>
          <a:ln>
            <a:noFill/>
          </a:ln>
        </p:spPr>
      </p:sp>
      <p:pic>
        <p:nvPicPr>
          <p:cNvPr id="723" name="Google Shape;723;p20"/>
          <p:cNvPicPr preferRelativeResize="0"/>
          <p:nvPr/>
        </p:nvPicPr>
        <p:blipFill rotWithShape="1">
          <a:blip r:embed="rId13">
            <a:alphaModFix/>
          </a:blip>
          <a:srcRect/>
          <a:stretch/>
        </p:blipFill>
        <p:spPr>
          <a:xfrm>
            <a:off x="17014313" y="-25400"/>
            <a:ext cx="1280491" cy="1280491"/>
          </a:xfrm>
          <a:prstGeom prst="rect">
            <a:avLst/>
          </a:prstGeom>
          <a:noFill/>
          <a:ln>
            <a:noFill/>
          </a:ln>
        </p:spPr>
      </p:pic>
      <p:sp>
        <p:nvSpPr>
          <p:cNvPr id="720" name="Google Shape;720;p20"/>
          <p:cNvSpPr/>
          <p:nvPr/>
        </p:nvSpPr>
        <p:spPr>
          <a:xfrm>
            <a:off x="652118" y="1795631"/>
            <a:ext cx="5110205" cy="6239735"/>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721" name="Google Shape;721;p20"/>
          <p:cNvSpPr txBox="1"/>
          <p:nvPr/>
        </p:nvSpPr>
        <p:spPr>
          <a:xfrm>
            <a:off x="843735" y="1815746"/>
            <a:ext cx="4734361" cy="618626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200" b="1" dirty="0" err="1">
                <a:solidFill>
                  <a:srgbClr val="595959"/>
                </a:solidFill>
                <a:latin typeface="Arial"/>
                <a:ea typeface="Arial"/>
                <a:cs typeface="Arial"/>
                <a:sym typeface="Arial"/>
              </a:rPr>
              <a:t>Mục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tiêu</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của</a:t>
            </a:r>
            <a:r>
              <a:rPr lang="en-US" sz="2200" b="1" dirty="0">
                <a:solidFill>
                  <a:srgbClr val="595959"/>
                </a:solidFill>
                <a:latin typeface="Arial"/>
                <a:ea typeface="Arial"/>
                <a:cs typeface="Arial"/>
                <a:sym typeface="Arial"/>
              </a:rPr>
              <a:t> Elite </a:t>
            </a:r>
            <a:r>
              <a:rPr lang="en-US" sz="2200" b="1" dirty="0" err="1">
                <a:solidFill>
                  <a:srgbClr val="595959"/>
                </a:solidFill>
                <a:latin typeface="Arial"/>
                <a:ea typeface="Arial"/>
                <a:cs typeface="Arial"/>
                <a:sym typeface="Arial"/>
              </a:rPr>
              <a:t>CyberZone</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được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xây</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dựng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theo</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mô</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hình</a:t>
            </a:r>
            <a:r>
              <a:rPr lang="en-US" sz="2200" b="1" dirty="0">
                <a:solidFill>
                  <a:srgbClr val="595959"/>
                </a:solidFill>
                <a:latin typeface="Arial"/>
                <a:ea typeface="Arial"/>
                <a:cs typeface="Arial"/>
                <a:sym typeface="Arial"/>
              </a:rPr>
              <a:t> S.M.A.R.T </a:t>
            </a:r>
            <a:r>
              <a:rPr lang="en-US" sz="2200" b="1" dirty="0" err="1">
                <a:solidFill>
                  <a:srgbClr val="595959"/>
                </a:solidFill>
                <a:latin typeface="Arial"/>
                <a:ea typeface="Arial"/>
                <a:cs typeface="Arial"/>
                <a:sym typeface="Arial"/>
              </a:rPr>
              <a:t>với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các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chỉ</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tiêu</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cụ</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thể</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và</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đo</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lường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được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Dự</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án</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hướng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đến</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việc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tạo</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ra</a:t>
            </a:r>
            <a:r>
              <a:rPr lang="en-US" sz="2200" b="1" dirty="0">
                <a:solidFill>
                  <a:srgbClr val="595959"/>
                </a:solidFill>
                <a:latin typeface="Arial"/>
                <a:ea typeface="Arial"/>
                <a:cs typeface="Arial"/>
                <a:sym typeface="Arial"/>
              </a:rPr>
              <a:t> 2.000+ </a:t>
            </a:r>
            <a:r>
              <a:rPr lang="en-US" sz="2200" b="1" dirty="0" err="1">
                <a:solidFill>
                  <a:srgbClr val="595959"/>
                </a:solidFill>
                <a:latin typeface="Arial"/>
                <a:ea typeface="Arial"/>
                <a:cs typeface="Arial"/>
                <a:sym typeface="Arial"/>
              </a:rPr>
              <a:t>tài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khoản</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người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dùng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và</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doanh</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thu</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mục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tiêu</a:t>
            </a:r>
            <a:r>
              <a:rPr lang="en-US" sz="2200" b="1" dirty="0">
                <a:solidFill>
                  <a:srgbClr val="595959"/>
                </a:solidFill>
                <a:latin typeface="Arial"/>
                <a:ea typeface="Arial"/>
                <a:cs typeface="Arial"/>
                <a:sym typeface="Arial"/>
              </a:rPr>
              <a:t> 250-300 </a:t>
            </a:r>
            <a:r>
              <a:rPr lang="en-US" sz="2200" b="1" dirty="0" err="1">
                <a:solidFill>
                  <a:srgbClr val="595959"/>
                </a:solidFill>
                <a:latin typeface="Arial"/>
                <a:ea typeface="Arial"/>
                <a:cs typeface="Arial"/>
                <a:sym typeface="Arial"/>
              </a:rPr>
              <a:t>triệu</a:t>
            </a:r>
            <a:r>
              <a:rPr lang="en-US" sz="2200" b="1" dirty="0">
                <a:solidFill>
                  <a:srgbClr val="595959"/>
                </a:solidFill>
                <a:latin typeface="Arial"/>
                <a:ea typeface="Arial"/>
                <a:cs typeface="Arial"/>
                <a:sym typeface="Arial"/>
              </a:rPr>
              <a:t> VND/</a:t>
            </a:r>
            <a:r>
              <a:rPr lang="en-US" sz="2200" b="1" dirty="0" err="1">
                <a:solidFill>
                  <a:srgbClr val="595959"/>
                </a:solidFill>
                <a:latin typeface="Arial"/>
                <a:ea typeface="Arial"/>
                <a:cs typeface="Arial"/>
                <a:sym typeface="Arial"/>
              </a:rPr>
              <a:t>tháng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Mô</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hình</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này</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phù</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hợp</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với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nhu</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cầu</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của</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giới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trẻ</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thành</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thị</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đặc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biệt</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là</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sinh</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viên</a:t>
            </a:r>
            <a:r>
              <a:rPr lang="en-US" sz="2200" b="1" dirty="0">
                <a:solidFill>
                  <a:srgbClr val="595959"/>
                </a:solidFill>
                <a:latin typeface="Arial"/>
                <a:ea typeface="Arial"/>
                <a:cs typeface="Arial"/>
                <a:sym typeface="Arial"/>
              </a:rPr>
              <a:t> IT, game </a:t>
            </a:r>
            <a:r>
              <a:rPr lang="en-US" sz="2200" b="1" dirty="0" err="1">
                <a:solidFill>
                  <a:srgbClr val="595959"/>
                </a:solidFill>
                <a:latin typeface="Arial"/>
                <a:ea typeface="Arial"/>
                <a:cs typeface="Arial"/>
                <a:sym typeface="Arial"/>
              </a:rPr>
              <a:t>thủ</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và</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những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người</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làm</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việc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tự</a:t>
            </a:r>
            <a:r>
              <a:rPr lang="en-US" sz="2200" b="1" dirty="0">
                <a:solidFill>
                  <a:srgbClr val="595959"/>
                </a:solidFill>
                <a:latin typeface="Arial"/>
                <a:ea typeface="Arial"/>
                <a:cs typeface="Arial"/>
                <a:sym typeface="Arial"/>
              </a:rPr>
              <a:t> do </a:t>
            </a:r>
            <a:r>
              <a:rPr lang="en-US" sz="2200" b="1" dirty="0" err="1">
                <a:solidFill>
                  <a:srgbClr val="595959"/>
                </a:solidFill>
                <a:latin typeface="Arial"/>
                <a:ea typeface="Arial"/>
                <a:cs typeface="Arial"/>
                <a:sym typeface="Arial"/>
              </a:rPr>
              <a:t>trong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lĩnh</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vực</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công</a:t>
            </a:r>
            <a:r>
              <a:rPr lang="en-US" sz="2200" b="1" dirty="0">
                <a:solidFill>
                  <a:srgbClr val="595959"/>
                </a:solidFill>
                <a:latin typeface="Arial"/>
                <a:ea typeface="Arial"/>
                <a:cs typeface="Arial"/>
                <a:sym typeface="Arial"/>
              </a:rPr>
              <a:t> </a:t>
            </a:r>
            <a:r>
              <a:rPr lang="en-US" sz="2200" b="1" dirty="0" err="1">
                <a:solidFill>
                  <a:srgbClr val="595959"/>
                </a:solidFill>
                <a:latin typeface="Arial"/>
                <a:ea typeface="Arial"/>
                <a:cs typeface="Arial"/>
                <a:sym typeface="Arial"/>
              </a:rPr>
              <a:t>nghệ</a:t>
            </a:r>
            <a:r>
              <a:rPr lang="en-US" sz="2200" b="1" dirty="0">
                <a:solidFill>
                  <a:srgbClr val="595959"/>
                </a:solidFill>
                <a:latin typeface="Arial"/>
                <a:ea typeface="Arial"/>
                <a:cs typeface="Arial"/>
                <a:sym typeface="Arial"/>
              </a:rPr>
              <a:t>.</a:t>
            </a:r>
            <a:endParaRPr sz="2200" b="1" dirty="0">
              <a:solidFill>
                <a:srgbClr val="595959"/>
              </a:solidFill>
              <a:latin typeface="Arial"/>
              <a:ea typeface="Arial"/>
              <a:cs typeface="Arial"/>
              <a:sym typeface="Arial"/>
            </a:endParaRPr>
          </a:p>
        </p:txBody>
      </p:sp>
      <p:pic>
        <p:nvPicPr>
          <p:cNvPr id="708" name="Google Shape;708;p20" descr="preencoded.png"/>
          <p:cNvPicPr preferRelativeResize="0"/>
          <p:nvPr/>
        </p:nvPicPr>
        <p:blipFill rotWithShape="1">
          <a:blip r:embed="rId14">
            <a:alphaModFix/>
          </a:blip>
          <a:srcRect/>
          <a:stretch/>
        </p:blipFill>
        <p:spPr>
          <a:xfrm>
            <a:off x="5172679" y="6457683"/>
            <a:ext cx="7626689" cy="1533429"/>
          </a:xfrm>
          <a:prstGeom prst="rect">
            <a:avLst/>
          </a:prstGeom>
          <a:noFill/>
          <a:ln>
            <a:noFill/>
          </a:ln>
        </p:spPr>
      </p:pic>
      <p:pic>
        <p:nvPicPr>
          <p:cNvPr id="712" name="Google Shape;712;p20" descr="preencoded.png"/>
          <p:cNvPicPr preferRelativeResize="0"/>
          <p:nvPr/>
        </p:nvPicPr>
        <p:blipFill rotWithShape="1">
          <a:blip r:embed="rId15">
            <a:alphaModFix/>
          </a:blip>
          <a:srcRect/>
          <a:stretch/>
        </p:blipFill>
        <p:spPr>
          <a:xfrm>
            <a:off x="4267136" y="8070465"/>
            <a:ext cx="9565064" cy="1533429"/>
          </a:xfrm>
          <a:prstGeom prst="rect">
            <a:avLst/>
          </a:prstGeom>
          <a:noFill/>
          <a:ln>
            <a:noFill/>
          </a:ln>
        </p:spPr>
      </p:pic>
      <p:pic>
        <p:nvPicPr>
          <p:cNvPr id="709" name="Google Shape;709;p20" descr="preencoded.png"/>
          <p:cNvPicPr preferRelativeResize="0"/>
          <p:nvPr/>
        </p:nvPicPr>
        <p:blipFill rotWithShape="1">
          <a:blip r:embed="rId16">
            <a:alphaModFix/>
          </a:blip>
          <a:srcRect/>
          <a:stretch/>
        </p:blipFill>
        <p:spPr>
          <a:xfrm>
            <a:off x="8859479" y="6986726"/>
            <a:ext cx="380379" cy="475344"/>
          </a:xfrm>
          <a:prstGeom prst="rect">
            <a:avLst/>
          </a:prstGeom>
          <a:noFill/>
          <a:ln>
            <a:noFill/>
          </a:ln>
        </p:spPr>
      </p:pic>
      <p:pic>
        <p:nvPicPr>
          <p:cNvPr id="713" name="Google Shape;713;p20" descr="preencoded.png"/>
          <p:cNvPicPr preferRelativeResize="0"/>
          <p:nvPr/>
        </p:nvPicPr>
        <p:blipFill rotWithShape="1">
          <a:blip r:embed="rId17">
            <a:alphaModFix/>
          </a:blip>
          <a:srcRect/>
          <a:stretch/>
        </p:blipFill>
        <p:spPr>
          <a:xfrm>
            <a:off x="8874480" y="8611052"/>
            <a:ext cx="380379" cy="475344"/>
          </a:xfrm>
          <a:prstGeom prst="rect">
            <a:avLst/>
          </a:prstGeom>
          <a:noFill/>
          <a:ln>
            <a:noFill/>
          </a:ln>
        </p:spPr>
      </p:pic>
      <p:sp>
        <p:nvSpPr>
          <p:cNvPr id="719" name="Google Shape;719;p20"/>
          <p:cNvSpPr/>
          <p:nvPr/>
        </p:nvSpPr>
        <p:spPr>
          <a:xfrm>
            <a:off x="5172679" y="7985604"/>
            <a:ext cx="12387851" cy="45719"/>
          </a:xfrm>
          <a:prstGeom prst="roundRect">
            <a:avLst>
              <a:gd name="adj" fmla="val 685414"/>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1">
            <a:extLst>
              <a:ext uri="{FF2B5EF4-FFF2-40B4-BE49-F238E27FC236}">
                <a16:creationId xmlns:a16="http://schemas.microsoft.com/office/drawing/2014/main" id="{BD6DCA11-FFCD-5BA0-7F4D-361359A60B0C}"/>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37DD2FF8-9E8E-7771-D50F-735070CF9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TextBox 3">
            <a:extLst>
              <a:ext uri="{FF2B5EF4-FFF2-40B4-BE49-F238E27FC236}">
                <a16:creationId xmlns:a16="http://schemas.microsoft.com/office/drawing/2014/main" id="{CDD3315E-2C75-6BF1-CB76-93B24296E2A6}"/>
              </a:ext>
            </a:extLst>
          </p:cNvPr>
          <p:cNvSpPr txBox="1"/>
          <p:nvPr/>
        </p:nvSpPr>
        <p:spPr>
          <a:xfrm>
            <a:off x="8845293" y="9638609"/>
            <a:ext cx="1076632" cy="523220"/>
          </a:xfrm>
          <a:prstGeom prst="rect">
            <a:avLst/>
          </a:prstGeom>
          <a:noFill/>
        </p:spPr>
        <p:txBody>
          <a:bodyPr wrap="square" rtlCol="0">
            <a:spAutoFit/>
          </a:bodyPr>
          <a:lstStyle/>
          <a:p>
            <a:r>
              <a:rPr lang="en-US" sz="2800" b="1" dirty="0"/>
              <a:t>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500"/>
                                        <p:tgtEl>
                                          <p:spTgt spid="686"/>
                                        </p:tgtEl>
                                      </p:cBhvr>
                                    </p:animEffect>
                                  </p:childTnLst>
                                </p:cTn>
                              </p:par>
                              <p:par>
                                <p:cTn id="8" presetID="10" presetClass="entr" presetSubtype="0" fill="hold" nodeType="withEffect">
                                  <p:stCondLst>
                                    <p:cond delay="0"/>
                                  </p:stCondLst>
                                  <p:childTnLst>
                                    <p:set>
                                      <p:cBhvr>
                                        <p:cTn id="9" dur="1" fill="hold">
                                          <p:stCondLst>
                                            <p:cond delay="0"/>
                                          </p:stCondLst>
                                        </p:cTn>
                                        <p:tgtEl>
                                          <p:spTgt spid="688"/>
                                        </p:tgtEl>
                                        <p:attrNameLst>
                                          <p:attrName>style.visibility</p:attrName>
                                        </p:attrNameLst>
                                      </p:cBhvr>
                                      <p:to>
                                        <p:strVal val="visible"/>
                                      </p:to>
                                    </p:set>
                                    <p:animEffect transition="in" filter="fade">
                                      <p:cBhvr>
                                        <p:cTn id="10" dur="500"/>
                                        <p:tgtEl>
                                          <p:spTgt spid="688"/>
                                        </p:tgtEl>
                                      </p:cBhvr>
                                    </p:animEffect>
                                  </p:childTnLst>
                                </p:cTn>
                              </p:par>
                              <p:par>
                                <p:cTn id="11" presetID="10" presetClass="entr" presetSubtype="0" fill="hold" nodeType="withEffect">
                                  <p:stCondLst>
                                    <p:cond delay="0"/>
                                  </p:stCondLst>
                                  <p:childTnLst>
                                    <p:set>
                                      <p:cBhvr>
                                        <p:cTn id="12" dur="1" fill="hold">
                                          <p:stCondLst>
                                            <p:cond delay="0"/>
                                          </p:stCondLst>
                                        </p:cTn>
                                        <p:tgtEl>
                                          <p:spTgt spid="689"/>
                                        </p:tgtEl>
                                        <p:attrNameLst>
                                          <p:attrName>style.visibility</p:attrName>
                                        </p:attrNameLst>
                                      </p:cBhvr>
                                      <p:to>
                                        <p:strVal val="visible"/>
                                      </p:to>
                                    </p:set>
                                    <p:animEffect transition="in" filter="fade">
                                      <p:cBhvr>
                                        <p:cTn id="13" dur="500"/>
                                        <p:tgtEl>
                                          <p:spTgt spid="689"/>
                                        </p:tgtEl>
                                      </p:cBhvr>
                                    </p:animEffect>
                                  </p:childTnLst>
                                </p:cTn>
                              </p:par>
                              <p:par>
                                <p:cTn id="14" presetID="10" presetClass="entr" presetSubtype="0" fill="hold" nodeType="withEffect">
                                  <p:stCondLst>
                                    <p:cond delay="0"/>
                                  </p:stCondLst>
                                  <p:childTnLst>
                                    <p:set>
                                      <p:cBhvr>
                                        <p:cTn id="15" dur="1" fill="hold">
                                          <p:stCondLst>
                                            <p:cond delay="0"/>
                                          </p:stCondLst>
                                        </p:cTn>
                                        <p:tgtEl>
                                          <p:spTgt spid="690"/>
                                        </p:tgtEl>
                                        <p:attrNameLst>
                                          <p:attrName>style.visibility</p:attrName>
                                        </p:attrNameLst>
                                      </p:cBhvr>
                                      <p:to>
                                        <p:strVal val="visible"/>
                                      </p:to>
                                    </p:set>
                                    <p:animEffect transition="in" filter="fade">
                                      <p:cBhvr>
                                        <p:cTn id="16" dur="500"/>
                                        <p:tgtEl>
                                          <p:spTgt spid="690"/>
                                        </p:tgtEl>
                                      </p:cBhvr>
                                    </p:animEffect>
                                  </p:childTnLst>
                                </p:cTn>
                              </p:par>
                              <p:par>
                                <p:cTn id="17" presetID="10" presetClass="entr" presetSubtype="0" fill="hold" nodeType="withEffect">
                                  <p:stCondLst>
                                    <p:cond delay="0"/>
                                  </p:stCondLst>
                                  <p:childTnLst>
                                    <p:set>
                                      <p:cBhvr>
                                        <p:cTn id="18" dur="1" fill="hold">
                                          <p:stCondLst>
                                            <p:cond delay="0"/>
                                          </p:stCondLst>
                                        </p:cTn>
                                        <p:tgtEl>
                                          <p:spTgt spid="691"/>
                                        </p:tgtEl>
                                        <p:attrNameLst>
                                          <p:attrName>style.visibility</p:attrName>
                                        </p:attrNameLst>
                                      </p:cBhvr>
                                      <p:to>
                                        <p:strVal val="visible"/>
                                      </p:to>
                                    </p:set>
                                    <p:animEffect transition="in" filter="fade">
                                      <p:cBhvr>
                                        <p:cTn id="19" dur="500"/>
                                        <p:tgtEl>
                                          <p:spTgt spid="691"/>
                                        </p:tgtEl>
                                      </p:cBhvr>
                                    </p:animEffect>
                                  </p:childTnLst>
                                </p:cTn>
                              </p:par>
                              <p:par>
                                <p:cTn id="20" presetID="10" presetClass="entr" presetSubtype="0" fill="hold" nodeType="withEffect">
                                  <p:stCondLst>
                                    <p:cond delay="0"/>
                                  </p:stCondLst>
                                  <p:childTnLst>
                                    <p:set>
                                      <p:cBhvr>
                                        <p:cTn id="21" dur="1" fill="hold">
                                          <p:stCondLst>
                                            <p:cond delay="0"/>
                                          </p:stCondLst>
                                        </p:cTn>
                                        <p:tgtEl>
                                          <p:spTgt spid="692"/>
                                        </p:tgtEl>
                                        <p:attrNameLst>
                                          <p:attrName>style.visibility</p:attrName>
                                        </p:attrNameLst>
                                      </p:cBhvr>
                                      <p:to>
                                        <p:strVal val="visible"/>
                                      </p:to>
                                    </p:set>
                                    <p:animEffect transition="in" filter="fade">
                                      <p:cBhvr>
                                        <p:cTn id="22" dur="500"/>
                                        <p:tgtEl>
                                          <p:spTgt spid="692"/>
                                        </p:tgtEl>
                                      </p:cBhvr>
                                    </p:animEffect>
                                  </p:childTnLst>
                                </p:cTn>
                              </p:par>
                              <p:par>
                                <p:cTn id="23" presetID="10" presetClass="entr" presetSubtype="0" fill="hold" nodeType="withEffect">
                                  <p:stCondLst>
                                    <p:cond delay="0"/>
                                  </p:stCondLst>
                                  <p:childTnLst>
                                    <p:set>
                                      <p:cBhvr>
                                        <p:cTn id="24" dur="1" fill="hold">
                                          <p:stCondLst>
                                            <p:cond delay="0"/>
                                          </p:stCondLst>
                                        </p:cTn>
                                        <p:tgtEl>
                                          <p:spTgt spid="693"/>
                                        </p:tgtEl>
                                        <p:attrNameLst>
                                          <p:attrName>style.visibility</p:attrName>
                                        </p:attrNameLst>
                                      </p:cBhvr>
                                      <p:to>
                                        <p:strVal val="visible"/>
                                      </p:to>
                                    </p:set>
                                    <p:animEffect transition="in" filter="fade">
                                      <p:cBhvr>
                                        <p:cTn id="25" dur="500"/>
                                        <p:tgtEl>
                                          <p:spTgt spid="693"/>
                                        </p:tgtEl>
                                      </p:cBhvr>
                                    </p:animEffect>
                                  </p:childTnLst>
                                </p:cTn>
                              </p:par>
                              <p:par>
                                <p:cTn id="26" presetID="10" presetClass="entr" presetSubtype="0" fill="hold" nodeType="withEffect">
                                  <p:stCondLst>
                                    <p:cond delay="0"/>
                                  </p:stCondLst>
                                  <p:childTnLst>
                                    <p:set>
                                      <p:cBhvr>
                                        <p:cTn id="27" dur="1" fill="hold">
                                          <p:stCondLst>
                                            <p:cond delay="0"/>
                                          </p:stCondLst>
                                        </p:cTn>
                                        <p:tgtEl>
                                          <p:spTgt spid="694"/>
                                        </p:tgtEl>
                                        <p:attrNameLst>
                                          <p:attrName>style.visibility</p:attrName>
                                        </p:attrNameLst>
                                      </p:cBhvr>
                                      <p:to>
                                        <p:strVal val="visible"/>
                                      </p:to>
                                    </p:set>
                                    <p:animEffect transition="in" filter="fade">
                                      <p:cBhvr>
                                        <p:cTn id="28" dur="500"/>
                                        <p:tgtEl>
                                          <p:spTgt spid="694"/>
                                        </p:tgtEl>
                                      </p:cBhvr>
                                    </p:animEffect>
                                  </p:childTnLst>
                                </p:cTn>
                              </p:par>
                              <p:par>
                                <p:cTn id="29" presetID="10" presetClass="entr" presetSubtype="0" fill="hold" nodeType="withEffect">
                                  <p:stCondLst>
                                    <p:cond delay="0"/>
                                  </p:stCondLst>
                                  <p:childTnLst>
                                    <p:set>
                                      <p:cBhvr>
                                        <p:cTn id="30" dur="1" fill="hold">
                                          <p:stCondLst>
                                            <p:cond delay="0"/>
                                          </p:stCondLst>
                                        </p:cTn>
                                        <p:tgtEl>
                                          <p:spTgt spid="696"/>
                                        </p:tgtEl>
                                        <p:attrNameLst>
                                          <p:attrName>style.visibility</p:attrName>
                                        </p:attrNameLst>
                                      </p:cBhvr>
                                      <p:to>
                                        <p:strVal val="visible"/>
                                      </p:to>
                                    </p:set>
                                    <p:animEffect transition="in" filter="fade">
                                      <p:cBhvr>
                                        <p:cTn id="31" dur="500"/>
                                        <p:tgtEl>
                                          <p:spTgt spid="696"/>
                                        </p:tgtEl>
                                      </p:cBhvr>
                                    </p:animEffect>
                                  </p:childTnLst>
                                </p:cTn>
                              </p:par>
                              <p:par>
                                <p:cTn id="32" presetID="10" presetClass="entr" presetSubtype="0" fill="hold" nodeType="withEffect">
                                  <p:stCondLst>
                                    <p:cond delay="0"/>
                                  </p:stCondLst>
                                  <p:childTnLst>
                                    <p:set>
                                      <p:cBhvr>
                                        <p:cTn id="33" dur="1" fill="hold">
                                          <p:stCondLst>
                                            <p:cond delay="0"/>
                                          </p:stCondLst>
                                        </p:cTn>
                                        <p:tgtEl>
                                          <p:spTgt spid="697"/>
                                        </p:tgtEl>
                                        <p:attrNameLst>
                                          <p:attrName>style.visibility</p:attrName>
                                        </p:attrNameLst>
                                      </p:cBhvr>
                                      <p:to>
                                        <p:strVal val="visible"/>
                                      </p:to>
                                    </p:set>
                                    <p:animEffect transition="in" filter="fade">
                                      <p:cBhvr>
                                        <p:cTn id="34" dur="500"/>
                                        <p:tgtEl>
                                          <p:spTgt spid="697"/>
                                        </p:tgtEl>
                                      </p:cBhvr>
                                    </p:animEffect>
                                  </p:childTnLst>
                                </p:cTn>
                              </p:par>
                              <p:par>
                                <p:cTn id="35" presetID="10" presetClass="entr" presetSubtype="0" fill="hold" nodeType="withEffect">
                                  <p:stCondLst>
                                    <p:cond delay="0"/>
                                  </p:stCondLst>
                                  <p:childTnLst>
                                    <p:set>
                                      <p:cBhvr>
                                        <p:cTn id="36" dur="1" fill="hold">
                                          <p:stCondLst>
                                            <p:cond delay="0"/>
                                          </p:stCondLst>
                                        </p:cTn>
                                        <p:tgtEl>
                                          <p:spTgt spid="698"/>
                                        </p:tgtEl>
                                        <p:attrNameLst>
                                          <p:attrName>style.visibility</p:attrName>
                                        </p:attrNameLst>
                                      </p:cBhvr>
                                      <p:to>
                                        <p:strVal val="visible"/>
                                      </p:to>
                                    </p:set>
                                    <p:animEffect transition="in" filter="fade">
                                      <p:cBhvr>
                                        <p:cTn id="37" dur="500"/>
                                        <p:tgtEl>
                                          <p:spTgt spid="698"/>
                                        </p:tgtEl>
                                      </p:cBhvr>
                                    </p:animEffect>
                                  </p:childTnLst>
                                </p:cTn>
                              </p:par>
                              <p:par>
                                <p:cTn id="38" presetID="10" presetClass="entr" presetSubtype="0" fill="hold" nodeType="withEffect">
                                  <p:stCondLst>
                                    <p:cond delay="0"/>
                                  </p:stCondLst>
                                  <p:childTnLst>
                                    <p:set>
                                      <p:cBhvr>
                                        <p:cTn id="39" dur="1" fill="hold">
                                          <p:stCondLst>
                                            <p:cond delay="0"/>
                                          </p:stCondLst>
                                        </p:cTn>
                                        <p:tgtEl>
                                          <p:spTgt spid="699"/>
                                        </p:tgtEl>
                                        <p:attrNameLst>
                                          <p:attrName>style.visibility</p:attrName>
                                        </p:attrNameLst>
                                      </p:cBhvr>
                                      <p:to>
                                        <p:strVal val="visible"/>
                                      </p:to>
                                    </p:set>
                                    <p:animEffect transition="in" filter="fade">
                                      <p:cBhvr>
                                        <p:cTn id="40" dur="500"/>
                                        <p:tgtEl>
                                          <p:spTgt spid="699"/>
                                        </p:tgtEl>
                                      </p:cBhvr>
                                    </p:animEffect>
                                  </p:childTnLst>
                                </p:cTn>
                              </p:par>
                              <p:par>
                                <p:cTn id="41" presetID="10" presetClass="entr" presetSubtype="0" fill="hold" nodeType="withEffect">
                                  <p:stCondLst>
                                    <p:cond delay="0"/>
                                  </p:stCondLst>
                                  <p:childTnLst>
                                    <p:set>
                                      <p:cBhvr>
                                        <p:cTn id="42" dur="1" fill="hold">
                                          <p:stCondLst>
                                            <p:cond delay="0"/>
                                          </p:stCondLst>
                                        </p:cTn>
                                        <p:tgtEl>
                                          <p:spTgt spid="700"/>
                                        </p:tgtEl>
                                        <p:attrNameLst>
                                          <p:attrName>style.visibility</p:attrName>
                                        </p:attrNameLst>
                                      </p:cBhvr>
                                      <p:to>
                                        <p:strVal val="visible"/>
                                      </p:to>
                                    </p:set>
                                    <p:animEffect transition="in" filter="fade">
                                      <p:cBhvr>
                                        <p:cTn id="43" dur="500"/>
                                        <p:tgtEl>
                                          <p:spTgt spid="700"/>
                                        </p:tgtEl>
                                      </p:cBhvr>
                                    </p:animEffect>
                                  </p:childTnLst>
                                </p:cTn>
                              </p:par>
                              <p:par>
                                <p:cTn id="44" presetID="10" presetClass="entr" presetSubtype="0" fill="hold" nodeType="withEffect">
                                  <p:stCondLst>
                                    <p:cond delay="0"/>
                                  </p:stCondLst>
                                  <p:childTnLst>
                                    <p:set>
                                      <p:cBhvr>
                                        <p:cTn id="45" dur="1" fill="hold">
                                          <p:stCondLst>
                                            <p:cond delay="0"/>
                                          </p:stCondLst>
                                        </p:cTn>
                                        <p:tgtEl>
                                          <p:spTgt spid="701"/>
                                        </p:tgtEl>
                                        <p:attrNameLst>
                                          <p:attrName>style.visibility</p:attrName>
                                        </p:attrNameLst>
                                      </p:cBhvr>
                                      <p:to>
                                        <p:strVal val="visible"/>
                                      </p:to>
                                    </p:set>
                                    <p:animEffect transition="in" filter="fade">
                                      <p:cBhvr>
                                        <p:cTn id="46" dur="500"/>
                                        <p:tgtEl>
                                          <p:spTgt spid="701"/>
                                        </p:tgtEl>
                                      </p:cBhvr>
                                    </p:animEffect>
                                  </p:childTnLst>
                                </p:cTn>
                              </p:par>
                              <p:par>
                                <p:cTn id="47" presetID="10" presetClass="entr" presetSubtype="0" fill="hold" nodeType="withEffect">
                                  <p:stCondLst>
                                    <p:cond delay="0"/>
                                  </p:stCondLst>
                                  <p:childTnLst>
                                    <p:set>
                                      <p:cBhvr>
                                        <p:cTn id="48" dur="1" fill="hold">
                                          <p:stCondLst>
                                            <p:cond delay="0"/>
                                          </p:stCondLst>
                                        </p:cTn>
                                        <p:tgtEl>
                                          <p:spTgt spid="702"/>
                                        </p:tgtEl>
                                        <p:attrNameLst>
                                          <p:attrName>style.visibility</p:attrName>
                                        </p:attrNameLst>
                                      </p:cBhvr>
                                      <p:to>
                                        <p:strVal val="visible"/>
                                      </p:to>
                                    </p:set>
                                    <p:animEffect transition="in" filter="fade">
                                      <p:cBhvr>
                                        <p:cTn id="49" dur="500"/>
                                        <p:tgtEl>
                                          <p:spTgt spid="702"/>
                                        </p:tgtEl>
                                      </p:cBhvr>
                                    </p:animEffect>
                                  </p:childTnLst>
                                </p:cTn>
                              </p:par>
                              <p:par>
                                <p:cTn id="50" presetID="10" presetClass="entr" presetSubtype="0" fill="hold" nodeType="withEffect">
                                  <p:stCondLst>
                                    <p:cond delay="0"/>
                                  </p:stCondLst>
                                  <p:childTnLst>
                                    <p:set>
                                      <p:cBhvr>
                                        <p:cTn id="51" dur="1" fill="hold">
                                          <p:stCondLst>
                                            <p:cond delay="0"/>
                                          </p:stCondLst>
                                        </p:cTn>
                                        <p:tgtEl>
                                          <p:spTgt spid="703"/>
                                        </p:tgtEl>
                                        <p:attrNameLst>
                                          <p:attrName>style.visibility</p:attrName>
                                        </p:attrNameLst>
                                      </p:cBhvr>
                                      <p:to>
                                        <p:strVal val="visible"/>
                                      </p:to>
                                    </p:set>
                                    <p:animEffect transition="in" filter="fade">
                                      <p:cBhvr>
                                        <p:cTn id="52" dur="500"/>
                                        <p:tgtEl>
                                          <p:spTgt spid="703"/>
                                        </p:tgtEl>
                                      </p:cBhvr>
                                    </p:animEffect>
                                  </p:childTnLst>
                                </p:cTn>
                              </p:par>
                              <p:par>
                                <p:cTn id="53" presetID="10" presetClass="entr" presetSubtype="0" fill="hold" nodeType="withEffect">
                                  <p:stCondLst>
                                    <p:cond delay="0"/>
                                  </p:stCondLst>
                                  <p:childTnLst>
                                    <p:set>
                                      <p:cBhvr>
                                        <p:cTn id="54" dur="1" fill="hold">
                                          <p:stCondLst>
                                            <p:cond delay="0"/>
                                          </p:stCondLst>
                                        </p:cTn>
                                        <p:tgtEl>
                                          <p:spTgt spid="704"/>
                                        </p:tgtEl>
                                        <p:attrNameLst>
                                          <p:attrName>style.visibility</p:attrName>
                                        </p:attrNameLst>
                                      </p:cBhvr>
                                      <p:to>
                                        <p:strVal val="visible"/>
                                      </p:to>
                                    </p:set>
                                    <p:animEffect transition="in" filter="fade">
                                      <p:cBhvr>
                                        <p:cTn id="55" dur="500"/>
                                        <p:tgtEl>
                                          <p:spTgt spid="704"/>
                                        </p:tgtEl>
                                      </p:cBhvr>
                                    </p:animEffect>
                                  </p:childTnLst>
                                </p:cTn>
                              </p:par>
                              <p:par>
                                <p:cTn id="56" presetID="10" presetClass="entr" presetSubtype="0" fill="hold" nodeType="withEffect">
                                  <p:stCondLst>
                                    <p:cond delay="0"/>
                                  </p:stCondLst>
                                  <p:childTnLst>
                                    <p:set>
                                      <p:cBhvr>
                                        <p:cTn id="57" dur="1" fill="hold">
                                          <p:stCondLst>
                                            <p:cond delay="0"/>
                                          </p:stCondLst>
                                        </p:cTn>
                                        <p:tgtEl>
                                          <p:spTgt spid="705"/>
                                        </p:tgtEl>
                                        <p:attrNameLst>
                                          <p:attrName>style.visibility</p:attrName>
                                        </p:attrNameLst>
                                      </p:cBhvr>
                                      <p:to>
                                        <p:strVal val="visible"/>
                                      </p:to>
                                    </p:set>
                                    <p:animEffect transition="in" filter="fade">
                                      <p:cBhvr>
                                        <p:cTn id="58" dur="500"/>
                                        <p:tgtEl>
                                          <p:spTgt spid="705"/>
                                        </p:tgtEl>
                                      </p:cBhvr>
                                    </p:animEffect>
                                  </p:childTnLst>
                                </p:cTn>
                              </p:par>
                              <p:par>
                                <p:cTn id="59" presetID="10" presetClass="entr" presetSubtype="0" fill="hold" nodeType="withEffect">
                                  <p:stCondLst>
                                    <p:cond delay="0"/>
                                  </p:stCondLst>
                                  <p:childTnLst>
                                    <p:set>
                                      <p:cBhvr>
                                        <p:cTn id="60" dur="1" fill="hold">
                                          <p:stCondLst>
                                            <p:cond delay="0"/>
                                          </p:stCondLst>
                                        </p:cTn>
                                        <p:tgtEl>
                                          <p:spTgt spid="706"/>
                                        </p:tgtEl>
                                        <p:attrNameLst>
                                          <p:attrName>style.visibility</p:attrName>
                                        </p:attrNameLst>
                                      </p:cBhvr>
                                      <p:to>
                                        <p:strVal val="visible"/>
                                      </p:to>
                                    </p:set>
                                    <p:animEffect transition="in" filter="fade">
                                      <p:cBhvr>
                                        <p:cTn id="61" dur="500"/>
                                        <p:tgtEl>
                                          <p:spTgt spid="706"/>
                                        </p:tgtEl>
                                      </p:cBhvr>
                                    </p:animEffect>
                                  </p:childTnLst>
                                </p:cTn>
                              </p:par>
                              <p:par>
                                <p:cTn id="62" presetID="10" presetClass="entr" presetSubtype="0" fill="hold" nodeType="withEffect">
                                  <p:stCondLst>
                                    <p:cond delay="0"/>
                                  </p:stCondLst>
                                  <p:childTnLst>
                                    <p:set>
                                      <p:cBhvr>
                                        <p:cTn id="63" dur="1" fill="hold">
                                          <p:stCondLst>
                                            <p:cond delay="0"/>
                                          </p:stCondLst>
                                        </p:cTn>
                                        <p:tgtEl>
                                          <p:spTgt spid="707"/>
                                        </p:tgtEl>
                                        <p:attrNameLst>
                                          <p:attrName>style.visibility</p:attrName>
                                        </p:attrNameLst>
                                      </p:cBhvr>
                                      <p:to>
                                        <p:strVal val="visible"/>
                                      </p:to>
                                    </p:set>
                                    <p:animEffect transition="in" filter="fade">
                                      <p:cBhvr>
                                        <p:cTn id="64" dur="500"/>
                                        <p:tgtEl>
                                          <p:spTgt spid="707"/>
                                        </p:tgtEl>
                                      </p:cBhvr>
                                    </p:animEffect>
                                  </p:childTnLst>
                                </p:cTn>
                              </p:par>
                              <p:par>
                                <p:cTn id="65" presetID="10" presetClass="entr" presetSubtype="0" fill="hold" nodeType="withEffect">
                                  <p:stCondLst>
                                    <p:cond delay="0"/>
                                  </p:stCondLst>
                                  <p:childTnLst>
                                    <p:set>
                                      <p:cBhvr>
                                        <p:cTn id="66" dur="1" fill="hold">
                                          <p:stCondLst>
                                            <p:cond delay="0"/>
                                          </p:stCondLst>
                                        </p:cTn>
                                        <p:tgtEl>
                                          <p:spTgt spid="708"/>
                                        </p:tgtEl>
                                        <p:attrNameLst>
                                          <p:attrName>style.visibility</p:attrName>
                                        </p:attrNameLst>
                                      </p:cBhvr>
                                      <p:to>
                                        <p:strVal val="visible"/>
                                      </p:to>
                                    </p:set>
                                    <p:animEffect transition="in" filter="fade">
                                      <p:cBhvr>
                                        <p:cTn id="67" dur="500"/>
                                        <p:tgtEl>
                                          <p:spTgt spid="708"/>
                                        </p:tgtEl>
                                      </p:cBhvr>
                                    </p:animEffect>
                                  </p:childTnLst>
                                </p:cTn>
                              </p:par>
                              <p:par>
                                <p:cTn id="68" presetID="10" presetClass="entr" presetSubtype="0" fill="hold" nodeType="withEffect">
                                  <p:stCondLst>
                                    <p:cond delay="0"/>
                                  </p:stCondLst>
                                  <p:childTnLst>
                                    <p:set>
                                      <p:cBhvr>
                                        <p:cTn id="69" dur="1" fill="hold">
                                          <p:stCondLst>
                                            <p:cond delay="0"/>
                                          </p:stCondLst>
                                        </p:cTn>
                                        <p:tgtEl>
                                          <p:spTgt spid="709"/>
                                        </p:tgtEl>
                                        <p:attrNameLst>
                                          <p:attrName>style.visibility</p:attrName>
                                        </p:attrNameLst>
                                      </p:cBhvr>
                                      <p:to>
                                        <p:strVal val="visible"/>
                                      </p:to>
                                    </p:set>
                                    <p:animEffect transition="in" filter="fade">
                                      <p:cBhvr>
                                        <p:cTn id="70" dur="500"/>
                                        <p:tgtEl>
                                          <p:spTgt spid="709"/>
                                        </p:tgtEl>
                                      </p:cBhvr>
                                    </p:animEffect>
                                  </p:childTnLst>
                                </p:cTn>
                              </p:par>
                              <p:par>
                                <p:cTn id="71" presetID="10" presetClass="entr" presetSubtype="0" fill="hold" nodeType="withEffect">
                                  <p:stCondLst>
                                    <p:cond delay="0"/>
                                  </p:stCondLst>
                                  <p:childTnLst>
                                    <p:set>
                                      <p:cBhvr>
                                        <p:cTn id="72" dur="1" fill="hold">
                                          <p:stCondLst>
                                            <p:cond delay="0"/>
                                          </p:stCondLst>
                                        </p:cTn>
                                        <p:tgtEl>
                                          <p:spTgt spid="710"/>
                                        </p:tgtEl>
                                        <p:attrNameLst>
                                          <p:attrName>style.visibility</p:attrName>
                                        </p:attrNameLst>
                                      </p:cBhvr>
                                      <p:to>
                                        <p:strVal val="visible"/>
                                      </p:to>
                                    </p:set>
                                    <p:animEffect transition="in" filter="fade">
                                      <p:cBhvr>
                                        <p:cTn id="73" dur="500"/>
                                        <p:tgtEl>
                                          <p:spTgt spid="710"/>
                                        </p:tgtEl>
                                      </p:cBhvr>
                                    </p:animEffect>
                                  </p:childTnLst>
                                </p:cTn>
                              </p:par>
                              <p:par>
                                <p:cTn id="74" presetID="10" presetClass="entr" presetSubtype="0" fill="hold" nodeType="withEffect">
                                  <p:stCondLst>
                                    <p:cond delay="0"/>
                                  </p:stCondLst>
                                  <p:childTnLst>
                                    <p:set>
                                      <p:cBhvr>
                                        <p:cTn id="75" dur="1" fill="hold">
                                          <p:stCondLst>
                                            <p:cond delay="0"/>
                                          </p:stCondLst>
                                        </p:cTn>
                                        <p:tgtEl>
                                          <p:spTgt spid="711"/>
                                        </p:tgtEl>
                                        <p:attrNameLst>
                                          <p:attrName>style.visibility</p:attrName>
                                        </p:attrNameLst>
                                      </p:cBhvr>
                                      <p:to>
                                        <p:strVal val="visible"/>
                                      </p:to>
                                    </p:set>
                                    <p:animEffect transition="in" filter="fade">
                                      <p:cBhvr>
                                        <p:cTn id="76" dur="500"/>
                                        <p:tgtEl>
                                          <p:spTgt spid="711"/>
                                        </p:tgtEl>
                                      </p:cBhvr>
                                    </p:animEffect>
                                  </p:childTnLst>
                                </p:cTn>
                              </p:par>
                              <p:par>
                                <p:cTn id="77" presetID="10" presetClass="entr" presetSubtype="0" fill="hold" nodeType="withEffect">
                                  <p:stCondLst>
                                    <p:cond delay="0"/>
                                  </p:stCondLst>
                                  <p:childTnLst>
                                    <p:set>
                                      <p:cBhvr>
                                        <p:cTn id="78" dur="1" fill="hold">
                                          <p:stCondLst>
                                            <p:cond delay="0"/>
                                          </p:stCondLst>
                                        </p:cTn>
                                        <p:tgtEl>
                                          <p:spTgt spid="712"/>
                                        </p:tgtEl>
                                        <p:attrNameLst>
                                          <p:attrName>style.visibility</p:attrName>
                                        </p:attrNameLst>
                                      </p:cBhvr>
                                      <p:to>
                                        <p:strVal val="visible"/>
                                      </p:to>
                                    </p:set>
                                    <p:animEffect transition="in" filter="fade">
                                      <p:cBhvr>
                                        <p:cTn id="79" dur="500"/>
                                        <p:tgtEl>
                                          <p:spTgt spid="712"/>
                                        </p:tgtEl>
                                      </p:cBhvr>
                                    </p:animEffect>
                                  </p:childTnLst>
                                </p:cTn>
                              </p:par>
                              <p:par>
                                <p:cTn id="80" presetID="10" presetClass="entr" presetSubtype="0" fill="hold" nodeType="withEffect">
                                  <p:stCondLst>
                                    <p:cond delay="0"/>
                                  </p:stCondLst>
                                  <p:childTnLst>
                                    <p:set>
                                      <p:cBhvr>
                                        <p:cTn id="81" dur="1" fill="hold">
                                          <p:stCondLst>
                                            <p:cond delay="0"/>
                                          </p:stCondLst>
                                        </p:cTn>
                                        <p:tgtEl>
                                          <p:spTgt spid="713"/>
                                        </p:tgtEl>
                                        <p:attrNameLst>
                                          <p:attrName>style.visibility</p:attrName>
                                        </p:attrNameLst>
                                      </p:cBhvr>
                                      <p:to>
                                        <p:strVal val="visible"/>
                                      </p:to>
                                    </p:set>
                                    <p:animEffect transition="in" filter="fade">
                                      <p:cBhvr>
                                        <p:cTn id="82" dur="500"/>
                                        <p:tgtEl>
                                          <p:spTgt spid="713"/>
                                        </p:tgtEl>
                                      </p:cBhvr>
                                    </p:animEffect>
                                  </p:childTnLst>
                                </p:cTn>
                              </p:par>
                              <p:par>
                                <p:cTn id="83" presetID="10" presetClass="entr" presetSubtype="0" fill="hold" nodeType="withEffect">
                                  <p:stCondLst>
                                    <p:cond delay="0"/>
                                  </p:stCondLst>
                                  <p:childTnLst>
                                    <p:set>
                                      <p:cBhvr>
                                        <p:cTn id="84" dur="1" fill="hold">
                                          <p:stCondLst>
                                            <p:cond delay="0"/>
                                          </p:stCondLst>
                                        </p:cTn>
                                        <p:tgtEl>
                                          <p:spTgt spid="714"/>
                                        </p:tgtEl>
                                        <p:attrNameLst>
                                          <p:attrName>style.visibility</p:attrName>
                                        </p:attrNameLst>
                                      </p:cBhvr>
                                      <p:to>
                                        <p:strVal val="visible"/>
                                      </p:to>
                                    </p:set>
                                    <p:animEffect transition="in" filter="fade">
                                      <p:cBhvr>
                                        <p:cTn id="85" dur="500"/>
                                        <p:tgtEl>
                                          <p:spTgt spid="714"/>
                                        </p:tgtEl>
                                      </p:cBhvr>
                                    </p:animEffect>
                                  </p:childTnLst>
                                </p:cTn>
                              </p:par>
                              <p:par>
                                <p:cTn id="86" presetID="10" presetClass="entr" presetSubtype="0" fill="hold" nodeType="withEffect">
                                  <p:stCondLst>
                                    <p:cond delay="0"/>
                                  </p:stCondLst>
                                  <p:childTnLst>
                                    <p:set>
                                      <p:cBhvr>
                                        <p:cTn id="87" dur="1" fill="hold">
                                          <p:stCondLst>
                                            <p:cond delay="0"/>
                                          </p:stCondLst>
                                        </p:cTn>
                                        <p:tgtEl>
                                          <p:spTgt spid="715"/>
                                        </p:tgtEl>
                                        <p:attrNameLst>
                                          <p:attrName>style.visibility</p:attrName>
                                        </p:attrNameLst>
                                      </p:cBhvr>
                                      <p:to>
                                        <p:strVal val="visible"/>
                                      </p:to>
                                    </p:set>
                                    <p:animEffect transition="in" filter="fade">
                                      <p:cBhvr>
                                        <p:cTn id="88" dur="500"/>
                                        <p:tgtEl>
                                          <p:spTgt spid="715"/>
                                        </p:tgtEl>
                                      </p:cBhvr>
                                    </p:animEffect>
                                  </p:childTnLst>
                                </p:cTn>
                              </p:par>
                              <p:par>
                                <p:cTn id="89" presetID="10" presetClass="entr" presetSubtype="0" fill="hold" nodeType="withEffect">
                                  <p:stCondLst>
                                    <p:cond delay="0"/>
                                  </p:stCondLst>
                                  <p:childTnLst>
                                    <p:set>
                                      <p:cBhvr>
                                        <p:cTn id="90" dur="1" fill="hold">
                                          <p:stCondLst>
                                            <p:cond delay="0"/>
                                          </p:stCondLst>
                                        </p:cTn>
                                        <p:tgtEl>
                                          <p:spTgt spid="716"/>
                                        </p:tgtEl>
                                        <p:attrNameLst>
                                          <p:attrName>style.visibility</p:attrName>
                                        </p:attrNameLst>
                                      </p:cBhvr>
                                      <p:to>
                                        <p:strVal val="visible"/>
                                      </p:to>
                                    </p:set>
                                    <p:animEffect transition="in" filter="fade">
                                      <p:cBhvr>
                                        <p:cTn id="91" dur="500"/>
                                        <p:tgtEl>
                                          <p:spTgt spid="716"/>
                                        </p:tgtEl>
                                      </p:cBhvr>
                                    </p:animEffect>
                                  </p:childTnLst>
                                </p:cTn>
                              </p:par>
                              <p:par>
                                <p:cTn id="92" presetID="10" presetClass="entr" presetSubtype="0" fill="hold" nodeType="withEffect">
                                  <p:stCondLst>
                                    <p:cond delay="0"/>
                                  </p:stCondLst>
                                  <p:childTnLst>
                                    <p:set>
                                      <p:cBhvr>
                                        <p:cTn id="93" dur="1" fill="hold">
                                          <p:stCondLst>
                                            <p:cond delay="0"/>
                                          </p:stCondLst>
                                        </p:cTn>
                                        <p:tgtEl>
                                          <p:spTgt spid="717"/>
                                        </p:tgtEl>
                                        <p:attrNameLst>
                                          <p:attrName>style.visibility</p:attrName>
                                        </p:attrNameLst>
                                      </p:cBhvr>
                                      <p:to>
                                        <p:strVal val="visible"/>
                                      </p:to>
                                    </p:set>
                                    <p:animEffect transition="in" filter="fade">
                                      <p:cBhvr>
                                        <p:cTn id="94" dur="500"/>
                                        <p:tgtEl>
                                          <p:spTgt spid="717"/>
                                        </p:tgtEl>
                                      </p:cBhvr>
                                    </p:animEffect>
                                  </p:childTnLst>
                                </p:cTn>
                              </p:par>
                              <p:par>
                                <p:cTn id="95" presetID="10" presetClass="entr" presetSubtype="0" fill="hold" nodeType="withEffect">
                                  <p:stCondLst>
                                    <p:cond delay="0"/>
                                  </p:stCondLst>
                                  <p:childTnLst>
                                    <p:set>
                                      <p:cBhvr>
                                        <p:cTn id="96" dur="1" fill="hold">
                                          <p:stCondLst>
                                            <p:cond delay="0"/>
                                          </p:stCondLst>
                                        </p:cTn>
                                        <p:tgtEl>
                                          <p:spTgt spid="718"/>
                                        </p:tgtEl>
                                        <p:attrNameLst>
                                          <p:attrName>style.visibility</p:attrName>
                                        </p:attrNameLst>
                                      </p:cBhvr>
                                      <p:to>
                                        <p:strVal val="visible"/>
                                      </p:to>
                                    </p:set>
                                    <p:animEffect transition="in" filter="fade">
                                      <p:cBhvr>
                                        <p:cTn id="97" dur="500"/>
                                        <p:tgtEl>
                                          <p:spTgt spid="718"/>
                                        </p:tgtEl>
                                      </p:cBhvr>
                                    </p:animEffect>
                                  </p:childTnLst>
                                </p:cTn>
                              </p:par>
                              <p:par>
                                <p:cTn id="98" presetID="10" presetClass="entr" presetSubtype="0" fill="hold" nodeType="withEffect">
                                  <p:stCondLst>
                                    <p:cond delay="0"/>
                                  </p:stCondLst>
                                  <p:childTnLst>
                                    <p:set>
                                      <p:cBhvr>
                                        <p:cTn id="99" dur="1" fill="hold">
                                          <p:stCondLst>
                                            <p:cond delay="0"/>
                                          </p:stCondLst>
                                        </p:cTn>
                                        <p:tgtEl>
                                          <p:spTgt spid="719"/>
                                        </p:tgtEl>
                                        <p:attrNameLst>
                                          <p:attrName>style.visibility</p:attrName>
                                        </p:attrNameLst>
                                      </p:cBhvr>
                                      <p:to>
                                        <p:strVal val="visible"/>
                                      </p:to>
                                    </p:set>
                                    <p:animEffect transition="in" filter="fade">
                                      <p:cBhvr>
                                        <p:cTn id="100" dur="500"/>
                                        <p:tgtEl>
                                          <p:spTgt spid="719"/>
                                        </p:tgtEl>
                                      </p:cBhvr>
                                    </p:animEffect>
                                  </p:childTnLst>
                                </p:cTn>
                              </p:par>
                              <p:par>
                                <p:cTn id="101" presetID="10" presetClass="entr" presetSubtype="0" fill="hold" nodeType="withEffect">
                                  <p:stCondLst>
                                    <p:cond delay="0"/>
                                  </p:stCondLst>
                                  <p:childTnLst>
                                    <p:set>
                                      <p:cBhvr>
                                        <p:cTn id="102" dur="1" fill="hold">
                                          <p:stCondLst>
                                            <p:cond delay="0"/>
                                          </p:stCondLst>
                                        </p:cTn>
                                        <p:tgtEl>
                                          <p:spTgt spid="721"/>
                                        </p:tgtEl>
                                        <p:attrNameLst>
                                          <p:attrName>style.visibility</p:attrName>
                                        </p:attrNameLst>
                                      </p:cBhvr>
                                      <p:to>
                                        <p:strVal val="visible"/>
                                      </p:to>
                                    </p:set>
                                    <p:animEffect transition="in" filter="fade">
                                      <p:cBhvr>
                                        <p:cTn id="103" dur="500"/>
                                        <p:tgtEl>
                                          <p:spTgt spid="721"/>
                                        </p:tgtEl>
                                      </p:cBhvr>
                                    </p:animEffect>
                                  </p:childTnLst>
                                </p:cTn>
                              </p:par>
                              <p:par>
                                <p:cTn id="104" presetID="10" presetClass="entr" presetSubtype="0" fill="hold" nodeType="withEffect">
                                  <p:stCondLst>
                                    <p:cond delay="0"/>
                                  </p:stCondLst>
                                  <p:childTnLst>
                                    <p:set>
                                      <p:cBhvr>
                                        <p:cTn id="105" dur="1" fill="hold">
                                          <p:stCondLst>
                                            <p:cond delay="0"/>
                                          </p:stCondLst>
                                        </p:cTn>
                                        <p:tgtEl>
                                          <p:spTgt spid="722"/>
                                        </p:tgtEl>
                                        <p:attrNameLst>
                                          <p:attrName>style.visibility</p:attrName>
                                        </p:attrNameLst>
                                      </p:cBhvr>
                                      <p:to>
                                        <p:strVal val="visible"/>
                                      </p:to>
                                    </p:set>
                                    <p:animEffect transition="in" filter="fade">
                                      <p:cBhvr>
                                        <p:cTn id="106"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1"/>
          <p:cNvSpPr/>
          <p:nvPr/>
        </p:nvSpPr>
        <p:spPr>
          <a:xfrm>
            <a:off x="46720" y="-3428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21"/>
          <p:cNvSpPr/>
          <p:nvPr/>
        </p:nvSpPr>
        <p:spPr>
          <a:xfrm>
            <a:off x="5718755" y="615200"/>
            <a:ext cx="10989337" cy="8553314"/>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21"/>
          <p:cNvSpPr txBox="1"/>
          <p:nvPr/>
        </p:nvSpPr>
        <p:spPr>
          <a:xfrm>
            <a:off x="5839883" y="1205972"/>
            <a:ext cx="10758955" cy="67710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400" b="1" dirty="0">
                <a:solidFill>
                  <a:srgbClr val="366092"/>
                </a:solidFill>
                <a:latin typeface="Arial"/>
                <a:ea typeface="Arial"/>
                <a:cs typeface="Arial"/>
                <a:sym typeface="Arial"/>
              </a:rPr>
              <a:t>Quy </a:t>
            </a:r>
            <a:r>
              <a:rPr lang="en-US" sz="4400" b="1" dirty="0" err="1">
                <a:solidFill>
                  <a:srgbClr val="366092"/>
                </a:solidFill>
                <a:latin typeface="Arial"/>
                <a:ea typeface="Arial"/>
                <a:cs typeface="Arial"/>
                <a:sym typeface="Arial"/>
              </a:rPr>
              <a:t>trình</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vận</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hành</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và</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phát</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triển</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dịch</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vụ</a:t>
            </a:r>
            <a:endParaRPr sz="4400" b="1" dirty="0">
              <a:solidFill>
                <a:srgbClr val="366092"/>
              </a:solidFill>
              <a:latin typeface="Arial"/>
              <a:ea typeface="Arial"/>
              <a:cs typeface="Arial"/>
              <a:sym typeface="Arial"/>
            </a:endParaRPr>
          </a:p>
        </p:txBody>
      </p:sp>
      <p:sp>
        <p:nvSpPr>
          <p:cNvPr id="732" name="Google Shape;732;p21"/>
          <p:cNvSpPr/>
          <p:nvPr/>
        </p:nvSpPr>
        <p:spPr>
          <a:xfrm>
            <a:off x="14708912" y="7110531"/>
            <a:ext cx="1350337" cy="2295510"/>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alphaModFix/>
            </a:blip>
            <a:stretch>
              <a:fillRect/>
            </a:stretch>
          </a:blipFill>
          <a:ln>
            <a:noFill/>
          </a:ln>
        </p:spPr>
      </p:sp>
      <p:sp>
        <p:nvSpPr>
          <p:cNvPr id="733" name="Google Shape;733;p21"/>
          <p:cNvSpPr/>
          <p:nvPr/>
        </p:nvSpPr>
        <p:spPr>
          <a:xfrm>
            <a:off x="16080895" y="8382327"/>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5">
              <a:alphaModFix/>
            </a:blip>
            <a:stretch>
              <a:fillRect/>
            </a:stretch>
          </a:blipFill>
          <a:ln>
            <a:noFill/>
          </a:ln>
        </p:spPr>
      </p:sp>
      <p:sp>
        <p:nvSpPr>
          <p:cNvPr id="734" name="Google Shape;734;p21"/>
          <p:cNvSpPr/>
          <p:nvPr/>
        </p:nvSpPr>
        <p:spPr>
          <a:xfrm rot="-203414">
            <a:off x="15748568" y="5348514"/>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21"/>
          <p:cNvSpPr/>
          <p:nvPr/>
        </p:nvSpPr>
        <p:spPr>
          <a:xfrm rot="-827166">
            <a:off x="-884368" y="-29694"/>
            <a:ext cx="4507742" cy="1141590"/>
          </a:xfrm>
          <a:custGeom>
            <a:avLst/>
            <a:gdLst/>
            <a:ahLst/>
            <a:cxnLst/>
            <a:rect l="l" t="t" r="r" b="b"/>
            <a:pathLst>
              <a:path w="4393894" h="1062523" extrusionOk="0">
                <a:moveTo>
                  <a:pt x="0" y="0"/>
                </a:moveTo>
                <a:lnTo>
                  <a:pt x="4393894" y="0"/>
                </a:lnTo>
                <a:lnTo>
                  <a:pt x="4393894" y="1062524"/>
                </a:lnTo>
                <a:lnTo>
                  <a:pt x="0" y="1062524"/>
                </a:lnTo>
                <a:lnTo>
                  <a:pt x="0" y="0"/>
                </a:lnTo>
                <a:close/>
              </a:path>
            </a:pathLst>
          </a:custGeom>
          <a:blipFill rotWithShape="1">
            <a:blip r:embed="rId7">
              <a:alphaModFix/>
            </a:blip>
            <a:stretch>
              <a:fillRect/>
            </a:stretch>
          </a:blipFill>
          <a:ln>
            <a:noFill/>
          </a:ln>
        </p:spPr>
      </p:sp>
      <p:sp>
        <p:nvSpPr>
          <p:cNvPr id="736" name="Google Shape;736;p21"/>
          <p:cNvSpPr/>
          <p:nvPr/>
        </p:nvSpPr>
        <p:spPr>
          <a:xfrm>
            <a:off x="9852950" y="2897493"/>
            <a:ext cx="2057400" cy="2828925"/>
          </a:xfrm>
          <a:custGeom>
            <a:avLst/>
            <a:gdLst/>
            <a:ahLst/>
            <a:cxnLst/>
            <a:rect l="l" t="t" r="r" b="b"/>
            <a:pathLst>
              <a:path w="1371600" h="1885950" extrusionOk="0">
                <a:moveTo>
                  <a:pt x="228600" y="0"/>
                </a:moveTo>
                <a:lnTo>
                  <a:pt x="1143000" y="0"/>
                </a:lnTo>
                <a:cubicBezTo>
                  <a:pt x="1143000" y="0"/>
                  <a:pt x="1371600" y="0"/>
                  <a:pt x="1371600" y="228600"/>
                </a:cubicBezTo>
                <a:lnTo>
                  <a:pt x="1371600" y="1657350"/>
                </a:lnTo>
                <a:cubicBezTo>
                  <a:pt x="1371600" y="1657350"/>
                  <a:pt x="1371600" y="1885950"/>
                  <a:pt x="1143000" y="1885950"/>
                </a:cubicBezTo>
                <a:lnTo>
                  <a:pt x="228600" y="1885950"/>
                </a:lnTo>
                <a:cubicBezTo>
                  <a:pt x="228600" y="1885950"/>
                  <a:pt x="0" y="1885950"/>
                  <a:pt x="0" y="1657350"/>
                </a:cubicBezTo>
                <a:lnTo>
                  <a:pt x="0" y="228600"/>
                </a:lnTo>
                <a:cubicBezTo>
                  <a:pt x="0" y="228600"/>
                  <a:pt x="0" y="0"/>
                  <a:pt x="228600" y="0"/>
                </a:cubicBezTo>
              </a:path>
            </a:pathLst>
          </a:cu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37" name="Google Shape;737;p21"/>
          <p:cNvSpPr/>
          <p:nvPr/>
        </p:nvSpPr>
        <p:spPr>
          <a:xfrm>
            <a:off x="12596150" y="2726043"/>
            <a:ext cx="3766094" cy="771525"/>
          </a:xfrm>
          <a:custGeom>
            <a:avLst/>
            <a:gdLst/>
            <a:ahLst/>
            <a:cxnLst/>
            <a:rect l="l" t="t" r="r" b="b"/>
            <a:pathLst>
              <a:path w="2400300" h="514350" extrusionOk="0">
                <a:moveTo>
                  <a:pt x="114300" y="0"/>
                </a:moveTo>
                <a:lnTo>
                  <a:pt x="2286000" y="0"/>
                </a:lnTo>
                <a:cubicBezTo>
                  <a:pt x="2286000" y="0"/>
                  <a:pt x="2400300" y="0"/>
                  <a:pt x="2400300" y="114300"/>
                </a:cubicBezTo>
                <a:lnTo>
                  <a:pt x="2400300" y="400050"/>
                </a:lnTo>
                <a:cubicBezTo>
                  <a:pt x="2400300" y="400050"/>
                  <a:pt x="2400300" y="514350"/>
                  <a:pt x="22860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38" name="Google Shape;738;p21"/>
          <p:cNvSpPr/>
          <p:nvPr/>
        </p:nvSpPr>
        <p:spPr>
          <a:xfrm>
            <a:off x="9252874" y="6240768"/>
            <a:ext cx="3523655" cy="869763"/>
          </a:xfrm>
          <a:custGeom>
            <a:avLst/>
            <a:gdLst/>
            <a:ahLst/>
            <a:cxnLst/>
            <a:rect l="l" t="t" r="r" b="b"/>
            <a:pathLst>
              <a:path w="2171700" h="514350" extrusionOk="0">
                <a:moveTo>
                  <a:pt x="114300" y="0"/>
                </a:moveTo>
                <a:lnTo>
                  <a:pt x="2057400" y="0"/>
                </a:lnTo>
                <a:cubicBezTo>
                  <a:pt x="2057400" y="0"/>
                  <a:pt x="2171700" y="0"/>
                  <a:pt x="2171700" y="114300"/>
                </a:cubicBezTo>
                <a:lnTo>
                  <a:pt x="2171700" y="400050"/>
                </a:lnTo>
                <a:cubicBezTo>
                  <a:pt x="2171700" y="400050"/>
                  <a:pt x="2171700" y="514350"/>
                  <a:pt x="20574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39" name="Google Shape;739;p21"/>
          <p:cNvSpPr/>
          <p:nvPr/>
        </p:nvSpPr>
        <p:spPr>
          <a:xfrm>
            <a:off x="5772049" y="2726043"/>
            <a:ext cx="3395101" cy="865169"/>
          </a:xfrm>
          <a:custGeom>
            <a:avLst/>
            <a:gdLst/>
            <a:ahLst/>
            <a:cxnLst/>
            <a:rect l="l" t="t" r="r" b="b"/>
            <a:pathLst>
              <a:path w="2171700" h="514350" extrusionOk="0">
                <a:moveTo>
                  <a:pt x="114300" y="0"/>
                </a:moveTo>
                <a:lnTo>
                  <a:pt x="2057400" y="0"/>
                </a:lnTo>
                <a:cubicBezTo>
                  <a:pt x="2057400" y="0"/>
                  <a:pt x="2171700" y="0"/>
                  <a:pt x="2171700" y="114300"/>
                </a:cubicBezTo>
                <a:lnTo>
                  <a:pt x="2171700" y="400050"/>
                </a:lnTo>
                <a:cubicBezTo>
                  <a:pt x="2171700" y="400050"/>
                  <a:pt x="2171700" y="514350"/>
                  <a:pt x="20574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40" name="Google Shape;740;p21"/>
          <p:cNvSpPr txBox="1"/>
          <p:nvPr/>
        </p:nvSpPr>
        <p:spPr>
          <a:xfrm>
            <a:off x="10016357" y="8388805"/>
            <a:ext cx="296555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Kết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nối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nhà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phát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triển</a:t>
            </a:r>
            <a:endParaRPr dirty="0"/>
          </a:p>
        </p:txBody>
      </p:sp>
      <p:sp>
        <p:nvSpPr>
          <p:cNvPr id="741" name="Google Shape;741;p21"/>
          <p:cNvSpPr txBox="1"/>
          <p:nvPr/>
        </p:nvSpPr>
        <p:spPr>
          <a:xfrm>
            <a:off x="9835424" y="7255549"/>
            <a:ext cx="248185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Mở</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dịch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vụ</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mới</a:t>
            </a:r>
            <a:endParaRPr dirty="0"/>
          </a:p>
        </p:txBody>
      </p:sp>
      <p:sp>
        <p:nvSpPr>
          <p:cNvPr id="742" name="Google Shape;742;p21"/>
          <p:cNvSpPr txBox="1"/>
          <p:nvPr/>
        </p:nvSpPr>
        <p:spPr>
          <a:xfrm>
            <a:off x="6493380" y="3641531"/>
            <a:ext cx="205475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Tìm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mặt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bằng</a:t>
            </a:r>
            <a:endParaRPr dirty="0"/>
          </a:p>
        </p:txBody>
      </p:sp>
      <p:sp>
        <p:nvSpPr>
          <p:cNvPr id="743" name="Google Shape;743;p21"/>
          <p:cNvSpPr txBox="1"/>
          <p:nvPr/>
        </p:nvSpPr>
        <p:spPr>
          <a:xfrm>
            <a:off x="13425466" y="3627054"/>
            <a:ext cx="2090316"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595959"/>
                </a:solidFill>
                <a:latin typeface="Arial"/>
                <a:ea typeface="Arial"/>
                <a:cs typeface="Arial"/>
                <a:sym typeface="Arial"/>
              </a:rPr>
              <a:t>Quản </a:t>
            </a:r>
            <a:r>
              <a:rPr lang="en-US" sz="2400" dirty="0" err="1">
                <a:solidFill>
                  <a:srgbClr val="595959"/>
                </a:solidFill>
                <a:latin typeface="Arial"/>
                <a:ea typeface="Arial"/>
                <a:cs typeface="Arial"/>
                <a:sym typeface="Arial"/>
              </a:rPr>
              <a:t>lý</a:t>
            </a:r>
            <a:r>
              <a:rPr lang="en-US" sz="2400" dirty="0">
                <a:solidFill>
                  <a:srgbClr val="595959"/>
                </a:solidFill>
                <a:latin typeface="Arial"/>
                <a:ea typeface="Arial"/>
                <a:cs typeface="Arial"/>
                <a:sym typeface="Arial"/>
              </a:rPr>
              <a:t> ca </a:t>
            </a:r>
            <a:r>
              <a:rPr lang="en-US" sz="2400" dirty="0" err="1">
                <a:solidFill>
                  <a:srgbClr val="595959"/>
                </a:solidFill>
                <a:latin typeface="Arial"/>
                <a:ea typeface="Arial"/>
                <a:cs typeface="Arial"/>
                <a:sym typeface="Arial"/>
              </a:rPr>
              <a:t>trực</a:t>
            </a:r>
            <a:endParaRPr dirty="0"/>
          </a:p>
        </p:txBody>
      </p:sp>
      <p:sp>
        <p:nvSpPr>
          <p:cNvPr id="744" name="Google Shape;744;p21"/>
          <p:cNvSpPr txBox="1"/>
          <p:nvPr/>
        </p:nvSpPr>
        <p:spPr>
          <a:xfrm>
            <a:off x="10027338" y="7830163"/>
            <a:ext cx="3961021"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Triển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khai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hệ</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thống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tích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điểm</a:t>
            </a:r>
            <a:endParaRPr dirty="0"/>
          </a:p>
        </p:txBody>
      </p:sp>
      <p:sp>
        <p:nvSpPr>
          <p:cNvPr id="745" name="Google Shape;745;p21"/>
          <p:cNvSpPr txBox="1"/>
          <p:nvPr/>
        </p:nvSpPr>
        <p:spPr>
          <a:xfrm>
            <a:off x="5852640" y="4153280"/>
            <a:ext cx="2744068"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Thiết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kế</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không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gian</a:t>
            </a:r>
            <a:endParaRPr dirty="0"/>
          </a:p>
        </p:txBody>
      </p:sp>
      <p:sp>
        <p:nvSpPr>
          <p:cNvPr id="746" name="Google Shape;746;p21"/>
          <p:cNvSpPr txBox="1"/>
          <p:nvPr/>
        </p:nvSpPr>
        <p:spPr>
          <a:xfrm>
            <a:off x="13116748" y="4200042"/>
            <a:ext cx="2707753"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Đảm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bảo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vệ</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sinh</a:t>
            </a:r>
            <a:endParaRPr dirty="0"/>
          </a:p>
        </p:txBody>
      </p:sp>
      <p:sp>
        <p:nvSpPr>
          <p:cNvPr id="747" name="Google Shape;747;p21"/>
          <p:cNvSpPr txBox="1"/>
          <p:nvPr/>
        </p:nvSpPr>
        <p:spPr>
          <a:xfrm>
            <a:off x="6413030" y="4633482"/>
            <a:ext cx="204703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Lắp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đặt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thiết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bị</a:t>
            </a:r>
            <a:endParaRPr dirty="0"/>
          </a:p>
        </p:txBody>
      </p:sp>
      <p:sp>
        <p:nvSpPr>
          <p:cNvPr id="748" name="Google Shape;748;p21"/>
          <p:cNvSpPr txBox="1"/>
          <p:nvPr/>
        </p:nvSpPr>
        <p:spPr>
          <a:xfrm>
            <a:off x="13282328" y="4756329"/>
            <a:ext cx="2719276"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Ghi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nhận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phản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hồi</a:t>
            </a:r>
            <a:endParaRPr dirty="0"/>
          </a:p>
        </p:txBody>
      </p:sp>
      <p:sp>
        <p:nvSpPr>
          <p:cNvPr id="749" name="Google Shape;749;p21"/>
          <p:cNvSpPr/>
          <p:nvPr/>
        </p:nvSpPr>
        <p:spPr>
          <a:xfrm>
            <a:off x="9609210" y="7290911"/>
            <a:ext cx="257174" cy="1371600"/>
          </a:xfrm>
          <a:custGeom>
            <a:avLst/>
            <a:gdLst/>
            <a:ahLst/>
            <a:cxnLst/>
            <a:rect l="l" t="t" r="r" b="b"/>
            <a:pathLst>
              <a:path w="171449" h="914400" extrusionOk="0">
                <a:moveTo>
                  <a:pt x="171449" y="914400"/>
                </a:moveTo>
                <a:lnTo>
                  <a:pt x="115252" y="914400"/>
                </a:lnTo>
                <a:lnTo>
                  <a:pt x="114300" y="914400"/>
                </a:lnTo>
                <a:cubicBezTo>
                  <a:pt x="51173" y="914400"/>
                  <a:pt x="0" y="863226"/>
                  <a:pt x="0" y="800100"/>
                </a:cubicBez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0" name="Google Shape;750;p21"/>
          <p:cNvSpPr/>
          <p:nvPr/>
        </p:nvSpPr>
        <p:spPr>
          <a:xfrm>
            <a:off x="11910350" y="3111806"/>
            <a:ext cx="685800" cy="728663"/>
          </a:xfrm>
          <a:custGeom>
            <a:avLst/>
            <a:gdLst/>
            <a:ahLst/>
            <a:cxnLst/>
            <a:rect l="l" t="t" r="r" b="b"/>
            <a:pathLst>
              <a:path w="457200" h="485775" extrusionOk="0">
                <a:moveTo>
                  <a:pt x="457200" y="0"/>
                </a:moveTo>
                <a:lnTo>
                  <a:pt x="428625" y="0"/>
                </a:lnTo>
                <a:lnTo>
                  <a:pt x="427672" y="0"/>
                </a:lnTo>
                <a:cubicBezTo>
                  <a:pt x="317727" y="0"/>
                  <a:pt x="228600" y="89127"/>
                  <a:pt x="228600" y="199072"/>
                </a:cubicBezTo>
                <a:lnTo>
                  <a:pt x="228600" y="285750"/>
                </a:lnTo>
                <a:lnTo>
                  <a:pt x="228600" y="286702"/>
                </a:lnTo>
                <a:cubicBezTo>
                  <a:pt x="228600" y="396647"/>
                  <a:pt x="139472" y="485775"/>
                  <a:pt x="29527" y="485775"/>
                </a:cubicBezTo>
                <a:lnTo>
                  <a:pt x="28575" y="485775"/>
                </a:lnTo>
                <a:lnTo>
                  <a:pt x="0" y="485775"/>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1" name="Google Shape;751;p21"/>
          <p:cNvSpPr/>
          <p:nvPr/>
        </p:nvSpPr>
        <p:spPr>
          <a:xfrm>
            <a:off x="8567075" y="3497568"/>
            <a:ext cx="257175" cy="342900"/>
          </a:xfrm>
          <a:custGeom>
            <a:avLst/>
            <a:gdLst/>
            <a:ahLst/>
            <a:cxnLst/>
            <a:rect l="l" t="t" r="r" b="b"/>
            <a:pathLst>
              <a:path w="171450" h="228600" extrusionOk="0">
                <a:moveTo>
                  <a:pt x="171450" y="0"/>
                </a:moveTo>
                <a:lnTo>
                  <a:pt x="171450" y="114300"/>
                </a:lnTo>
                <a:lnTo>
                  <a:pt x="171450" y="228600"/>
                </a:lnTo>
                <a:lnTo>
                  <a:pt x="85725" y="228600"/>
                </a:lnTo>
                <a:lnTo>
                  <a:pt x="0" y="2286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2" name="Google Shape;752;p21"/>
          <p:cNvSpPr/>
          <p:nvPr/>
        </p:nvSpPr>
        <p:spPr>
          <a:xfrm>
            <a:off x="8567075" y="3497568"/>
            <a:ext cx="257175" cy="857250"/>
          </a:xfrm>
          <a:custGeom>
            <a:avLst/>
            <a:gdLst/>
            <a:ahLst/>
            <a:cxnLst/>
            <a:rect l="l" t="t" r="r" b="b"/>
            <a:pathLst>
              <a:path w="171450" h="571500" extrusionOk="0">
                <a:moveTo>
                  <a:pt x="171450" y="0"/>
                </a:moveTo>
                <a:lnTo>
                  <a:pt x="171450" y="285750"/>
                </a:lnTo>
                <a:lnTo>
                  <a:pt x="171450" y="571500"/>
                </a:lnTo>
                <a:lnTo>
                  <a:pt x="85725" y="571500"/>
                </a:lnTo>
                <a:lnTo>
                  <a:pt x="0" y="5715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3" name="Google Shape;753;p21"/>
          <p:cNvSpPr/>
          <p:nvPr/>
        </p:nvSpPr>
        <p:spPr>
          <a:xfrm>
            <a:off x="8567075" y="3497568"/>
            <a:ext cx="257175" cy="1371600"/>
          </a:xfrm>
          <a:custGeom>
            <a:avLst/>
            <a:gdLst/>
            <a:ahLst/>
            <a:cxnLst/>
            <a:rect l="l" t="t" r="r" b="b"/>
            <a:pathLst>
              <a:path w="171450" h="914400" extrusionOk="0">
                <a:moveTo>
                  <a:pt x="171450" y="0"/>
                </a:moveTo>
                <a:lnTo>
                  <a:pt x="171450" y="114300"/>
                </a:lnTo>
                <a:lnTo>
                  <a:pt x="171450" y="800100"/>
                </a:lnTo>
                <a:cubicBezTo>
                  <a:pt x="171450" y="863226"/>
                  <a:pt x="120276" y="914400"/>
                  <a:pt x="57150" y="914400"/>
                </a:cubicBezTo>
                <a:lnTo>
                  <a:pt x="56197" y="914400"/>
                </a:lnTo>
                <a:lnTo>
                  <a:pt x="0" y="9144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4" name="Google Shape;754;p21"/>
          <p:cNvSpPr/>
          <p:nvPr/>
        </p:nvSpPr>
        <p:spPr>
          <a:xfrm>
            <a:off x="12939050" y="3497568"/>
            <a:ext cx="257175" cy="342900"/>
          </a:xfrm>
          <a:custGeom>
            <a:avLst/>
            <a:gdLst/>
            <a:ahLst/>
            <a:cxnLst/>
            <a:rect l="l" t="t" r="r" b="b"/>
            <a:pathLst>
              <a:path w="171450" h="228600" extrusionOk="0">
                <a:moveTo>
                  <a:pt x="171450" y="228600"/>
                </a:moveTo>
                <a:lnTo>
                  <a:pt x="85725" y="228600"/>
                </a:lnTo>
                <a:lnTo>
                  <a:pt x="0" y="228600"/>
                </a:ln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5" name="Google Shape;755;p21"/>
          <p:cNvSpPr/>
          <p:nvPr/>
        </p:nvSpPr>
        <p:spPr>
          <a:xfrm>
            <a:off x="12939050" y="3497568"/>
            <a:ext cx="257175" cy="857250"/>
          </a:xfrm>
          <a:custGeom>
            <a:avLst/>
            <a:gdLst/>
            <a:ahLst/>
            <a:cxnLst/>
            <a:rect l="l" t="t" r="r" b="b"/>
            <a:pathLst>
              <a:path w="171450" h="571500" extrusionOk="0">
                <a:moveTo>
                  <a:pt x="171450" y="571500"/>
                </a:moveTo>
                <a:lnTo>
                  <a:pt x="85725" y="571500"/>
                </a:lnTo>
                <a:lnTo>
                  <a:pt x="0" y="571500"/>
                </a:lnTo>
                <a:lnTo>
                  <a:pt x="0" y="28575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6" name="Google Shape;756;p21"/>
          <p:cNvSpPr/>
          <p:nvPr/>
        </p:nvSpPr>
        <p:spPr>
          <a:xfrm>
            <a:off x="12939050" y="3497568"/>
            <a:ext cx="257175" cy="1371600"/>
          </a:xfrm>
          <a:custGeom>
            <a:avLst/>
            <a:gdLst/>
            <a:ahLst/>
            <a:cxnLst/>
            <a:rect l="l" t="t" r="r" b="b"/>
            <a:pathLst>
              <a:path w="171450" h="914400" extrusionOk="0">
                <a:moveTo>
                  <a:pt x="171450" y="914400"/>
                </a:moveTo>
                <a:lnTo>
                  <a:pt x="115252" y="914400"/>
                </a:lnTo>
                <a:lnTo>
                  <a:pt x="114300" y="914400"/>
                </a:lnTo>
                <a:cubicBezTo>
                  <a:pt x="51173" y="914400"/>
                  <a:pt x="0" y="863226"/>
                  <a:pt x="0" y="800100"/>
                </a:cubicBez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7" name="Google Shape;757;p21"/>
          <p:cNvSpPr/>
          <p:nvPr/>
        </p:nvSpPr>
        <p:spPr>
          <a:xfrm>
            <a:off x="10881651" y="5726418"/>
            <a:ext cx="14288" cy="514350"/>
          </a:xfrm>
          <a:custGeom>
            <a:avLst/>
            <a:gdLst/>
            <a:ahLst/>
            <a:cxnLst/>
            <a:rect l="l" t="t" r="r" b="b"/>
            <a:pathLst>
              <a:path w="9525" h="342900" extrusionOk="0">
                <a:moveTo>
                  <a:pt x="0" y="0"/>
                </a:moveTo>
                <a:lnTo>
                  <a:pt x="0" y="171450"/>
                </a:lnTo>
                <a:lnTo>
                  <a:pt x="0" y="3429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8" name="Google Shape;758;p21"/>
          <p:cNvSpPr/>
          <p:nvPr/>
        </p:nvSpPr>
        <p:spPr>
          <a:xfrm>
            <a:off x="9167150" y="3111806"/>
            <a:ext cx="685800" cy="728663"/>
          </a:xfrm>
          <a:custGeom>
            <a:avLst/>
            <a:gdLst/>
            <a:ahLst/>
            <a:cxnLst/>
            <a:rect l="l" t="t" r="r" b="b"/>
            <a:pathLst>
              <a:path w="457200" h="485775" extrusionOk="0">
                <a:moveTo>
                  <a:pt x="0" y="0"/>
                </a:moveTo>
                <a:lnTo>
                  <a:pt x="28575" y="0"/>
                </a:lnTo>
                <a:lnTo>
                  <a:pt x="29527" y="0"/>
                </a:lnTo>
                <a:cubicBezTo>
                  <a:pt x="139472" y="0"/>
                  <a:pt x="228600" y="89127"/>
                  <a:pt x="228600" y="199072"/>
                </a:cubicBezTo>
                <a:lnTo>
                  <a:pt x="228600" y="285750"/>
                </a:lnTo>
                <a:lnTo>
                  <a:pt x="228600" y="286702"/>
                </a:lnTo>
                <a:cubicBezTo>
                  <a:pt x="228600" y="396647"/>
                  <a:pt x="317727" y="485775"/>
                  <a:pt x="427672" y="485775"/>
                </a:cubicBezTo>
                <a:lnTo>
                  <a:pt x="428625" y="485775"/>
                </a:lnTo>
                <a:lnTo>
                  <a:pt x="457200" y="485775"/>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59" name="Google Shape;759;p21"/>
          <p:cNvSpPr/>
          <p:nvPr/>
        </p:nvSpPr>
        <p:spPr>
          <a:xfrm>
            <a:off x="9594305" y="7142089"/>
            <a:ext cx="257175" cy="342900"/>
          </a:xfrm>
          <a:custGeom>
            <a:avLst/>
            <a:gdLst/>
            <a:ahLst/>
            <a:cxnLst/>
            <a:rect l="l" t="t" r="r" b="b"/>
            <a:pathLst>
              <a:path w="171450" h="228600" extrusionOk="0">
                <a:moveTo>
                  <a:pt x="171450" y="228600"/>
                </a:moveTo>
                <a:lnTo>
                  <a:pt x="85725" y="228600"/>
                </a:lnTo>
                <a:lnTo>
                  <a:pt x="0" y="228600"/>
                </a:ln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60" name="Google Shape;760;p21"/>
          <p:cNvSpPr/>
          <p:nvPr/>
        </p:nvSpPr>
        <p:spPr>
          <a:xfrm>
            <a:off x="9595776" y="7012292"/>
            <a:ext cx="226772" cy="1083707"/>
          </a:xfrm>
          <a:custGeom>
            <a:avLst/>
            <a:gdLst/>
            <a:ahLst/>
            <a:cxnLst/>
            <a:rect l="l" t="t" r="r" b="b"/>
            <a:pathLst>
              <a:path w="171450" h="571500" extrusionOk="0">
                <a:moveTo>
                  <a:pt x="171450" y="571500"/>
                </a:moveTo>
                <a:lnTo>
                  <a:pt x="85725" y="571500"/>
                </a:lnTo>
                <a:lnTo>
                  <a:pt x="0" y="571500"/>
                </a:lnTo>
                <a:lnTo>
                  <a:pt x="0" y="28575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61" name="Google Shape;761;p21"/>
          <p:cNvSpPr txBox="1"/>
          <p:nvPr/>
        </p:nvSpPr>
        <p:spPr>
          <a:xfrm>
            <a:off x="13252313" y="2926333"/>
            <a:ext cx="3001677"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BA5DE5"/>
                </a:solidFill>
                <a:latin typeface="Arial"/>
                <a:ea typeface="Arial"/>
                <a:cs typeface="Arial"/>
                <a:sym typeface="Arial"/>
              </a:rPr>
              <a:t>Vận</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hành</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hàng</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ngày</a:t>
            </a:r>
            <a:endParaRPr dirty="0"/>
          </a:p>
        </p:txBody>
      </p:sp>
      <p:sp>
        <p:nvSpPr>
          <p:cNvPr id="762" name="Google Shape;762;p21"/>
          <p:cNvSpPr txBox="1"/>
          <p:nvPr/>
        </p:nvSpPr>
        <p:spPr>
          <a:xfrm>
            <a:off x="9950336" y="4011563"/>
            <a:ext cx="1871132"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00B050"/>
                </a:solidFill>
                <a:latin typeface="Arial"/>
                <a:ea typeface="Arial"/>
                <a:cs typeface="Arial"/>
                <a:sym typeface="Arial"/>
              </a:rPr>
              <a:t>Kế</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hoạch</a:t>
            </a:r>
            <a:br>
              <a:rPr lang="en-US" sz="2400" b="1" dirty="0">
                <a:solidFill>
                  <a:srgbClr val="00B050"/>
                </a:solidFill>
                <a:latin typeface="Arial"/>
                <a:ea typeface="Arial"/>
                <a:cs typeface="Arial"/>
                <a:sym typeface="Arial"/>
              </a:rPr>
            </a:br>
            <a:r>
              <a:rPr lang="en-US" sz="2400" b="1" dirty="0" err="1">
                <a:solidFill>
                  <a:srgbClr val="00B050"/>
                </a:solidFill>
                <a:latin typeface="Arial"/>
                <a:ea typeface="Arial"/>
                <a:cs typeface="Arial"/>
                <a:sym typeface="Arial"/>
              </a:rPr>
              <a:t>phát</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triển</a:t>
            </a:r>
            <a:br>
              <a:rPr lang="en-US" sz="2400" b="1" dirty="0">
                <a:solidFill>
                  <a:srgbClr val="00B050"/>
                </a:solidFill>
                <a:latin typeface="Arial"/>
                <a:ea typeface="Arial"/>
                <a:cs typeface="Arial"/>
                <a:sym typeface="Arial"/>
              </a:rPr>
            </a:br>
            <a:r>
              <a:rPr lang="en-US" sz="2400" b="1" dirty="0" err="1">
                <a:solidFill>
                  <a:srgbClr val="00B050"/>
                </a:solidFill>
                <a:latin typeface="Arial"/>
                <a:ea typeface="Arial"/>
                <a:cs typeface="Arial"/>
                <a:sym typeface="Arial"/>
              </a:rPr>
              <a:t>trung</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tâm</a:t>
            </a:r>
            <a:br>
              <a:rPr lang="en-US" sz="2400" b="1" dirty="0">
                <a:solidFill>
                  <a:srgbClr val="00B050"/>
                </a:solidFill>
                <a:latin typeface="Arial"/>
                <a:ea typeface="Arial"/>
                <a:cs typeface="Arial"/>
                <a:sym typeface="Arial"/>
              </a:rPr>
            </a:br>
            <a:r>
              <a:rPr lang="en-US" sz="2400" b="1" dirty="0" err="1">
                <a:solidFill>
                  <a:srgbClr val="00B050"/>
                </a:solidFill>
                <a:latin typeface="Arial"/>
                <a:ea typeface="Arial"/>
                <a:cs typeface="Arial"/>
                <a:sym typeface="Arial"/>
              </a:rPr>
              <a:t>giải</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trí</a:t>
            </a:r>
            <a:r>
              <a:rPr lang="en-US" sz="2400" b="1" dirty="0">
                <a:solidFill>
                  <a:srgbClr val="00B050"/>
                </a:solidFill>
                <a:latin typeface="Arial"/>
                <a:ea typeface="Arial"/>
                <a:cs typeface="Arial"/>
                <a:sym typeface="Arial"/>
              </a:rPr>
              <a:t> XR</a:t>
            </a:r>
            <a:endParaRPr dirty="0"/>
          </a:p>
        </p:txBody>
      </p:sp>
      <p:sp>
        <p:nvSpPr>
          <p:cNvPr id="763" name="Google Shape;763;p21"/>
          <p:cNvSpPr txBox="1"/>
          <p:nvPr/>
        </p:nvSpPr>
        <p:spPr>
          <a:xfrm>
            <a:off x="5839883" y="2968931"/>
            <a:ext cx="2724147"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4E88E7"/>
                </a:solidFill>
                <a:latin typeface="Arial"/>
                <a:ea typeface="Arial"/>
                <a:cs typeface="Arial"/>
                <a:sym typeface="Arial"/>
              </a:rPr>
              <a:t>Thiết</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lập</a:t>
            </a:r>
            <a:r>
              <a:rPr lang="en-US" sz="2400" b="1" dirty="0">
                <a:solidFill>
                  <a:srgbClr val="4E88E7"/>
                </a:solidFill>
                <a:latin typeface="Arial"/>
                <a:ea typeface="Arial"/>
                <a:cs typeface="Arial"/>
                <a:sym typeface="Arial"/>
              </a:rPr>
              <a:t> ban </a:t>
            </a:r>
            <a:r>
              <a:rPr lang="en-US" sz="2400" b="1" dirty="0" err="1">
                <a:solidFill>
                  <a:srgbClr val="4E88E7"/>
                </a:solidFill>
                <a:latin typeface="Arial"/>
                <a:ea typeface="Arial"/>
                <a:cs typeface="Arial"/>
                <a:sym typeface="Arial"/>
              </a:rPr>
              <a:t>đầu</a:t>
            </a:r>
            <a:endParaRPr sz="2400" b="1" dirty="0">
              <a:solidFill>
                <a:srgbClr val="4E88E7"/>
              </a:solidFill>
              <a:latin typeface="Arial"/>
              <a:ea typeface="Arial"/>
              <a:cs typeface="Arial"/>
              <a:sym typeface="Arial"/>
            </a:endParaRPr>
          </a:p>
        </p:txBody>
      </p:sp>
      <p:sp>
        <p:nvSpPr>
          <p:cNvPr id="764" name="Google Shape;764;p21"/>
          <p:cNvSpPr txBox="1"/>
          <p:nvPr/>
        </p:nvSpPr>
        <p:spPr>
          <a:xfrm>
            <a:off x="10016436" y="6483655"/>
            <a:ext cx="2579713"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E0CB15"/>
                </a:solidFill>
                <a:latin typeface="Arial"/>
                <a:ea typeface="Arial"/>
                <a:cs typeface="Arial"/>
                <a:sym typeface="Arial"/>
              </a:rPr>
              <a:t>Phát</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triển</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dài</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hạn</a:t>
            </a:r>
            <a:endParaRPr dirty="0"/>
          </a:p>
        </p:txBody>
      </p:sp>
      <p:sp>
        <p:nvSpPr>
          <p:cNvPr id="765" name="Google Shape;765;p21"/>
          <p:cNvSpPr/>
          <p:nvPr/>
        </p:nvSpPr>
        <p:spPr>
          <a:xfrm>
            <a:off x="8580469" y="2910886"/>
            <a:ext cx="403797" cy="401802"/>
          </a:xfrm>
          <a:custGeom>
            <a:avLst/>
            <a:gdLst/>
            <a:ahLst/>
            <a:cxnLst/>
            <a:rect l="l" t="t" r="r" b="b"/>
            <a:pathLst>
              <a:path w="269198" h="267868" extrusionOk="0">
                <a:moveTo>
                  <a:pt x="163710" y="76878"/>
                </a:moveTo>
                <a:cubicBezTo>
                  <a:pt x="151104" y="47048"/>
                  <a:pt x="119502" y="29945"/>
                  <a:pt x="87634" y="35705"/>
                </a:cubicBezTo>
                <a:cubicBezTo>
                  <a:pt x="55767" y="41466"/>
                  <a:pt x="32152" y="68550"/>
                  <a:pt x="30786" y="100905"/>
                </a:cubicBezTo>
                <a:cubicBezTo>
                  <a:pt x="29421" y="133261"/>
                  <a:pt x="50669" y="162239"/>
                  <a:pt x="81938" y="170664"/>
                </a:cubicBezTo>
                <a:moveTo>
                  <a:pt x="86320" y="207645"/>
                </a:moveTo>
                <a:lnTo>
                  <a:pt x="11906" y="207645"/>
                </a:lnTo>
                <a:cubicBezTo>
                  <a:pt x="5330" y="207645"/>
                  <a:pt x="0" y="202314"/>
                  <a:pt x="0" y="195738"/>
                </a:cubicBezTo>
                <a:lnTo>
                  <a:pt x="0" y="11906"/>
                </a:lnTo>
                <a:cubicBezTo>
                  <a:pt x="0" y="5330"/>
                  <a:pt x="5330" y="0"/>
                  <a:pt x="11906" y="0"/>
                </a:cubicBezTo>
                <a:lnTo>
                  <a:pt x="188047" y="0"/>
                </a:lnTo>
                <a:cubicBezTo>
                  <a:pt x="194622" y="0"/>
                  <a:pt x="199953" y="5330"/>
                  <a:pt x="199953" y="11906"/>
                </a:cubicBezTo>
                <a:lnTo>
                  <a:pt x="199953" y="71437"/>
                </a:lnTo>
                <a:moveTo>
                  <a:pt x="178593" y="187523"/>
                </a:moveTo>
                <a:cubicBezTo>
                  <a:pt x="178593" y="197386"/>
                  <a:pt x="186589" y="205382"/>
                  <a:pt x="196453" y="205382"/>
                </a:cubicBezTo>
                <a:cubicBezTo>
                  <a:pt x="206316" y="205382"/>
                  <a:pt x="214312" y="197386"/>
                  <a:pt x="214312" y="187523"/>
                </a:cubicBezTo>
                <a:cubicBezTo>
                  <a:pt x="214312" y="177660"/>
                  <a:pt x="206316" y="169664"/>
                  <a:pt x="196453" y="169664"/>
                </a:cubicBezTo>
                <a:cubicBezTo>
                  <a:pt x="186589" y="169664"/>
                  <a:pt x="178593" y="177659"/>
                  <a:pt x="178593" y="187523"/>
                </a:cubicBezTo>
                <a:moveTo>
                  <a:pt x="211621" y="118467"/>
                </a:moveTo>
                <a:lnTo>
                  <a:pt x="216884" y="135766"/>
                </a:lnTo>
                <a:cubicBezTo>
                  <a:pt x="218686" y="141725"/>
                  <a:pt x="224795" y="145268"/>
                  <a:pt x="230862" y="143875"/>
                </a:cubicBezTo>
                <a:lnTo>
                  <a:pt x="248388" y="139815"/>
                </a:lnTo>
                <a:cubicBezTo>
                  <a:pt x="255206" y="138278"/>
                  <a:pt x="262231" y="141362"/>
                  <a:pt x="265714" y="147422"/>
                </a:cubicBezTo>
                <a:cubicBezTo>
                  <a:pt x="269198" y="153482"/>
                  <a:pt x="268328" y="161104"/>
                  <a:pt x="263568" y="166223"/>
                </a:cubicBezTo>
                <a:lnTo>
                  <a:pt x="251293" y="179450"/>
                </a:lnTo>
                <a:cubicBezTo>
                  <a:pt x="247043" y="184021"/>
                  <a:pt x="247043" y="191097"/>
                  <a:pt x="251293" y="195667"/>
                </a:cubicBezTo>
                <a:lnTo>
                  <a:pt x="263568" y="208895"/>
                </a:lnTo>
                <a:cubicBezTo>
                  <a:pt x="268328" y="214013"/>
                  <a:pt x="269198" y="221636"/>
                  <a:pt x="265714" y="227696"/>
                </a:cubicBezTo>
                <a:cubicBezTo>
                  <a:pt x="262231" y="233755"/>
                  <a:pt x="255206" y="236839"/>
                  <a:pt x="248388" y="235303"/>
                </a:cubicBezTo>
                <a:lnTo>
                  <a:pt x="230862" y="231243"/>
                </a:lnTo>
                <a:cubicBezTo>
                  <a:pt x="224795" y="229849"/>
                  <a:pt x="218686" y="233393"/>
                  <a:pt x="216884" y="239351"/>
                </a:cubicBezTo>
                <a:lnTo>
                  <a:pt x="211621" y="256579"/>
                </a:lnTo>
                <a:cubicBezTo>
                  <a:pt x="209613" y="263279"/>
                  <a:pt x="203447" y="267868"/>
                  <a:pt x="196453" y="267868"/>
                </a:cubicBezTo>
                <a:cubicBezTo>
                  <a:pt x="189458" y="267868"/>
                  <a:pt x="183292" y="263279"/>
                  <a:pt x="181284" y="256579"/>
                </a:cubicBezTo>
                <a:lnTo>
                  <a:pt x="176021" y="239279"/>
                </a:lnTo>
                <a:cubicBezTo>
                  <a:pt x="174219" y="233321"/>
                  <a:pt x="168110" y="229777"/>
                  <a:pt x="162044" y="231171"/>
                </a:cubicBezTo>
                <a:lnTo>
                  <a:pt x="144518" y="235231"/>
                </a:lnTo>
                <a:cubicBezTo>
                  <a:pt x="137699" y="236768"/>
                  <a:pt x="130674" y="233684"/>
                  <a:pt x="127191" y="227624"/>
                </a:cubicBezTo>
                <a:cubicBezTo>
                  <a:pt x="123708" y="221564"/>
                  <a:pt x="124578" y="213942"/>
                  <a:pt x="129337" y="208823"/>
                </a:cubicBezTo>
                <a:lnTo>
                  <a:pt x="141612" y="195595"/>
                </a:lnTo>
                <a:cubicBezTo>
                  <a:pt x="145862" y="191025"/>
                  <a:pt x="145862" y="183949"/>
                  <a:pt x="141612" y="179379"/>
                </a:cubicBezTo>
                <a:lnTo>
                  <a:pt x="129337" y="166151"/>
                </a:lnTo>
                <a:cubicBezTo>
                  <a:pt x="124578" y="161032"/>
                  <a:pt x="123708" y="153410"/>
                  <a:pt x="127191" y="147350"/>
                </a:cubicBezTo>
                <a:cubicBezTo>
                  <a:pt x="130674" y="141290"/>
                  <a:pt x="137699" y="138206"/>
                  <a:pt x="144518" y="139743"/>
                </a:cubicBezTo>
                <a:lnTo>
                  <a:pt x="162044" y="143803"/>
                </a:lnTo>
                <a:cubicBezTo>
                  <a:pt x="168110" y="145197"/>
                  <a:pt x="174219" y="141653"/>
                  <a:pt x="176021" y="135695"/>
                </a:cubicBezTo>
                <a:lnTo>
                  <a:pt x="181284" y="118395"/>
                </a:lnTo>
                <a:cubicBezTo>
                  <a:pt x="183308" y="111700"/>
                  <a:pt x="189485" y="107126"/>
                  <a:pt x="196479" y="107142"/>
                </a:cubicBezTo>
                <a:cubicBezTo>
                  <a:pt x="203474" y="107159"/>
                  <a:pt x="209629" y="111762"/>
                  <a:pt x="211621" y="118467"/>
                </a:cubicBezTo>
                <a:close/>
                <a:moveTo>
                  <a:pt x="78378" y="92844"/>
                </a:moveTo>
                <a:lnTo>
                  <a:pt x="78378" y="114788"/>
                </a:lnTo>
                <a:moveTo>
                  <a:pt x="121562" y="92844"/>
                </a:moveTo>
                <a:lnTo>
                  <a:pt x="121562" y="114788"/>
                </a:lnTo>
              </a:path>
            </a:pathLst>
          </a:custGeom>
          <a:noFill/>
          <a:ln w="1905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66" name="Google Shape;766;p21"/>
          <p:cNvSpPr/>
          <p:nvPr/>
        </p:nvSpPr>
        <p:spPr>
          <a:xfrm>
            <a:off x="12776530" y="2915352"/>
            <a:ext cx="410765" cy="392906"/>
          </a:xfrm>
          <a:custGeom>
            <a:avLst/>
            <a:gdLst/>
            <a:ahLst/>
            <a:cxnLst/>
            <a:rect l="l" t="t" r="r" b="b"/>
            <a:pathLst>
              <a:path w="273843" h="261937" extrusionOk="0">
                <a:moveTo>
                  <a:pt x="238125" y="261937"/>
                </a:moveTo>
                <a:lnTo>
                  <a:pt x="238125" y="232171"/>
                </a:lnTo>
                <a:moveTo>
                  <a:pt x="232040" y="59531"/>
                </a:moveTo>
                <a:cubicBezTo>
                  <a:pt x="241373" y="71787"/>
                  <a:pt x="239812" y="89140"/>
                  <a:pt x="228441" y="99534"/>
                </a:cubicBezTo>
                <a:cubicBezTo>
                  <a:pt x="217070" y="109928"/>
                  <a:pt x="199648" y="109928"/>
                  <a:pt x="188277" y="99534"/>
                </a:cubicBezTo>
                <a:cubicBezTo>
                  <a:pt x="176906" y="89140"/>
                  <a:pt x="175344" y="71787"/>
                  <a:pt x="184677" y="59531"/>
                </a:cubicBezTo>
                <a:close/>
                <a:moveTo>
                  <a:pt x="232171" y="59531"/>
                </a:moveTo>
                <a:lnTo>
                  <a:pt x="178593" y="59531"/>
                </a:lnTo>
                <a:lnTo>
                  <a:pt x="165270" y="28432"/>
                </a:lnTo>
                <a:cubicBezTo>
                  <a:pt x="164393" y="26387"/>
                  <a:pt x="164730" y="24024"/>
                  <a:pt x="166143" y="22305"/>
                </a:cubicBezTo>
                <a:cubicBezTo>
                  <a:pt x="167556" y="20586"/>
                  <a:pt x="169809" y="19799"/>
                  <a:pt x="171985" y="20264"/>
                </a:cubicBezTo>
                <a:lnTo>
                  <a:pt x="236565" y="34099"/>
                </a:lnTo>
                <a:cubicBezTo>
                  <a:pt x="238366" y="34486"/>
                  <a:pt x="239886" y="35684"/>
                  <a:pt x="240683" y="37345"/>
                </a:cubicBezTo>
                <a:cubicBezTo>
                  <a:pt x="241479" y="39006"/>
                  <a:pt x="241462" y="40942"/>
                  <a:pt x="240637" y="42588"/>
                </a:cubicBezTo>
                <a:close/>
                <a:moveTo>
                  <a:pt x="178593" y="59531"/>
                </a:moveTo>
                <a:lnTo>
                  <a:pt x="154781" y="71437"/>
                </a:lnTo>
                <a:moveTo>
                  <a:pt x="110144" y="202406"/>
                </a:moveTo>
                <a:lnTo>
                  <a:pt x="157948" y="138660"/>
                </a:lnTo>
                <a:cubicBezTo>
                  <a:pt x="161373" y="133709"/>
                  <a:pt x="167062" y="130818"/>
                  <a:pt x="173081" y="130968"/>
                </a:cubicBezTo>
                <a:lnTo>
                  <a:pt x="190500" y="130968"/>
                </a:lnTo>
                <a:lnTo>
                  <a:pt x="208359" y="160734"/>
                </a:lnTo>
                <a:lnTo>
                  <a:pt x="226218" y="130968"/>
                </a:lnTo>
                <a:lnTo>
                  <a:pt x="238125" y="130968"/>
                </a:lnTo>
                <a:cubicBezTo>
                  <a:pt x="257851" y="130968"/>
                  <a:pt x="273843" y="146960"/>
                  <a:pt x="273843" y="166687"/>
                </a:cubicBezTo>
                <a:lnTo>
                  <a:pt x="273843" y="232171"/>
                </a:lnTo>
                <a:cubicBezTo>
                  <a:pt x="273843" y="242035"/>
                  <a:pt x="265847" y="250031"/>
                  <a:pt x="255984" y="250031"/>
                </a:cubicBezTo>
                <a:cubicBezTo>
                  <a:pt x="246120" y="250031"/>
                  <a:pt x="238125" y="242035"/>
                  <a:pt x="238125" y="232171"/>
                </a:cubicBezTo>
                <a:lnTo>
                  <a:pt x="238125" y="172640"/>
                </a:lnTo>
                <a:moveTo>
                  <a:pt x="151209" y="208359"/>
                </a:moveTo>
                <a:lnTo>
                  <a:pt x="166687" y="188797"/>
                </a:lnTo>
                <a:lnTo>
                  <a:pt x="166687" y="261937"/>
                </a:lnTo>
                <a:moveTo>
                  <a:pt x="142875" y="238125"/>
                </a:moveTo>
                <a:cubicBezTo>
                  <a:pt x="142875" y="251276"/>
                  <a:pt x="132213" y="261937"/>
                  <a:pt x="119062" y="261937"/>
                </a:cubicBezTo>
                <a:lnTo>
                  <a:pt x="47625" y="261937"/>
                </a:lnTo>
                <a:cubicBezTo>
                  <a:pt x="34473" y="261937"/>
                  <a:pt x="23812" y="251276"/>
                  <a:pt x="23812" y="238125"/>
                </a:cubicBezTo>
                <a:lnTo>
                  <a:pt x="23812" y="226218"/>
                </a:lnTo>
                <a:lnTo>
                  <a:pt x="136921" y="226218"/>
                </a:lnTo>
                <a:cubicBezTo>
                  <a:pt x="140209" y="226218"/>
                  <a:pt x="142875" y="228884"/>
                  <a:pt x="142875" y="232171"/>
                </a:cubicBezTo>
                <a:close/>
                <a:moveTo>
                  <a:pt x="35718" y="142875"/>
                </a:moveTo>
                <a:lnTo>
                  <a:pt x="35718" y="226218"/>
                </a:lnTo>
                <a:lnTo>
                  <a:pt x="23812" y="226218"/>
                </a:lnTo>
                <a:cubicBezTo>
                  <a:pt x="10661" y="226218"/>
                  <a:pt x="0" y="215557"/>
                  <a:pt x="0" y="202406"/>
                </a:cubicBezTo>
                <a:lnTo>
                  <a:pt x="0" y="130968"/>
                </a:lnTo>
                <a:moveTo>
                  <a:pt x="119062" y="59531"/>
                </a:moveTo>
                <a:cubicBezTo>
                  <a:pt x="119062" y="92409"/>
                  <a:pt x="92409" y="119062"/>
                  <a:pt x="59531" y="119062"/>
                </a:cubicBezTo>
                <a:cubicBezTo>
                  <a:pt x="26653" y="119062"/>
                  <a:pt x="0" y="92409"/>
                  <a:pt x="0" y="59531"/>
                </a:cubicBezTo>
                <a:cubicBezTo>
                  <a:pt x="0" y="26653"/>
                  <a:pt x="26653" y="0"/>
                  <a:pt x="59531" y="0"/>
                </a:cubicBezTo>
                <a:moveTo>
                  <a:pt x="35718" y="53578"/>
                </a:moveTo>
                <a:lnTo>
                  <a:pt x="55006" y="68044"/>
                </a:lnTo>
                <a:cubicBezTo>
                  <a:pt x="57542" y="69944"/>
                  <a:pt x="61122" y="69526"/>
                  <a:pt x="63150" y="67091"/>
                </a:cubicBezTo>
                <a:lnTo>
                  <a:pt x="119062" y="0"/>
                </a:lnTo>
              </a:path>
            </a:pathLst>
          </a:custGeom>
          <a:noFill/>
          <a:ln w="1905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67" name="Google Shape;767;p21"/>
          <p:cNvSpPr/>
          <p:nvPr/>
        </p:nvSpPr>
        <p:spPr>
          <a:xfrm>
            <a:off x="10635619" y="3254680"/>
            <a:ext cx="492380" cy="675993"/>
          </a:xfrm>
          <a:custGeom>
            <a:avLst/>
            <a:gdLst/>
            <a:ahLst/>
            <a:cxnLst/>
            <a:rect l="l" t="t" r="r" b="b"/>
            <a:pathLst>
              <a:path w="328253" h="450662" extrusionOk="0">
                <a:moveTo>
                  <a:pt x="113347" y="243459"/>
                </a:moveTo>
                <a:cubicBezTo>
                  <a:pt x="113340" y="286494"/>
                  <a:pt x="148226" y="321385"/>
                  <a:pt x="191262" y="321385"/>
                </a:cubicBezTo>
                <a:cubicBezTo>
                  <a:pt x="234297" y="321385"/>
                  <a:pt x="269183" y="286494"/>
                  <a:pt x="269176" y="243459"/>
                </a:cubicBezTo>
                <a:cubicBezTo>
                  <a:pt x="269183" y="200423"/>
                  <a:pt x="234297" y="165532"/>
                  <a:pt x="191262" y="165532"/>
                </a:cubicBezTo>
                <a:cubicBezTo>
                  <a:pt x="148226" y="165532"/>
                  <a:pt x="113340" y="200423"/>
                  <a:pt x="113347" y="243459"/>
                </a:cubicBezTo>
                <a:moveTo>
                  <a:pt x="113347" y="355282"/>
                </a:moveTo>
                <a:lnTo>
                  <a:pt x="113347" y="243459"/>
                </a:lnTo>
                <a:moveTo>
                  <a:pt x="288607" y="0"/>
                </a:moveTo>
                <a:lnTo>
                  <a:pt x="65722" y="0"/>
                </a:lnTo>
                <a:lnTo>
                  <a:pt x="65722" y="192786"/>
                </a:lnTo>
                <a:cubicBezTo>
                  <a:pt x="90510" y="132557"/>
                  <a:pt x="154421" y="98256"/>
                  <a:pt x="218314" y="110890"/>
                </a:cubicBezTo>
                <a:cubicBezTo>
                  <a:pt x="282207" y="123523"/>
                  <a:pt x="328253" y="179567"/>
                  <a:pt x="328253" y="244697"/>
                </a:cubicBezTo>
                <a:cubicBezTo>
                  <a:pt x="328253" y="309827"/>
                  <a:pt x="282207" y="365870"/>
                  <a:pt x="218314" y="378504"/>
                </a:cubicBezTo>
                <a:cubicBezTo>
                  <a:pt x="154421" y="391138"/>
                  <a:pt x="90510" y="356837"/>
                  <a:pt x="65722" y="296608"/>
                </a:cubicBezTo>
                <a:moveTo>
                  <a:pt x="322326" y="99250"/>
                </a:moveTo>
                <a:cubicBezTo>
                  <a:pt x="286460" y="66670"/>
                  <a:pt x="239716" y="48665"/>
                  <a:pt x="191262" y="48768"/>
                </a:cubicBezTo>
                <a:cubicBezTo>
                  <a:pt x="170833" y="48739"/>
                  <a:pt x="150524" y="51888"/>
                  <a:pt x="131064" y="58102"/>
                </a:cubicBezTo>
                <a:moveTo>
                  <a:pt x="328041" y="382143"/>
                </a:moveTo>
                <a:cubicBezTo>
                  <a:pt x="276853" y="432521"/>
                  <a:pt x="202106" y="450662"/>
                  <a:pt x="133520" y="429353"/>
                </a:cubicBezTo>
                <a:cubicBezTo>
                  <a:pt x="64934" y="408045"/>
                  <a:pt x="13627" y="350740"/>
                  <a:pt x="0" y="280225"/>
                </a:cubicBezTo>
                <a:moveTo>
                  <a:pt x="171831" y="224028"/>
                </a:moveTo>
                <a:lnTo>
                  <a:pt x="210883" y="262890"/>
                </a:lnTo>
                <a:moveTo>
                  <a:pt x="171831" y="262889"/>
                </a:moveTo>
                <a:lnTo>
                  <a:pt x="210883" y="224027"/>
                </a:lnTo>
              </a:path>
            </a:pathLst>
          </a:cu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B050"/>
              </a:solidFill>
              <a:latin typeface="Calibri"/>
              <a:ea typeface="Calibri"/>
              <a:cs typeface="Calibri"/>
              <a:sym typeface="Calibri"/>
            </a:endParaRPr>
          </a:p>
        </p:txBody>
      </p:sp>
      <p:sp>
        <p:nvSpPr>
          <p:cNvPr id="768" name="Google Shape;768;p21"/>
          <p:cNvSpPr/>
          <p:nvPr/>
        </p:nvSpPr>
        <p:spPr>
          <a:xfrm>
            <a:off x="9433255" y="6421148"/>
            <a:ext cx="410765" cy="410765"/>
          </a:xfrm>
          <a:custGeom>
            <a:avLst/>
            <a:gdLst/>
            <a:ahLst/>
            <a:cxnLst/>
            <a:rect l="l" t="t" r="r" b="b"/>
            <a:pathLst>
              <a:path w="273843" h="273843" extrusionOk="0">
                <a:moveTo>
                  <a:pt x="154674" y="0"/>
                </a:moveTo>
                <a:cubicBezTo>
                  <a:pt x="151542" y="82724"/>
                  <a:pt x="83486" y="142875"/>
                  <a:pt x="0" y="142875"/>
                </a:cubicBezTo>
                <a:moveTo>
                  <a:pt x="130968" y="23812"/>
                </a:moveTo>
                <a:lnTo>
                  <a:pt x="154781" y="0"/>
                </a:lnTo>
                <a:lnTo>
                  <a:pt x="178593" y="23812"/>
                </a:lnTo>
                <a:moveTo>
                  <a:pt x="264902" y="29194"/>
                </a:moveTo>
                <a:cubicBezTo>
                  <a:pt x="266833" y="28304"/>
                  <a:pt x="269093" y="28513"/>
                  <a:pt x="270829" y="29741"/>
                </a:cubicBezTo>
                <a:cubicBezTo>
                  <a:pt x="272565" y="30969"/>
                  <a:pt x="273514" y="33029"/>
                  <a:pt x="273319" y="35147"/>
                </a:cubicBezTo>
                <a:cubicBezTo>
                  <a:pt x="271450" y="57983"/>
                  <a:pt x="262818" y="110466"/>
                  <a:pt x="223182" y="110466"/>
                </a:cubicBezTo>
                <a:cubicBezTo>
                  <a:pt x="204065" y="110113"/>
                  <a:pt x="188752" y="94516"/>
                  <a:pt x="188752" y="75396"/>
                </a:cubicBezTo>
                <a:cubicBezTo>
                  <a:pt x="188752" y="56276"/>
                  <a:pt x="204065" y="40678"/>
                  <a:pt x="223182" y="40326"/>
                </a:cubicBezTo>
                <a:cubicBezTo>
                  <a:pt x="237694" y="39445"/>
                  <a:pt x="251881" y="35660"/>
                  <a:pt x="264902" y="29194"/>
                </a:cubicBezTo>
                <a:close/>
                <a:moveTo>
                  <a:pt x="193476" y="273843"/>
                </a:moveTo>
                <a:lnTo>
                  <a:pt x="193476" y="125015"/>
                </a:lnTo>
                <a:cubicBezTo>
                  <a:pt x="193466" y="120383"/>
                  <a:pt x="194235" y="115783"/>
                  <a:pt x="195750" y="111406"/>
                </a:cubicBezTo>
                <a:cubicBezTo>
                  <a:pt x="202629" y="91293"/>
                  <a:pt x="218036" y="75241"/>
                  <a:pt x="237851" y="67544"/>
                </a:cubicBezTo>
                <a:moveTo>
                  <a:pt x="0" y="273843"/>
                </a:moveTo>
                <a:lnTo>
                  <a:pt x="273843" y="273843"/>
                </a:lnTo>
                <a:moveTo>
                  <a:pt x="50601" y="244078"/>
                </a:moveTo>
                <a:cubicBezTo>
                  <a:pt x="26789" y="244078"/>
                  <a:pt x="26789" y="273843"/>
                  <a:pt x="26789" y="273843"/>
                </a:cubicBezTo>
                <a:cubicBezTo>
                  <a:pt x="26789" y="244078"/>
                  <a:pt x="2976" y="244078"/>
                  <a:pt x="2976" y="244078"/>
                </a:cubicBezTo>
                <a:moveTo>
                  <a:pt x="110132" y="250031"/>
                </a:moveTo>
                <a:cubicBezTo>
                  <a:pt x="113670" y="239768"/>
                  <a:pt x="123102" y="232694"/>
                  <a:pt x="133945" y="232171"/>
                </a:cubicBezTo>
                <a:moveTo>
                  <a:pt x="104179" y="196024"/>
                </a:moveTo>
                <a:cubicBezTo>
                  <a:pt x="111154" y="202998"/>
                  <a:pt x="111155" y="214305"/>
                  <a:pt x="104183" y="221281"/>
                </a:cubicBezTo>
                <a:cubicBezTo>
                  <a:pt x="97210" y="228257"/>
                  <a:pt x="85903" y="228260"/>
                  <a:pt x="78926" y="221289"/>
                </a:cubicBezTo>
                <a:cubicBezTo>
                  <a:pt x="72804" y="211594"/>
                  <a:pt x="68218" y="201012"/>
                  <a:pt x="65329" y="189916"/>
                </a:cubicBezTo>
                <a:cubicBezTo>
                  <a:pt x="64655" y="187796"/>
                  <a:pt x="65219" y="185476"/>
                  <a:pt x="66793" y="183903"/>
                </a:cubicBezTo>
                <a:cubicBezTo>
                  <a:pt x="68366" y="182329"/>
                  <a:pt x="70686" y="181765"/>
                  <a:pt x="72806" y="182439"/>
                </a:cubicBezTo>
                <a:cubicBezTo>
                  <a:pt x="83899" y="185330"/>
                  <a:pt x="94481" y="189912"/>
                  <a:pt x="104179" y="196024"/>
                </a:cubicBezTo>
                <a:close/>
                <a:moveTo>
                  <a:pt x="103584" y="221896"/>
                </a:moveTo>
                <a:cubicBezTo>
                  <a:pt x="107869" y="228500"/>
                  <a:pt x="110143" y="236206"/>
                  <a:pt x="110132" y="244078"/>
                </a:cubicBezTo>
                <a:lnTo>
                  <a:pt x="110132" y="273843"/>
                </a:lnTo>
                <a:moveTo>
                  <a:pt x="134981" y="129480"/>
                </a:moveTo>
                <a:cubicBezTo>
                  <a:pt x="148047" y="121148"/>
                  <a:pt x="165393" y="124988"/>
                  <a:pt x="173722" y="138056"/>
                </a:cubicBezTo>
                <a:cubicBezTo>
                  <a:pt x="182051" y="151123"/>
                  <a:pt x="178208" y="168469"/>
                  <a:pt x="165139" y="176795"/>
                </a:cubicBezTo>
                <a:cubicBezTo>
                  <a:pt x="139386" y="193274"/>
                  <a:pt x="112132" y="164401"/>
                  <a:pt x="100226" y="149221"/>
                </a:cubicBezTo>
                <a:cubicBezTo>
                  <a:pt x="98937" y="147554"/>
                  <a:pt x="98625" y="145330"/>
                  <a:pt x="99406" y="143374"/>
                </a:cubicBezTo>
                <a:cubicBezTo>
                  <a:pt x="100186" y="141417"/>
                  <a:pt x="101942" y="140018"/>
                  <a:pt x="104024" y="139696"/>
                </a:cubicBezTo>
                <a:cubicBezTo>
                  <a:pt x="114912" y="138348"/>
                  <a:pt x="125429" y="134877"/>
                  <a:pt x="134981" y="129480"/>
                </a:cubicBezTo>
                <a:close/>
                <a:moveTo>
                  <a:pt x="193476" y="172640"/>
                </a:moveTo>
                <a:cubicBezTo>
                  <a:pt x="191490" y="169513"/>
                  <a:pt x="188995" y="166741"/>
                  <a:pt x="186094" y="164437"/>
                </a:cubicBezTo>
                <a:cubicBezTo>
                  <a:pt x="172801" y="153829"/>
                  <a:pt x="155506" y="149625"/>
                  <a:pt x="138826" y="152947"/>
                </a:cubicBezTo>
              </a:path>
            </a:pathLst>
          </a:custGeom>
          <a:noFill/>
          <a:ln w="1905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769" name="Google Shape;769;p21"/>
          <p:cNvSpPr/>
          <p:nvPr/>
        </p:nvSpPr>
        <p:spPr>
          <a:xfrm>
            <a:off x="5079105" y="5852348"/>
            <a:ext cx="2058885" cy="3265282"/>
          </a:xfrm>
          <a:custGeom>
            <a:avLst/>
            <a:gdLst/>
            <a:ahLst/>
            <a:cxnLst/>
            <a:rect l="l" t="t" r="r" b="b"/>
            <a:pathLst>
              <a:path w="1570191" h="2137636" extrusionOk="0">
                <a:moveTo>
                  <a:pt x="0" y="0"/>
                </a:moveTo>
                <a:lnTo>
                  <a:pt x="1570191" y="0"/>
                </a:lnTo>
                <a:lnTo>
                  <a:pt x="1570191" y="2137636"/>
                </a:lnTo>
                <a:lnTo>
                  <a:pt x="0" y="2137636"/>
                </a:lnTo>
                <a:lnTo>
                  <a:pt x="0" y="0"/>
                </a:lnTo>
                <a:close/>
              </a:path>
            </a:pathLst>
          </a:custGeom>
          <a:blipFill rotWithShape="1">
            <a:blip r:embed="rId8">
              <a:alphaModFix/>
            </a:blip>
            <a:stretch>
              <a:fillRect/>
            </a:stretch>
          </a:blipFill>
          <a:ln>
            <a:noFill/>
          </a:ln>
        </p:spPr>
      </p:sp>
      <p:sp>
        <p:nvSpPr>
          <p:cNvPr id="770" name="Google Shape;770;p21"/>
          <p:cNvSpPr/>
          <p:nvPr/>
        </p:nvSpPr>
        <p:spPr>
          <a:xfrm>
            <a:off x="984859" y="1194626"/>
            <a:ext cx="3995160" cy="7257848"/>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21"/>
          <p:cNvSpPr txBox="1"/>
          <p:nvPr/>
        </p:nvSpPr>
        <p:spPr>
          <a:xfrm>
            <a:off x="1145801" y="1250543"/>
            <a:ext cx="3847095" cy="720193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200" b="1" dirty="0">
                <a:solidFill>
                  <a:srgbClr val="595959"/>
                </a:solidFill>
                <a:sym typeface="Arial"/>
              </a:rPr>
              <a:t>Quy </a:t>
            </a:r>
            <a:r>
              <a:rPr lang="en-US" sz="2200" b="1" dirty="0" err="1">
                <a:solidFill>
                  <a:srgbClr val="595959"/>
                </a:solidFill>
                <a:sym typeface="Arial"/>
              </a:rPr>
              <a:t>trình</a:t>
            </a:r>
            <a:r>
              <a:rPr lang="en-US" sz="2200" b="1" dirty="0">
                <a:solidFill>
                  <a:srgbClr val="595959"/>
                </a:solidFill>
                <a:sym typeface="Arial"/>
              </a:rPr>
              <a:t> </a:t>
            </a:r>
            <a:r>
              <a:rPr lang="en-US" sz="2200" b="1" dirty="0" err="1">
                <a:solidFill>
                  <a:srgbClr val="595959"/>
                </a:solidFill>
                <a:sym typeface="Arial"/>
              </a:rPr>
              <a:t>vận</a:t>
            </a:r>
            <a:r>
              <a:rPr lang="en-US" sz="2200" b="1" dirty="0">
                <a:solidFill>
                  <a:srgbClr val="595959"/>
                </a:solidFill>
                <a:sym typeface="Arial"/>
              </a:rPr>
              <a:t> </a:t>
            </a:r>
            <a:r>
              <a:rPr lang="en-US" sz="2200" b="1" dirty="0" err="1">
                <a:solidFill>
                  <a:srgbClr val="595959"/>
                </a:solidFill>
                <a:sym typeface="Arial"/>
              </a:rPr>
              <a:t>hành</a:t>
            </a:r>
            <a:r>
              <a:rPr lang="en-US" sz="2200" b="1" dirty="0">
                <a:solidFill>
                  <a:srgbClr val="595959"/>
                </a:solidFill>
                <a:sym typeface="Arial"/>
              </a:rPr>
              <a:t> </a:t>
            </a:r>
            <a:r>
              <a:rPr lang="en-US" sz="2200" b="1" dirty="0" err="1">
                <a:solidFill>
                  <a:srgbClr val="595959"/>
                </a:solidFill>
                <a:sym typeface="Arial"/>
              </a:rPr>
              <a:t>của</a:t>
            </a:r>
            <a:r>
              <a:rPr lang="en-US" sz="2200" b="1" dirty="0">
                <a:solidFill>
                  <a:srgbClr val="595959"/>
                </a:solidFill>
                <a:sym typeface="Arial"/>
              </a:rPr>
              <a:t> Elite </a:t>
            </a:r>
            <a:r>
              <a:rPr lang="en-US" sz="2200" b="1" dirty="0" err="1">
                <a:solidFill>
                  <a:srgbClr val="595959"/>
                </a:solidFill>
                <a:sym typeface="Arial"/>
              </a:rPr>
              <a:t>CyberZone</a:t>
            </a:r>
            <a:r>
              <a:rPr lang="en-US" sz="2200" b="1" dirty="0">
                <a:solidFill>
                  <a:srgbClr val="595959"/>
                </a:solidFill>
                <a:sym typeface="Arial"/>
              </a:rPr>
              <a:t> </a:t>
            </a:r>
            <a:r>
              <a:rPr lang="en-US" sz="2200" b="1" dirty="0" err="1">
                <a:solidFill>
                  <a:srgbClr val="595959"/>
                </a:solidFill>
                <a:sym typeface="Arial"/>
              </a:rPr>
              <a:t>được</a:t>
            </a:r>
            <a:r>
              <a:rPr lang="en-US" sz="2200" b="1" dirty="0">
                <a:solidFill>
                  <a:srgbClr val="595959"/>
                </a:solidFill>
                <a:sym typeface="Arial"/>
              </a:rPr>
              <a:t> </a:t>
            </a:r>
            <a:r>
              <a:rPr lang="en-US" sz="2200" b="1" dirty="0" err="1">
                <a:solidFill>
                  <a:srgbClr val="595959"/>
                </a:solidFill>
                <a:sym typeface="Arial"/>
              </a:rPr>
              <a:t>thiết</a:t>
            </a:r>
            <a:r>
              <a:rPr lang="en-US" sz="2200" b="1" dirty="0">
                <a:solidFill>
                  <a:srgbClr val="595959"/>
                </a:solidFill>
                <a:sym typeface="Arial"/>
              </a:rPr>
              <a:t> </a:t>
            </a:r>
            <a:r>
              <a:rPr lang="en-US" sz="2200" b="1" dirty="0" err="1">
                <a:solidFill>
                  <a:srgbClr val="595959"/>
                </a:solidFill>
                <a:sym typeface="Arial"/>
              </a:rPr>
              <a:t>kế</a:t>
            </a:r>
            <a:r>
              <a:rPr lang="en-US" sz="2200" b="1" dirty="0">
                <a:solidFill>
                  <a:srgbClr val="595959"/>
                </a:solidFill>
                <a:sym typeface="Arial"/>
              </a:rPr>
              <a:t> </a:t>
            </a:r>
            <a:r>
              <a:rPr lang="en-US" sz="2200" b="1" dirty="0" err="1">
                <a:solidFill>
                  <a:srgbClr val="595959"/>
                </a:solidFill>
                <a:sym typeface="Arial"/>
              </a:rPr>
              <a:t>để</a:t>
            </a:r>
            <a:r>
              <a:rPr lang="en-US" sz="2200" b="1" dirty="0">
                <a:solidFill>
                  <a:srgbClr val="595959"/>
                </a:solidFill>
                <a:sym typeface="Arial"/>
              </a:rPr>
              <a:t> </a:t>
            </a:r>
            <a:r>
              <a:rPr lang="en-US" sz="2200" b="1" dirty="0" err="1">
                <a:solidFill>
                  <a:srgbClr val="595959"/>
                </a:solidFill>
                <a:sym typeface="Arial"/>
              </a:rPr>
              <a:t>đảm</a:t>
            </a:r>
            <a:r>
              <a:rPr lang="en-US" sz="2200" b="1" dirty="0">
                <a:solidFill>
                  <a:srgbClr val="595959"/>
                </a:solidFill>
                <a:sym typeface="Arial"/>
              </a:rPr>
              <a:t> </a:t>
            </a:r>
            <a:r>
              <a:rPr lang="en-US" sz="2200" b="1" dirty="0" err="1">
                <a:solidFill>
                  <a:srgbClr val="595959"/>
                </a:solidFill>
                <a:sym typeface="Arial"/>
              </a:rPr>
              <a:t>bảo</a:t>
            </a:r>
            <a:r>
              <a:rPr lang="en-US" sz="2200" b="1" dirty="0">
                <a:solidFill>
                  <a:srgbClr val="595959"/>
                </a:solidFill>
                <a:sym typeface="Arial"/>
              </a:rPr>
              <a:t> </a:t>
            </a:r>
            <a:r>
              <a:rPr lang="en-US" sz="2200" b="1" dirty="0" err="1">
                <a:solidFill>
                  <a:srgbClr val="595959"/>
                </a:solidFill>
                <a:sym typeface="Arial"/>
              </a:rPr>
              <a:t>trải</a:t>
            </a:r>
            <a:r>
              <a:rPr lang="en-US" sz="2200" b="1" dirty="0">
                <a:solidFill>
                  <a:srgbClr val="595959"/>
                </a:solidFill>
                <a:sym typeface="Arial"/>
              </a:rPr>
              <a:t> </a:t>
            </a:r>
            <a:r>
              <a:rPr lang="en-US" sz="2200" b="1" dirty="0" err="1">
                <a:solidFill>
                  <a:srgbClr val="595959"/>
                </a:solidFill>
                <a:sym typeface="Arial"/>
              </a:rPr>
              <a:t>nghiệm</a:t>
            </a:r>
            <a:r>
              <a:rPr lang="en-US" sz="2200" b="1" dirty="0">
                <a:solidFill>
                  <a:srgbClr val="595959"/>
                </a:solidFill>
                <a:sym typeface="Arial"/>
              </a:rPr>
              <a:t> </a:t>
            </a:r>
            <a:r>
              <a:rPr lang="en-US" sz="2200" b="1" dirty="0" err="1">
                <a:solidFill>
                  <a:srgbClr val="595959"/>
                </a:solidFill>
                <a:sym typeface="Arial"/>
              </a:rPr>
              <a:t>khách</a:t>
            </a:r>
            <a:r>
              <a:rPr lang="en-US" sz="2200" b="1" dirty="0">
                <a:solidFill>
                  <a:srgbClr val="595959"/>
                </a:solidFill>
                <a:sym typeface="Arial"/>
              </a:rPr>
              <a:t> </a:t>
            </a:r>
            <a:r>
              <a:rPr lang="en-US" sz="2200" b="1" dirty="0" err="1">
                <a:solidFill>
                  <a:srgbClr val="595959"/>
                </a:solidFill>
                <a:sym typeface="Arial"/>
              </a:rPr>
              <a:t>hàng</a:t>
            </a:r>
            <a:r>
              <a:rPr lang="en-US" sz="2200" b="1" dirty="0">
                <a:solidFill>
                  <a:srgbClr val="595959"/>
                </a:solidFill>
                <a:sym typeface="Arial"/>
              </a:rPr>
              <a:t> </a:t>
            </a:r>
            <a:r>
              <a:rPr lang="en-US" sz="2200" b="1" dirty="0" err="1">
                <a:solidFill>
                  <a:srgbClr val="595959"/>
                </a:solidFill>
                <a:sym typeface="Arial"/>
              </a:rPr>
              <a:t>tốt</a:t>
            </a:r>
            <a:r>
              <a:rPr lang="en-US" sz="2200" b="1" dirty="0">
                <a:solidFill>
                  <a:srgbClr val="595959"/>
                </a:solidFill>
                <a:sym typeface="Arial"/>
              </a:rPr>
              <a:t> </a:t>
            </a:r>
            <a:r>
              <a:rPr lang="en-US" sz="2200" b="1" dirty="0" err="1">
                <a:solidFill>
                  <a:srgbClr val="595959"/>
                </a:solidFill>
                <a:sym typeface="Arial"/>
              </a:rPr>
              <a:t>nhất</a:t>
            </a:r>
            <a:r>
              <a:rPr lang="en-US" sz="2200" b="1" dirty="0">
                <a:solidFill>
                  <a:srgbClr val="595959"/>
                </a:solidFill>
                <a:sym typeface="Arial"/>
              </a:rPr>
              <a:t> </a:t>
            </a:r>
            <a:r>
              <a:rPr lang="en-US" sz="2200" b="1" dirty="0" err="1">
                <a:solidFill>
                  <a:srgbClr val="595959"/>
                </a:solidFill>
                <a:sym typeface="Arial"/>
              </a:rPr>
              <a:t>và</a:t>
            </a:r>
            <a:r>
              <a:rPr lang="en-US" sz="2200" b="1" dirty="0">
                <a:solidFill>
                  <a:srgbClr val="595959"/>
                </a:solidFill>
                <a:sym typeface="Arial"/>
              </a:rPr>
              <a:t> </a:t>
            </a:r>
            <a:r>
              <a:rPr lang="en-US" sz="2200" b="1" dirty="0" err="1">
                <a:solidFill>
                  <a:srgbClr val="595959"/>
                </a:solidFill>
                <a:sym typeface="Arial"/>
              </a:rPr>
              <a:t>hiệu</a:t>
            </a:r>
            <a:r>
              <a:rPr lang="en-US" sz="2200" b="1" dirty="0">
                <a:solidFill>
                  <a:srgbClr val="595959"/>
                </a:solidFill>
                <a:sym typeface="Arial"/>
              </a:rPr>
              <a:t> </a:t>
            </a:r>
            <a:r>
              <a:rPr lang="en-US" sz="2200" b="1" dirty="0" err="1">
                <a:solidFill>
                  <a:srgbClr val="595959"/>
                </a:solidFill>
                <a:sym typeface="Arial"/>
              </a:rPr>
              <a:t>quả</a:t>
            </a:r>
            <a:r>
              <a:rPr lang="en-US" sz="2200" b="1" dirty="0">
                <a:solidFill>
                  <a:srgbClr val="595959"/>
                </a:solidFill>
                <a:sym typeface="Arial"/>
              </a:rPr>
              <a:t> </a:t>
            </a:r>
            <a:r>
              <a:rPr lang="en-US" sz="2200" b="1" dirty="0" err="1">
                <a:solidFill>
                  <a:srgbClr val="595959"/>
                </a:solidFill>
                <a:sym typeface="Arial"/>
              </a:rPr>
              <a:t>kinh</a:t>
            </a:r>
            <a:r>
              <a:rPr lang="en-US" sz="2200" b="1" dirty="0">
                <a:solidFill>
                  <a:srgbClr val="595959"/>
                </a:solidFill>
                <a:sym typeface="Arial"/>
              </a:rPr>
              <a:t> </a:t>
            </a:r>
            <a:r>
              <a:rPr lang="en-US" sz="2200" b="1" dirty="0" err="1">
                <a:solidFill>
                  <a:srgbClr val="595959"/>
                </a:solidFill>
                <a:sym typeface="Arial"/>
              </a:rPr>
              <a:t>doanh</a:t>
            </a:r>
            <a:r>
              <a:rPr lang="en-US" sz="2200" b="1" dirty="0">
                <a:solidFill>
                  <a:srgbClr val="595959"/>
                </a:solidFill>
                <a:sym typeface="Arial"/>
              </a:rPr>
              <a:t> </a:t>
            </a:r>
            <a:r>
              <a:rPr lang="en-US" sz="2200" b="1" dirty="0" err="1">
                <a:solidFill>
                  <a:srgbClr val="595959"/>
                </a:solidFill>
                <a:sym typeface="Arial"/>
              </a:rPr>
              <a:t>cao</a:t>
            </a:r>
            <a:r>
              <a:rPr lang="en-US" sz="2200" b="1" dirty="0">
                <a:solidFill>
                  <a:srgbClr val="595959"/>
                </a:solidFill>
                <a:sym typeface="Arial"/>
              </a:rPr>
              <a:t>. </a:t>
            </a:r>
            <a:r>
              <a:rPr lang="en-US" sz="2200" b="1" dirty="0" err="1">
                <a:solidFill>
                  <a:srgbClr val="595959"/>
                </a:solidFill>
                <a:sym typeface="Arial"/>
              </a:rPr>
              <a:t>Từ</a:t>
            </a:r>
            <a:r>
              <a:rPr lang="en-US" sz="2200" b="1" dirty="0">
                <a:solidFill>
                  <a:srgbClr val="595959"/>
                </a:solidFill>
                <a:sym typeface="Arial"/>
              </a:rPr>
              <a:t> </a:t>
            </a:r>
            <a:r>
              <a:rPr lang="en-US" sz="2200" b="1" dirty="0" err="1">
                <a:solidFill>
                  <a:srgbClr val="595959"/>
                </a:solidFill>
                <a:sym typeface="Arial"/>
              </a:rPr>
              <a:t>việc</a:t>
            </a:r>
            <a:r>
              <a:rPr lang="en-US" sz="2200" b="1" dirty="0">
                <a:solidFill>
                  <a:srgbClr val="595959"/>
                </a:solidFill>
                <a:sym typeface="Arial"/>
              </a:rPr>
              <a:t> </a:t>
            </a:r>
            <a:r>
              <a:rPr lang="en-US" sz="2200" b="1" dirty="0" err="1">
                <a:solidFill>
                  <a:srgbClr val="595959"/>
                </a:solidFill>
                <a:sym typeface="Arial"/>
              </a:rPr>
              <a:t>lựa</a:t>
            </a:r>
            <a:r>
              <a:rPr lang="en-US" sz="2200" b="1" dirty="0">
                <a:solidFill>
                  <a:srgbClr val="595959"/>
                </a:solidFill>
                <a:sym typeface="Arial"/>
              </a:rPr>
              <a:t> </a:t>
            </a:r>
            <a:r>
              <a:rPr lang="en-US" sz="2200" b="1" dirty="0" err="1">
                <a:solidFill>
                  <a:srgbClr val="595959"/>
                </a:solidFill>
                <a:sym typeface="Arial"/>
              </a:rPr>
              <a:t>chọn</a:t>
            </a:r>
            <a:r>
              <a:rPr lang="en-US" sz="2200" b="1" dirty="0">
                <a:solidFill>
                  <a:srgbClr val="595959"/>
                </a:solidFill>
                <a:sym typeface="Arial"/>
              </a:rPr>
              <a:t> </a:t>
            </a:r>
            <a:r>
              <a:rPr lang="en-US" sz="2200" b="1" dirty="0" err="1">
                <a:solidFill>
                  <a:srgbClr val="595959"/>
                </a:solidFill>
                <a:sym typeface="Arial"/>
              </a:rPr>
              <a:t>mặt</a:t>
            </a:r>
            <a:r>
              <a:rPr lang="en-US" sz="2200" b="1" dirty="0">
                <a:solidFill>
                  <a:srgbClr val="595959"/>
                </a:solidFill>
                <a:sym typeface="Arial"/>
              </a:rPr>
              <a:t> </a:t>
            </a:r>
            <a:r>
              <a:rPr lang="en-US" sz="2200" b="1" dirty="0" err="1">
                <a:solidFill>
                  <a:srgbClr val="595959"/>
                </a:solidFill>
                <a:sym typeface="Arial"/>
              </a:rPr>
              <a:t>bằng</a:t>
            </a:r>
            <a:r>
              <a:rPr lang="en-US" sz="2200" b="1" dirty="0">
                <a:solidFill>
                  <a:srgbClr val="595959"/>
                </a:solidFill>
                <a:sym typeface="Arial"/>
              </a:rPr>
              <a:t> </a:t>
            </a:r>
            <a:r>
              <a:rPr lang="en-US" sz="2200" b="1" dirty="0" err="1">
                <a:solidFill>
                  <a:srgbClr val="595959"/>
                </a:solidFill>
                <a:sym typeface="Arial"/>
              </a:rPr>
              <a:t>phù</a:t>
            </a:r>
            <a:r>
              <a:rPr lang="en-US" sz="2200" b="1" dirty="0">
                <a:solidFill>
                  <a:srgbClr val="595959"/>
                </a:solidFill>
                <a:sym typeface="Arial"/>
              </a:rPr>
              <a:t> </a:t>
            </a:r>
            <a:r>
              <a:rPr lang="en-US" sz="2200" b="1" dirty="0" err="1">
                <a:solidFill>
                  <a:srgbClr val="595959"/>
                </a:solidFill>
                <a:sym typeface="Arial"/>
              </a:rPr>
              <a:t>hợp</a:t>
            </a:r>
            <a:r>
              <a:rPr lang="en-US" sz="2200" b="1" dirty="0">
                <a:solidFill>
                  <a:srgbClr val="595959"/>
                </a:solidFill>
                <a:sym typeface="Arial"/>
              </a:rPr>
              <a:t> </a:t>
            </a:r>
            <a:r>
              <a:rPr lang="en-US" sz="2200" b="1" dirty="0" err="1">
                <a:solidFill>
                  <a:srgbClr val="595959"/>
                </a:solidFill>
                <a:sym typeface="Arial"/>
              </a:rPr>
              <a:t>đến</a:t>
            </a:r>
            <a:r>
              <a:rPr lang="en-US" sz="2200" b="1" dirty="0">
                <a:solidFill>
                  <a:srgbClr val="595959"/>
                </a:solidFill>
                <a:sym typeface="Arial"/>
              </a:rPr>
              <a:t> </a:t>
            </a:r>
            <a:r>
              <a:rPr lang="en-US" sz="2200" b="1" dirty="0" err="1">
                <a:solidFill>
                  <a:srgbClr val="595959"/>
                </a:solidFill>
                <a:sym typeface="Arial"/>
              </a:rPr>
              <a:t>thiết</a:t>
            </a:r>
            <a:r>
              <a:rPr lang="en-US" sz="2200" b="1" dirty="0">
                <a:solidFill>
                  <a:srgbClr val="595959"/>
                </a:solidFill>
                <a:sym typeface="Arial"/>
              </a:rPr>
              <a:t> </a:t>
            </a:r>
            <a:r>
              <a:rPr lang="en-US" sz="2200" b="1" dirty="0" err="1">
                <a:solidFill>
                  <a:srgbClr val="595959"/>
                </a:solidFill>
                <a:sym typeface="Arial"/>
              </a:rPr>
              <a:t>kế</a:t>
            </a:r>
            <a:r>
              <a:rPr lang="en-US" sz="2200" b="1" dirty="0">
                <a:solidFill>
                  <a:srgbClr val="595959"/>
                </a:solidFill>
                <a:sym typeface="Arial"/>
              </a:rPr>
              <a:t> </a:t>
            </a:r>
            <a:r>
              <a:rPr lang="en-US" sz="2200" b="1" dirty="0" err="1">
                <a:solidFill>
                  <a:srgbClr val="595959"/>
                </a:solidFill>
                <a:sym typeface="Arial"/>
              </a:rPr>
              <a:t>không</a:t>
            </a:r>
            <a:r>
              <a:rPr lang="en-US" sz="2200" b="1" dirty="0">
                <a:solidFill>
                  <a:srgbClr val="595959"/>
                </a:solidFill>
                <a:sym typeface="Arial"/>
              </a:rPr>
              <a:t> </a:t>
            </a:r>
            <a:r>
              <a:rPr lang="en-US" sz="2200" b="1" dirty="0" err="1">
                <a:solidFill>
                  <a:srgbClr val="595959"/>
                </a:solidFill>
                <a:sym typeface="Arial"/>
              </a:rPr>
              <a:t>gian</a:t>
            </a:r>
            <a:r>
              <a:rPr lang="en-US" sz="2200" b="1" dirty="0">
                <a:solidFill>
                  <a:srgbClr val="595959"/>
                </a:solidFill>
                <a:sym typeface="Arial"/>
              </a:rPr>
              <a:t> </a:t>
            </a:r>
            <a:r>
              <a:rPr lang="en-US" sz="2200" b="1" dirty="0" err="1">
                <a:solidFill>
                  <a:srgbClr val="595959"/>
                </a:solidFill>
                <a:sym typeface="Arial"/>
              </a:rPr>
              <a:t>chuyên</a:t>
            </a:r>
            <a:r>
              <a:rPr lang="en-US" sz="2200" b="1" dirty="0">
                <a:solidFill>
                  <a:srgbClr val="595959"/>
                </a:solidFill>
                <a:sym typeface="Arial"/>
              </a:rPr>
              <a:t> </a:t>
            </a:r>
            <a:r>
              <a:rPr lang="en-US" sz="2200" b="1" dirty="0" err="1">
                <a:solidFill>
                  <a:srgbClr val="595959"/>
                </a:solidFill>
                <a:sym typeface="Arial"/>
              </a:rPr>
              <a:t>nghiệp</a:t>
            </a:r>
            <a:r>
              <a:rPr lang="en-US" sz="2200" b="1" dirty="0">
                <a:solidFill>
                  <a:srgbClr val="595959"/>
                </a:solidFill>
                <a:sym typeface="Arial"/>
              </a:rPr>
              <a:t>, </a:t>
            </a:r>
            <a:r>
              <a:rPr lang="en-US" sz="2200" b="1" dirty="0" err="1">
                <a:solidFill>
                  <a:srgbClr val="595959"/>
                </a:solidFill>
                <a:sym typeface="Arial"/>
              </a:rPr>
              <a:t>mọi</a:t>
            </a:r>
            <a:r>
              <a:rPr lang="en-US" sz="2200" b="1" dirty="0">
                <a:solidFill>
                  <a:srgbClr val="595959"/>
                </a:solidFill>
                <a:sym typeface="Arial"/>
              </a:rPr>
              <a:t> chi </a:t>
            </a:r>
            <a:r>
              <a:rPr lang="en-US" sz="2200" b="1" dirty="0" err="1">
                <a:solidFill>
                  <a:srgbClr val="595959"/>
                </a:solidFill>
                <a:sym typeface="Arial"/>
              </a:rPr>
              <a:t>tiết</a:t>
            </a:r>
            <a:r>
              <a:rPr lang="en-US" sz="2200" b="1" dirty="0">
                <a:solidFill>
                  <a:srgbClr val="595959"/>
                </a:solidFill>
                <a:sym typeface="Arial"/>
              </a:rPr>
              <a:t> </a:t>
            </a:r>
            <a:r>
              <a:rPr lang="en-US" sz="2200" b="1" dirty="0" err="1">
                <a:solidFill>
                  <a:srgbClr val="595959"/>
                </a:solidFill>
                <a:sym typeface="Arial"/>
              </a:rPr>
              <a:t>đều</a:t>
            </a:r>
            <a:r>
              <a:rPr lang="en-US" sz="2200" b="1" dirty="0">
                <a:solidFill>
                  <a:srgbClr val="595959"/>
                </a:solidFill>
                <a:sym typeface="Arial"/>
              </a:rPr>
              <a:t> </a:t>
            </a:r>
            <a:r>
              <a:rPr lang="en-US" sz="2200" b="1" dirty="0" err="1">
                <a:solidFill>
                  <a:srgbClr val="595959"/>
                </a:solidFill>
                <a:sym typeface="Arial"/>
              </a:rPr>
              <a:t>được</a:t>
            </a:r>
            <a:r>
              <a:rPr lang="en-US" sz="2200" b="1" dirty="0">
                <a:solidFill>
                  <a:srgbClr val="595959"/>
                </a:solidFill>
                <a:sym typeface="Arial"/>
              </a:rPr>
              <a:t> </a:t>
            </a:r>
            <a:r>
              <a:rPr lang="en-US" sz="2200" b="1" dirty="0" err="1">
                <a:solidFill>
                  <a:srgbClr val="595959"/>
                </a:solidFill>
                <a:sym typeface="Arial"/>
              </a:rPr>
              <a:t>tính</a:t>
            </a:r>
            <a:r>
              <a:rPr lang="en-US" sz="2200" b="1" dirty="0">
                <a:solidFill>
                  <a:srgbClr val="595959"/>
                </a:solidFill>
                <a:sym typeface="Arial"/>
              </a:rPr>
              <a:t> </a:t>
            </a:r>
            <a:r>
              <a:rPr lang="en-US" sz="2200" b="1" dirty="0" err="1">
                <a:solidFill>
                  <a:srgbClr val="595959"/>
                </a:solidFill>
                <a:sym typeface="Arial"/>
              </a:rPr>
              <a:t>toán</a:t>
            </a:r>
            <a:r>
              <a:rPr lang="en-US" sz="2200" b="1" dirty="0">
                <a:solidFill>
                  <a:srgbClr val="595959"/>
                </a:solidFill>
                <a:sym typeface="Arial"/>
              </a:rPr>
              <a:t> </a:t>
            </a:r>
            <a:r>
              <a:rPr lang="en-US" sz="2200" b="1" dirty="0" err="1">
                <a:solidFill>
                  <a:srgbClr val="595959"/>
                </a:solidFill>
                <a:sym typeface="Arial"/>
              </a:rPr>
              <a:t>kỹ</a:t>
            </a:r>
            <a:r>
              <a:rPr lang="en-US" sz="2200" b="1" dirty="0">
                <a:solidFill>
                  <a:srgbClr val="595959"/>
                </a:solidFill>
                <a:sym typeface="Arial"/>
              </a:rPr>
              <a:t> </a:t>
            </a:r>
            <a:r>
              <a:rPr lang="en-US" sz="2200" b="1" dirty="0" err="1">
                <a:solidFill>
                  <a:srgbClr val="595959"/>
                </a:solidFill>
                <a:sym typeface="Arial"/>
              </a:rPr>
              <a:t>lưỡng</a:t>
            </a:r>
            <a:r>
              <a:rPr lang="en-US" sz="2200" b="1" dirty="0">
                <a:solidFill>
                  <a:srgbClr val="595959"/>
                </a:solidFill>
                <a:sym typeface="Arial"/>
              </a:rPr>
              <a:t>. </a:t>
            </a:r>
            <a:r>
              <a:rPr lang="en-US" sz="2200" b="1" dirty="0" err="1">
                <a:solidFill>
                  <a:srgbClr val="595959"/>
                </a:solidFill>
                <a:sym typeface="Arial"/>
              </a:rPr>
              <a:t>Đội</a:t>
            </a:r>
            <a:r>
              <a:rPr lang="en-US" sz="2200" b="1" dirty="0">
                <a:solidFill>
                  <a:srgbClr val="595959"/>
                </a:solidFill>
                <a:sym typeface="Arial"/>
              </a:rPr>
              <a:t> </a:t>
            </a:r>
            <a:r>
              <a:rPr lang="en-US" sz="2200" b="1" dirty="0" err="1">
                <a:solidFill>
                  <a:srgbClr val="595959"/>
                </a:solidFill>
                <a:sym typeface="Arial"/>
              </a:rPr>
              <a:t>ngũ</a:t>
            </a:r>
            <a:r>
              <a:rPr lang="en-US" sz="2200" b="1" dirty="0">
                <a:solidFill>
                  <a:srgbClr val="595959"/>
                </a:solidFill>
                <a:sym typeface="Arial"/>
              </a:rPr>
              <a:t> </a:t>
            </a:r>
            <a:r>
              <a:rPr lang="en-US" sz="2200" b="1" dirty="0" err="1">
                <a:solidFill>
                  <a:srgbClr val="595959"/>
                </a:solidFill>
                <a:sym typeface="Arial"/>
              </a:rPr>
              <a:t>nhân</a:t>
            </a:r>
            <a:r>
              <a:rPr lang="en-US" sz="2200" b="1" dirty="0">
                <a:solidFill>
                  <a:srgbClr val="595959"/>
                </a:solidFill>
                <a:sym typeface="Arial"/>
              </a:rPr>
              <a:t> </a:t>
            </a:r>
            <a:r>
              <a:rPr lang="en-US" sz="2200" b="1" dirty="0" err="1">
                <a:solidFill>
                  <a:srgbClr val="595959"/>
                </a:solidFill>
                <a:sym typeface="Arial"/>
              </a:rPr>
              <a:t>viên</a:t>
            </a:r>
            <a:r>
              <a:rPr lang="en-US" sz="2200" b="1" dirty="0">
                <a:solidFill>
                  <a:srgbClr val="595959"/>
                </a:solidFill>
                <a:sym typeface="Arial"/>
              </a:rPr>
              <a:t> </a:t>
            </a:r>
            <a:r>
              <a:rPr lang="en-US" sz="2200" b="1" dirty="0" err="1">
                <a:solidFill>
                  <a:srgbClr val="595959"/>
                </a:solidFill>
                <a:sym typeface="Arial"/>
              </a:rPr>
              <a:t>được</a:t>
            </a:r>
            <a:r>
              <a:rPr lang="en-US" sz="2200" b="1" dirty="0">
                <a:solidFill>
                  <a:srgbClr val="595959"/>
                </a:solidFill>
                <a:sym typeface="Arial"/>
              </a:rPr>
              <a:t> </a:t>
            </a:r>
            <a:r>
              <a:rPr lang="en-US" sz="2200" b="1" dirty="0" err="1">
                <a:solidFill>
                  <a:srgbClr val="595959"/>
                </a:solidFill>
                <a:sym typeface="Arial"/>
              </a:rPr>
              <a:t>phân</a:t>
            </a:r>
            <a:r>
              <a:rPr lang="en-US" sz="2200" b="1" dirty="0">
                <a:solidFill>
                  <a:srgbClr val="595959"/>
                </a:solidFill>
                <a:sym typeface="Arial"/>
              </a:rPr>
              <a:t> </a:t>
            </a:r>
            <a:r>
              <a:rPr lang="en-US" sz="2200" b="1" dirty="0" err="1">
                <a:solidFill>
                  <a:srgbClr val="595959"/>
                </a:solidFill>
                <a:sym typeface="Arial"/>
              </a:rPr>
              <a:t>công</a:t>
            </a:r>
            <a:r>
              <a:rPr lang="en-US" sz="2200" b="1" dirty="0">
                <a:solidFill>
                  <a:srgbClr val="595959"/>
                </a:solidFill>
                <a:sym typeface="Arial"/>
              </a:rPr>
              <a:t> </a:t>
            </a:r>
            <a:r>
              <a:rPr lang="en-US" sz="2200" b="1" dirty="0" err="1">
                <a:solidFill>
                  <a:srgbClr val="595959"/>
                </a:solidFill>
                <a:sym typeface="Arial"/>
              </a:rPr>
              <a:t>rõ</a:t>
            </a:r>
            <a:r>
              <a:rPr lang="en-US" sz="2200" b="1" dirty="0">
                <a:solidFill>
                  <a:srgbClr val="595959"/>
                </a:solidFill>
                <a:sym typeface="Arial"/>
              </a:rPr>
              <a:t> </a:t>
            </a:r>
            <a:r>
              <a:rPr lang="en-US" sz="2200" b="1" dirty="0" err="1">
                <a:solidFill>
                  <a:srgbClr val="595959"/>
                </a:solidFill>
                <a:sym typeface="Arial"/>
              </a:rPr>
              <a:t>ràng</a:t>
            </a:r>
            <a:r>
              <a:rPr lang="en-US" sz="2200" b="1" dirty="0">
                <a:solidFill>
                  <a:srgbClr val="595959"/>
                </a:solidFill>
                <a:sym typeface="Arial"/>
              </a:rPr>
              <a:t> </a:t>
            </a:r>
            <a:r>
              <a:rPr lang="en-US" sz="2200" b="1" dirty="0" err="1">
                <a:solidFill>
                  <a:srgbClr val="595959"/>
                </a:solidFill>
                <a:sym typeface="Arial"/>
              </a:rPr>
              <a:t>để</a:t>
            </a:r>
            <a:r>
              <a:rPr lang="en-US" sz="2200" b="1" dirty="0">
                <a:solidFill>
                  <a:srgbClr val="595959"/>
                </a:solidFill>
                <a:sym typeface="Arial"/>
              </a:rPr>
              <a:t> </a:t>
            </a:r>
            <a:r>
              <a:rPr lang="en-US" sz="2200" b="1" dirty="0" err="1">
                <a:solidFill>
                  <a:srgbClr val="595959"/>
                </a:solidFill>
                <a:sym typeface="Arial"/>
              </a:rPr>
              <a:t>đảm</a:t>
            </a:r>
            <a:r>
              <a:rPr lang="en-US" sz="2200" b="1" dirty="0">
                <a:solidFill>
                  <a:srgbClr val="595959"/>
                </a:solidFill>
                <a:sym typeface="Arial"/>
              </a:rPr>
              <a:t> </a:t>
            </a:r>
            <a:r>
              <a:rPr lang="en-US" sz="2200" b="1" dirty="0" err="1">
                <a:solidFill>
                  <a:srgbClr val="595959"/>
                </a:solidFill>
                <a:sym typeface="Arial"/>
              </a:rPr>
              <a:t>bảo</a:t>
            </a:r>
            <a:r>
              <a:rPr lang="en-US" sz="2200" b="1" dirty="0">
                <a:solidFill>
                  <a:srgbClr val="595959"/>
                </a:solidFill>
                <a:sym typeface="Arial"/>
              </a:rPr>
              <a:t> </a:t>
            </a:r>
            <a:r>
              <a:rPr lang="en-US" sz="2200" b="1" dirty="0" err="1">
                <a:solidFill>
                  <a:srgbClr val="595959"/>
                </a:solidFill>
                <a:sym typeface="Arial"/>
              </a:rPr>
              <a:t>hoạt</a:t>
            </a:r>
            <a:r>
              <a:rPr lang="en-US" sz="2200" b="1" dirty="0">
                <a:solidFill>
                  <a:srgbClr val="595959"/>
                </a:solidFill>
                <a:sym typeface="Arial"/>
              </a:rPr>
              <a:t> </a:t>
            </a:r>
            <a:r>
              <a:rPr lang="en-US" sz="2200" b="1" dirty="0" err="1">
                <a:solidFill>
                  <a:srgbClr val="595959"/>
                </a:solidFill>
                <a:sym typeface="Arial"/>
              </a:rPr>
              <a:t>động</a:t>
            </a:r>
            <a:r>
              <a:rPr lang="en-US" sz="2200" b="1" dirty="0">
                <a:solidFill>
                  <a:srgbClr val="595959"/>
                </a:solidFill>
                <a:sym typeface="Arial"/>
              </a:rPr>
              <a:t> </a:t>
            </a:r>
            <a:r>
              <a:rPr lang="en-US" sz="2200" b="1" dirty="0" err="1">
                <a:solidFill>
                  <a:srgbClr val="595959"/>
                </a:solidFill>
                <a:sym typeface="Arial"/>
              </a:rPr>
              <a:t>hàng</a:t>
            </a:r>
            <a:r>
              <a:rPr lang="en-US" sz="2200" b="1" dirty="0">
                <a:solidFill>
                  <a:srgbClr val="595959"/>
                </a:solidFill>
                <a:sym typeface="Arial"/>
              </a:rPr>
              <a:t> </a:t>
            </a:r>
            <a:r>
              <a:rPr lang="en-US" sz="2200" b="1" dirty="0" err="1">
                <a:solidFill>
                  <a:srgbClr val="595959"/>
                </a:solidFill>
                <a:sym typeface="Arial"/>
              </a:rPr>
              <a:t>ngày</a:t>
            </a:r>
            <a:r>
              <a:rPr lang="en-US" sz="2200" b="1" dirty="0">
                <a:solidFill>
                  <a:srgbClr val="595959"/>
                </a:solidFill>
                <a:sym typeface="Arial"/>
              </a:rPr>
              <a:t> </a:t>
            </a:r>
            <a:r>
              <a:rPr lang="en-US" sz="2200" b="1" dirty="0" err="1">
                <a:solidFill>
                  <a:srgbClr val="595959"/>
                </a:solidFill>
                <a:sym typeface="Arial"/>
              </a:rPr>
              <a:t>diễn</a:t>
            </a:r>
            <a:r>
              <a:rPr lang="en-US" sz="2200" b="1" dirty="0">
                <a:solidFill>
                  <a:srgbClr val="595959"/>
                </a:solidFill>
                <a:sym typeface="Arial"/>
              </a:rPr>
              <a:t> </a:t>
            </a:r>
            <a:r>
              <a:rPr lang="en-US" sz="2200" b="1" dirty="0" err="1">
                <a:solidFill>
                  <a:srgbClr val="595959"/>
                </a:solidFill>
                <a:sym typeface="Arial"/>
              </a:rPr>
              <a:t>ra</a:t>
            </a:r>
            <a:r>
              <a:rPr lang="en-US" sz="2200" b="1" dirty="0">
                <a:solidFill>
                  <a:srgbClr val="595959"/>
                </a:solidFill>
                <a:sym typeface="Arial"/>
              </a:rPr>
              <a:t> </a:t>
            </a:r>
            <a:r>
              <a:rPr lang="en-US" sz="2200" b="1" dirty="0" err="1">
                <a:solidFill>
                  <a:srgbClr val="595959"/>
                </a:solidFill>
                <a:sym typeface="Arial"/>
              </a:rPr>
              <a:t>suôn</a:t>
            </a:r>
            <a:r>
              <a:rPr lang="en-US" sz="2200" b="1" dirty="0">
                <a:solidFill>
                  <a:srgbClr val="595959"/>
                </a:solidFill>
                <a:sym typeface="Arial"/>
              </a:rPr>
              <a:t> </a:t>
            </a:r>
            <a:r>
              <a:rPr lang="en-US" sz="2200" b="1" dirty="0" err="1">
                <a:solidFill>
                  <a:srgbClr val="595959"/>
                </a:solidFill>
                <a:sym typeface="Arial"/>
              </a:rPr>
              <a:t>sẻ</a:t>
            </a:r>
            <a:r>
              <a:rPr lang="en-US" sz="2200" b="1" dirty="0">
                <a:solidFill>
                  <a:srgbClr val="595959"/>
                </a:solidFill>
                <a:sym typeface="Arial"/>
              </a:rPr>
              <a:t>.</a:t>
            </a:r>
            <a:endParaRPr sz="2200" dirty="0"/>
          </a:p>
        </p:txBody>
      </p:sp>
      <p:pic>
        <p:nvPicPr>
          <p:cNvPr id="772" name="Google Shape;772;p21"/>
          <p:cNvPicPr preferRelativeResize="0"/>
          <p:nvPr/>
        </p:nvPicPr>
        <p:blipFill rotWithShape="1">
          <a:blip r:embed="rId9">
            <a:alphaModFix/>
          </a:blip>
          <a:srcRect/>
          <a:stretch/>
        </p:blipFill>
        <p:spPr>
          <a:xfrm>
            <a:off x="17014313" y="-25400"/>
            <a:ext cx="1280491" cy="1280491"/>
          </a:xfrm>
          <a:prstGeom prst="rect">
            <a:avLst/>
          </a:prstGeom>
          <a:noFill/>
          <a:ln>
            <a:noFill/>
          </a:ln>
        </p:spPr>
      </p:pic>
      <p:sp>
        <p:nvSpPr>
          <p:cNvPr id="2" name="Footer Placeholder 1">
            <a:extLst>
              <a:ext uri="{FF2B5EF4-FFF2-40B4-BE49-F238E27FC236}">
                <a16:creationId xmlns:a16="http://schemas.microsoft.com/office/drawing/2014/main" id="{CE2E921C-B26F-9AFA-9551-E22ECFAB5851}"/>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B8ACEA00-A242-6053-4DD8-6D1EC0AD3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4" name="TextBox 3">
            <a:extLst>
              <a:ext uri="{FF2B5EF4-FFF2-40B4-BE49-F238E27FC236}">
                <a16:creationId xmlns:a16="http://schemas.microsoft.com/office/drawing/2014/main" id="{8AC9B12F-6F26-09B6-76BB-91331A49AE63}"/>
              </a:ext>
            </a:extLst>
          </p:cNvPr>
          <p:cNvSpPr txBox="1"/>
          <p:nvPr/>
        </p:nvSpPr>
        <p:spPr>
          <a:xfrm>
            <a:off x="9219496" y="9413545"/>
            <a:ext cx="838282" cy="738664"/>
          </a:xfrm>
          <a:prstGeom prst="rect">
            <a:avLst/>
          </a:prstGeom>
          <a:noFill/>
        </p:spPr>
        <p:txBody>
          <a:bodyPr wrap="square" rtlCol="0">
            <a:spAutoFit/>
          </a:bodyPr>
          <a:lstStyle/>
          <a:p>
            <a:r>
              <a:rPr lang="en-US" sz="2800" b="1" dirty="0"/>
              <a:t>19</a:t>
            </a:r>
            <a:endParaRPr lang="en-US" b="1"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3"/>
                                        </p:tgtEl>
                                        <p:attrNameLst>
                                          <p:attrName>style.visibility</p:attrName>
                                        </p:attrNameLst>
                                      </p:cBhvr>
                                      <p:to>
                                        <p:strVal val="visible"/>
                                      </p:to>
                                    </p:set>
                                    <p:animEffect transition="in" filter="fade">
                                      <p:cBhvr>
                                        <p:cTn id="7" dur="500"/>
                                        <p:tgtEl>
                                          <p:spTgt spid="733"/>
                                        </p:tgtEl>
                                      </p:cBhvr>
                                    </p:animEffect>
                                  </p:childTnLst>
                                </p:cTn>
                              </p:par>
                              <p:par>
                                <p:cTn id="8" presetID="10" presetClass="entr" presetSubtype="0" fill="hold" nodeType="withEffect">
                                  <p:stCondLst>
                                    <p:cond delay="0"/>
                                  </p:stCondLst>
                                  <p:childTnLst>
                                    <p:set>
                                      <p:cBhvr>
                                        <p:cTn id="9" dur="1" fill="hold">
                                          <p:stCondLst>
                                            <p:cond delay="0"/>
                                          </p:stCondLst>
                                        </p:cTn>
                                        <p:tgtEl>
                                          <p:spTgt spid="732"/>
                                        </p:tgtEl>
                                        <p:attrNameLst>
                                          <p:attrName>style.visibility</p:attrName>
                                        </p:attrNameLst>
                                      </p:cBhvr>
                                      <p:to>
                                        <p:strVal val="visible"/>
                                      </p:to>
                                    </p:set>
                                    <p:animEffect transition="in" filter="fade">
                                      <p:cBhvr>
                                        <p:cTn id="10" dur="500"/>
                                        <p:tgtEl>
                                          <p:spTgt spid="732"/>
                                        </p:tgtEl>
                                      </p:cBhvr>
                                    </p:animEffect>
                                  </p:childTnLst>
                                </p:cTn>
                              </p:par>
                              <p:par>
                                <p:cTn id="11" presetID="10" presetClass="entr" presetSubtype="0" fill="hold" nodeType="withEffect">
                                  <p:stCondLst>
                                    <p:cond delay="0"/>
                                  </p:stCondLst>
                                  <p:childTnLst>
                                    <p:set>
                                      <p:cBhvr>
                                        <p:cTn id="12" dur="1" fill="hold">
                                          <p:stCondLst>
                                            <p:cond delay="0"/>
                                          </p:stCondLst>
                                        </p:cTn>
                                        <p:tgtEl>
                                          <p:spTgt spid="734"/>
                                        </p:tgtEl>
                                        <p:attrNameLst>
                                          <p:attrName>style.visibility</p:attrName>
                                        </p:attrNameLst>
                                      </p:cBhvr>
                                      <p:to>
                                        <p:strVal val="visible"/>
                                      </p:to>
                                    </p:set>
                                    <p:animEffect transition="in" filter="fade">
                                      <p:cBhvr>
                                        <p:cTn id="13" dur="500"/>
                                        <p:tgtEl>
                                          <p:spTgt spid="734"/>
                                        </p:tgtEl>
                                      </p:cBhvr>
                                    </p:animEffect>
                                  </p:childTnLst>
                                </p:cTn>
                              </p:par>
                              <p:par>
                                <p:cTn id="14" presetID="10" presetClass="entr" presetSubtype="0" fill="hold" nodeType="withEffect">
                                  <p:stCondLst>
                                    <p:cond delay="0"/>
                                  </p:stCondLst>
                                  <p:childTnLst>
                                    <p:set>
                                      <p:cBhvr>
                                        <p:cTn id="15" dur="1" fill="hold">
                                          <p:stCondLst>
                                            <p:cond delay="0"/>
                                          </p:stCondLst>
                                        </p:cTn>
                                        <p:tgtEl>
                                          <p:spTgt spid="729"/>
                                        </p:tgtEl>
                                        <p:attrNameLst>
                                          <p:attrName>style.visibility</p:attrName>
                                        </p:attrNameLst>
                                      </p:cBhvr>
                                      <p:to>
                                        <p:strVal val="visible"/>
                                      </p:to>
                                    </p:set>
                                    <p:animEffect transition="in" filter="fade">
                                      <p:cBhvr>
                                        <p:cTn id="16" dur="500"/>
                                        <p:tgtEl>
                                          <p:spTgt spid="729"/>
                                        </p:tgtEl>
                                      </p:cBhvr>
                                    </p:animEffect>
                                  </p:childTnLst>
                                </p:cTn>
                              </p:par>
                              <p:par>
                                <p:cTn id="17" presetID="10" presetClass="entr" presetSubtype="0" fill="hold" nodeType="withEffect">
                                  <p:stCondLst>
                                    <p:cond delay="0"/>
                                  </p:stCondLst>
                                  <p:childTnLst>
                                    <p:set>
                                      <p:cBhvr>
                                        <p:cTn id="18" dur="1" fill="hold">
                                          <p:stCondLst>
                                            <p:cond delay="0"/>
                                          </p:stCondLst>
                                        </p:cTn>
                                        <p:tgtEl>
                                          <p:spTgt spid="735"/>
                                        </p:tgtEl>
                                        <p:attrNameLst>
                                          <p:attrName>style.visibility</p:attrName>
                                        </p:attrNameLst>
                                      </p:cBhvr>
                                      <p:to>
                                        <p:strVal val="visible"/>
                                      </p:to>
                                    </p:set>
                                    <p:animEffect transition="in" filter="fade">
                                      <p:cBhvr>
                                        <p:cTn id="19" dur="500"/>
                                        <p:tgtEl>
                                          <p:spTgt spid="735"/>
                                        </p:tgtEl>
                                      </p:cBhvr>
                                    </p:animEffect>
                                  </p:childTnLst>
                                </p:cTn>
                              </p:par>
                              <p:par>
                                <p:cTn id="20" presetID="10" presetClass="entr" presetSubtype="0" fill="hold" nodeType="with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fade">
                                      <p:cBhvr>
                                        <p:cTn id="22" dur="500"/>
                                        <p:tgtEl>
                                          <p:spTgt spid="731"/>
                                        </p:tgtEl>
                                      </p:cBhvr>
                                    </p:animEffect>
                                  </p:childTnLst>
                                </p:cTn>
                              </p:par>
                              <p:par>
                                <p:cTn id="23" presetID="10" presetClass="entr" presetSubtype="0" fill="hold" nodeType="withEffect">
                                  <p:stCondLst>
                                    <p:cond delay="0"/>
                                  </p:stCondLst>
                                  <p:childTnLst>
                                    <p:set>
                                      <p:cBhvr>
                                        <p:cTn id="24" dur="1" fill="hold">
                                          <p:stCondLst>
                                            <p:cond delay="0"/>
                                          </p:stCondLst>
                                        </p:cTn>
                                        <p:tgtEl>
                                          <p:spTgt spid="736"/>
                                        </p:tgtEl>
                                        <p:attrNameLst>
                                          <p:attrName>style.visibility</p:attrName>
                                        </p:attrNameLst>
                                      </p:cBhvr>
                                      <p:to>
                                        <p:strVal val="visible"/>
                                      </p:to>
                                    </p:set>
                                    <p:animEffect transition="in" filter="fade">
                                      <p:cBhvr>
                                        <p:cTn id="25" dur="500"/>
                                        <p:tgtEl>
                                          <p:spTgt spid="736"/>
                                        </p:tgtEl>
                                      </p:cBhvr>
                                    </p:animEffect>
                                  </p:childTnLst>
                                </p:cTn>
                              </p:par>
                              <p:par>
                                <p:cTn id="26" presetID="10" presetClass="entr" presetSubtype="0" fill="hold" nodeType="withEffect">
                                  <p:stCondLst>
                                    <p:cond delay="0"/>
                                  </p:stCondLst>
                                  <p:childTnLst>
                                    <p:set>
                                      <p:cBhvr>
                                        <p:cTn id="27" dur="1" fill="hold">
                                          <p:stCondLst>
                                            <p:cond delay="0"/>
                                          </p:stCondLst>
                                        </p:cTn>
                                        <p:tgtEl>
                                          <p:spTgt spid="737"/>
                                        </p:tgtEl>
                                        <p:attrNameLst>
                                          <p:attrName>style.visibility</p:attrName>
                                        </p:attrNameLst>
                                      </p:cBhvr>
                                      <p:to>
                                        <p:strVal val="visible"/>
                                      </p:to>
                                    </p:set>
                                    <p:animEffect transition="in" filter="fade">
                                      <p:cBhvr>
                                        <p:cTn id="28" dur="500"/>
                                        <p:tgtEl>
                                          <p:spTgt spid="737"/>
                                        </p:tgtEl>
                                      </p:cBhvr>
                                    </p:animEffect>
                                  </p:childTnLst>
                                </p:cTn>
                              </p:par>
                              <p:par>
                                <p:cTn id="29" presetID="10" presetClass="entr" presetSubtype="0" fill="hold" nodeType="withEffect">
                                  <p:stCondLst>
                                    <p:cond delay="0"/>
                                  </p:stCondLst>
                                  <p:childTnLst>
                                    <p:set>
                                      <p:cBhvr>
                                        <p:cTn id="30" dur="1" fill="hold">
                                          <p:stCondLst>
                                            <p:cond delay="0"/>
                                          </p:stCondLst>
                                        </p:cTn>
                                        <p:tgtEl>
                                          <p:spTgt spid="738"/>
                                        </p:tgtEl>
                                        <p:attrNameLst>
                                          <p:attrName>style.visibility</p:attrName>
                                        </p:attrNameLst>
                                      </p:cBhvr>
                                      <p:to>
                                        <p:strVal val="visible"/>
                                      </p:to>
                                    </p:set>
                                    <p:animEffect transition="in" filter="fade">
                                      <p:cBhvr>
                                        <p:cTn id="31" dur="500"/>
                                        <p:tgtEl>
                                          <p:spTgt spid="738"/>
                                        </p:tgtEl>
                                      </p:cBhvr>
                                    </p:animEffect>
                                  </p:childTnLst>
                                </p:cTn>
                              </p:par>
                              <p:par>
                                <p:cTn id="32" presetID="10" presetClass="entr" presetSubtype="0" fill="hold" nodeType="withEffect">
                                  <p:stCondLst>
                                    <p:cond delay="0"/>
                                  </p:stCondLst>
                                  <p:childTnLst>
                                    <p:set>
                                      <p:cBhvr>
                                        <p:cTn id="33" dur="1" fill="hold">
                                          <p:stCondLst>
                                            <p:cond delay="0"/>
                                          </p:stCondLst>
                                        </p:cTn>
                                        <p:tgtEl>
                                          <p:spTgt spid="739"/>
                                        </p:tgtEl>
                                        <p:attrNameLst>
                                          <p:attrName>style.visibility</p:attrName>
                                        </p:attrNameLst>
                                      </p:cBhvr>
                                      <p:to>
                                        <p:strVal val="visible"/>
                                      </p:to>
                                    </p:set>
                                    <p:animEffect transition="in" filter="fade">
                                      <p:cBhvr>
                                        <p:cTn id="34" dur="500"/>
                                        <p:tgtEl>
                                          <p:spTgt spid="739"/>
                                        </p:tgtEl>
                                      </p:cBhvr>
                                    </p:animEffect>
                                  </p:childTnLst>
                                </p:cTn>
                              </p:par>
                              <p:par>
                                <p:cTn id="35" presetID="10" presetClass="entr" presetSubtype="0" fill="hold" nodeType="withEffect">
                                  <p:stCondLst>
                                    <p:cond delay="0"/>
                                  </p:stCondLst>
                                  <p:childTnLst>
                                    <p:set>
                                      <p:cBhvr>
                                        <p:cTn id="36" dur="1" fill="hold">
                                          <p:stCondLst>
                                            <p:cond delay="0"/>
                                          </p:stCondLst>
                                        </p:cTn>
                                        <p:tgtEl>
                                          <p:spTgt spid="740"/>
                                        </p:tgtEl>
                                        <p:attrNameLst>
                                          <p:attrName>style.visibility</p:attrName>
                                        </p:attrNameLst>
                                      </p:cBhvr>
                                      <p:to>
                                        <p:strVal val="visible"/>
                                      </p:to>
                                    </p:set>
                                    <p:animEffect transition="in" filter="fade">
                                      <p:cBhvr>
                                        <p:cTn id="37" dur="500"/>
                                        <p:tgtEl>
                                          <p:spTgt spid="740"/>
                                        </p:tgtEl>
                                      </p:cBhvr>
                                    </p:animEffect>
                                  </p:childTnLst>
                                </p:cTn>
                              </p:par>
                              <p:par>
                                <p:cTn id="38" presetID="10" presetClass="entr" presetSubtype="0" fill="hold" nodeType="withEffect">
                                  <p:stCondLst>
                                    <p:cond delay="0"/>
                                  </p:stCondLst>
                                  <p:childTnLst>
                                    <p:set>
                                      <p:cBhvr>
                                        <p:cTn id="39" dur="1" fill="hold">
                                          <p:stCondLst>
                                            <p:cond delay="0"/>
                                          </p:stCondLst>
                                        </p:cTn>
                                        <p:tgtEl>
                                          <p:spTgt spid="741"/>
                                        </p:tgtEl>
                                        <p:attrNameLst>
                                          <p:attrName>style.visibility</p:attrName>
                                        </p:attrNameLst>
                                      </p:cBhvr>
                                      <p:to>
                                        <p:strVal val="visible"/>
                                      </p:to>
                                    </p:set>
                                    <p:animEffect transition="in" filter="fade">
                                      <p:cBhvr>
                                        <p:cTn id="40" dur="500"/>
                                        <p:tgtEl>
                                          <p:spTgt spid="741"/>
                                        </p:tgtEl>
                                      </p:cBhvr>
                                    </p:animEffect>
                                  </p:childTnLst>
                                </p:cTn>
                              </p:par>
                              <p:par>
                                <p:cTn id="41" presetID="10" presetClass="entr" presetSubtype="0" fill="hold" nodeType="withEffect">
                                  <p:stCondLst>
                                    <p:cond delay="0"/>
                                  </p:stCondLst>
                                  <p:childTnLst>
                                    <p:set>
                                      <p:cBhvr>
                                        <p:cTn id="42" dur="1" fill="hold">
                                          <p:stCondLst>
                                            <p:cond delay="0"/>
                                          </p:stCondLst>
                                        </p:cTn>
                                        <p:tgtEl>
                                          <p:spTgt spid="742"/>
                                        </p:tgtEl>
                                        <p:attrNameLst>
                                          <p:attrName>style.visibility</p:attrName>
                                        </p:attrNameLst>
                                      </p:cBhvr>
                                      <p:to>
                                        <p:strVal val="visible"/>
                                      </p:to>
                                    </p:set>
                                    <p:animEffect transition="in" filter="fade">
                                      <p:cBhvr>
                                        <p:cTn id="43" dur="500"/>
                                        <p:tgtEl>
                                          <p:spTgt spid="742"/>
                                        </p:tgtEl>
                                      </p:cBhvr>
                                    </p:animEffect>
                                  </p:childTnLst>
                                </p:cTn>
                              </p:par>
                              <p:par>
                                <p:cTn id="44" presetID="10" presetClass="entr" presetSubtype="0" fill="hold" nodeType="withEffect">
                                  <p:stCondLst>
                                    <p:cond delay="0"/>
                                  </p:stCondLst>
                                  <p:childTnLst>
                                    <p:set>
                                      <p:cBhvr>
                                        <p:cTn id="45" dur="1" fill="hold">
                                          <p:stCondLst>
                                            <p:cond delay="0"/>
                                          </p:stCondLst>
                                        </p:cTn>
                                        <p:tgtEl>
                                          <p:spTgt spid="743"/>
                                        </p:tgtEl>
                                        <p:attrNameLst>
                                          <p:attrName>style.visibility</p:attrName>
                                        </p:attrNameLst>
                                      </p:cBhvr>
                                      <p:to>
                                        <p:strVal val="visible"/>
                                      </p:to>
                                    </p:set>
                                    <p:animEffect transition="in" filter="fade">
                                      <p:cBhvr>
                                        <p:cTn id="46" dur="500"/>
                                        <p:tgtEl>
                                          <p:spTgt spid="743"/>
                                        </p:tgtEl>
                                      </p:cBhvr>
                                    </p:animEffect>
                                  </p:childTnLst>
                                </p:cTn>
                              </p:par>
                              <p:par>
                                <p:cTn id="47" presetID="10" presetClass="entr" presetSubtype="0" fill="hold" nodeType="withEffect">
                                  <p:stCondLst>
                                    <p:cond delay="0"/>
                                  </p:stCondLst>
                                  <p:childTnLst>
                                    <p:set>
                                      <p:cBhvr>
                                        <p:cTn id="48" dur="1" fill="hold">
                                          <p:stCondLst>
                                            <p:cond delay="0"/>
                                          </p:stCondLst>
                                        </p:cTn>
                                        <p:tgtEl>
                                          <p:spTgt spid="744"/>
                                        </p:tgtEl>
                                        <p:attrNameLst>
                                          <p:attrName>style.visibility</p:attrName>
                                        </p:attrNameLst>
                                      </p:cBhvr>
                                      <p:to>
                                        <p:strVal val="visible"/>
                                      </p:to>
                                    </p:set>
                                    <p:animEffect transition="in" filter="fade">
                                      <p:cBhvr>
                                        <p:cTn id="49" dur="500"/>
                                        <p:tgtEl>
                                          <p:spTgt spid="744"/>
                                        </p:tgtEl>
                                      </p:cBhvr>
                                    </p:animEffect>
                                  </p:childTnLst>
                                </p:cTn>
                              </p:par>
                              <p:par>
                                <p:cTn id="50" presetID="10" presetClass="entr" presetSubtype="0" fill="hold" nodeType="withEffect">
                                  <p:stCondLst>
                                    <p:cond delay="0"/>
                                  </p:stCondLst>
                                  <p:childTnLst>
                                    <p:set>
                                      <p:cBhvr>
                                        <p:cTn id="51" dur="1" fill="hold">
                                          <p:stCondLst>
                                            <p:cond delay="0"/>
                                          </p:stCondLst>
                                        </p:cTn>
                                        <p:tgtEl>
                                          <p:spTgt spid="745"/>
                                        </p:tgtEl>
                                        <p:attrNameLst>
                                          <p:attrName>style.visibility</p:attrName>
                                        </p:attrNameLst>
                                      </p:cBhvr>
                                      <p:to>
                                        <p:strVal val="visible"/>
                                      </p:to>
                                    </p:set>
                                    <p:animEffect transition="in" filter="fade">
                                      <p:cBhvr>
                                        <p:cTn id="52" dur="500"/>
                                        <p:tgtEl>
                                          <p:spTgt spid="745"/>
                                        </p:tgtEl>
                                      </p:cBhvr>
                                    </p:animEffect>
                                  </p:childTnLst>
                                </p:cTn>
                              </p:par>
                              <p:par>
                                <p:cTn id="53" presetID="10" presetClass="entr" presetSubtype="0" fill="hold" nodeType="withEffect">
                                  <p:stCondLst>
                                    <p:cond delay="0"/>
                                  </p:stCondLst>
                                  <p:childTnLst>
                                    <p:set>
                                      <p:cBhvr>
                                        <p:cTn id="54" dur="1" fill="hold">
                                          <p:stCondLst>
                                            <p:cond delay="0"/>
                                          </p:stCondLst>
                                        </p:cTn>
                                        <p:tgtEl>
                                          <p:spTgt spid="746"/>
                                        </p:tgtEl>
                                        <p:attrNameLst>
                                          <p:attrName>style.visibility</p:attrName>
                                        </p:attrNameLst>
                                      </p:cBhvr>
                                      <p:to>
                                        <p:strVal val="visible"/>
                                      </p:to>
                                    </p:set>
                                    <p:animEffect transition="in" filter="fade">
                                      <p:cBhvr>
                                        <p:cTn id="55" dur="500"/>
                                        <p:tgtEl>
                                          <p:spTgt spid="746"/>
                                        </p:tgtEl>
                                      </p:cBhvr>
                                    </p:animEffect>
                                  </p:childTnLst>
                                </p:cTn>
                              </p:par>
                              <p:par>
                                <p:cTn id="56" presetID="10" presetClass="entr" presetSubtype="0" fill="hold" nodeType="withEffect">
                                  <p:stCondLst>
                                    <p:cond delay="0"/>
                                  </p:stCondLst>
                                  <p:childTnLst>
                                    <p:set>
                                      <p:cBhvr>
                                        <p:cTn id="57" dur="1" fill="hold">
                                          <p:stCondLst>
                                            <p:cond delay="0"/>
                                          </p:stCondLst>
                                        </p:cTn>
                                        <p:tgtEl>
                                          <p:spTgt spid="747"/>
                                        </p:tgtEl>
                                        <p:attrNameLst>
                                          <p:attrName>style.visibility</p:attrName>
                                        </p:attrNameLst>
                                      </p:cBhvr>
                                      <p:to>
                                        <p:strVal val="visible"/>
                                      </p:to>
                                    </p:set>
                                    <p:animEffect transition="in" filter="fade">
                                      <p:cBhvr>
                                        <p:cTn id="58" dur="500"/>
                                        <p:tgtEl>
                                          <p:spTgt spid="747"/>
                                        </p:tgtEl>
                                      </p:cBhvr>
                                    </p:animEffect>
                                  </p:childTnLst>
                                </p:cTn>
                              </p:par>
                              <p:par>
                                <p:cTn id="59" presetID="10" presetClass="entr" presetSubtype="0" fill="hold" nodeType="withEffect">
                                  <p:stCondLst>
                                    <p:cond delay="0"/>
                                  </p:stCondLst>
                                  <p:childTnLst>
                                    <p:set>
                                      <p:cBhvr>
                                        <p:cTn id="60" dur="1" fill="hold">
                                          <p:stCondLst>
                                            <p:cond delay="0"/>
                                          </p:stCondLst>
                                        </p:cTn>
                                        <p:tgtEl>
                                          <p:spTgt spid="748"/>
                                        </p:tgtEl>
                                        <p:attrNameLst>
                                          <p:attrName>style.visibility</p:attrName>
                                        </p:attrNameLst>
                                      </p:cBhvr>
                                      <p:to>
                                        <p:strVal val="visible"/>
                                      </p:to>
                                    </p:set>
                                    <p:animEffect transition="in" filter="fade">
                                      <p:cBhvr>
                                        <p:cTn id="61" dur="500"/>
                                        <p:tgtEl>
                                          <p:spTgt spid="748"/>
                                        </p:tgtEl>
                                      </p:cBhvr>
                                    </p:animEffect>
                                  </p:childTnLst>
                                </p:cTn>
                              </p:par>
                              <p:par>
                                <p:cTn id="62" presetID="10" presetClass="entr" presetSubtype="0" fill="hold" nodeType="withEffect">
                                  <p:stCondLst>
                                    <p:cond delay="0"/>
                                  </p:stCondLst>
                                  <p:childTnLst>
                                    <p:set>
                                      <p:cBhvr>
                                        <p:cTn id="63" dur="1" fill="hold">
                                          <p:stCondLst>
                                            <p:cond delay="0"/>
                                          </p:stCondLst>
                                        </p:cTn>
                                        <p:tgtEl>
                                          <p:spTgt spid="749"/>
                                        </p:tgtEl>
                                        <p:attrNameLst>
                                          <p:attrName>style.visibility</p:attrName>
                                        </p:attrNameLst>
                                      </p:cBhvr>
                                      <p:to>
                                        <p:strVal val="visible"/>
                                      </p:to>
                                    </p:set>
                                    <p:animEffect transition="in" filter="fade">
                                      <p:cBhvr>
                                        <p:cTn id="64" dur="500"/>
                                        <p:tgtEl>
                                          <p:spTgt spid="749"/>
                                        </p:tgtEl>
                                      </p:cBhvr>
                                    </p:animEffect>
                                  </p:childTnLst>
                                </p:cTn>
                              </p:par>
                              <p:par>
                                <p:cTn id="65" presetID="10" presetClass="entr" presetSubtype="0" fill="hold" nodeType="withEffect">
                                  <p:stCondLst>
                                    <p:cond delay="0"/>
                                  </p:stCondLst>
                                  <p:childTnLst>
                                    <p:set>
                                      <p:cBhvr>
                                        <p:cTn id="66" dur="1" fill="hold">
                                          <p:stCondLst>
                                            <p:cond delay="0"/>
                                          </p:stCondLst>
                                        </p:cTn>
                                        <p:tgtEl>
                                          <p:spTgt spid="750"/>
                                        </p:tgtEl>
                                        <p:attrNameLst>
                                          <p:attrName>style.visibility</p:attrName>
                                        </p:attrNameLst>
                                      </p:cBhvr>
                                      <p:to>
                                        <p:strVal val="visible"/>
                                      </p:to>
                                    </p:set>
                                    <p:animEffect transition="in" filter="fade">
                                      <p:cBhvr>
                                        <p:cTn id="67" dur="500"/>
                                        <p:tgtEl>
                                          <p:spTgt spid="750"/>
                                        </p:tgtEl>
                                      </p:cBhvr>
                                    </p:animEffect>
                                  </p:childTnLst>
                                </p:cTn>
                              </p:par>
                              <p:par>
                                <p:cTn id="68" presetID="10" presetClass="entr" presetSubtype="0" fill="hold" nodeType="withEffect">
                                  <p:stCondLst>
                                    <p:cond delay="0"/>
                                  </p:stCondLst>
                                  <p:childTnLst>
                                    <p:set>
                                      <p:cBhvr>
                                        <p:cTn id="69" dur="1" fill="hold">
                                          <p:stCondLst>
                                            <p:cond delay="0"/>
                                          </p:stCondLst>
                                        </p:cTn>
                                        <p:tgtEl>
                                          <p:spTgt spid="751"/>
                                        </p:tgtEl>
                                        <p:attrNameLst>
                                          <p:attrName>style.visibility</p:attrName>
                                        </p:attrNameLst>
                                      </p:cBhvr>
                                      <p:to>
                                        <p:strVal val="visible"/>
                                      </p:to>
                                    </p:set>
                                    <p:animEffect transition="in" filter="fade">
                                      <p:cBhvr>
                                        <p:cTn id="70" dur="500"/>
                                        <p:tgtEl>
                                          <p:spTgt spid="751"/>
                                        </p:tgtEl>
                                      </p:cBhvr>
                                    </p:animEffect>
                                  </p:childTnLst>
                                </p:cTn>
                              </p:par>
                              <p:par>
                                <p:cTn id="71" presetID="10" presetClass="entr" presetSubtype="0" fill="hold" nodeType="withEffect">
                                  <p:stCondLst>
                                    <p:cond delay="0"/>
                                  </p:stCondLst>
                                  <p:childTnLst>
                                    <p:set>
                                      <p:cBhvr>
                                        <p:cTn id="72" dur="1" fill="hold">
                                          <p:stCondLst>
                                            <p:cond delay="0"/>
                                          </p:stCondLst>
                                        </p:cTn>
                                        <p:tgtEl>
                                          <p:spTgt spid="752"/>
                                        </p:tgtEl>
                                        <p:attrNameLst>
                                          <p:attrName>style.visibility</p:attrName>
                                        </p:attrNameLst>
                                      </p:cBhvr>
                                      <p:to>
                                        <p:strVal val="visible"/>
                                      </p:to>
                                    </p:set>
                                    <p:animEffect transition="in" filter="fade">
                                      <p:cBhvr>
                                        <p:cTn id="73" dur="500"/>
                                        <p:tgtEl>
                                          <p:spTgt spid="752"/>
                                        </p:tgtEl>
                                      </p:cBhvr>
                                    </p:animEffect>
                                  </p:childTnLst>
                                </p:cTn>
                              </p:par>
                              <p:par>
                                <p:cTn id="74" presetID="10" presetClass="entr" presetSubtype="0" fill="hold" nodeType="withEffect">
                                  <p:stCondLst>
                                    <p:cond delay="0"/>
                                  </p:stCondLst>
                                  <p:childTnLst>
                                    <p:set>
                                      <p:cBhvr>
                                        <p:cTn id="75" dur="1" fill="hold">
                                          <p:stCondLst>
                                            <p:cond delay="0"/>
                                          </p:stCondLst>
                                        </p:cTn>
                                        <p:tgtEl>
                                          <p:spTgt spid="753"/>
                                        </p:tgtEl>
                                        <p:attrNameLst>
                                          <p:attrName>style.visibility</p:attrName>
                                        </p:attrNameLst>
                                      </p:cBhvr>
                                      <p:to>
                                        <p:strVal val="visible"/>
                                      </p:to>
                                    </p:set>
                                    <p:animEffect transition="in" filter="fade">
                                      <p:cBhvr>
                                        <p:cTn id="76" dur="500"/>
                                        <p:tgtEl>
                                          <p:spTgt spid="753"/>
                                        </p:tgtEl>
                                      </p:cBhvr>
                                    </p:animEffect>
                                  </p:childTnLst>
                                </p:cTn>
                              </p:par>
                              <p:par>
                                <p:cTn id="77" presetID="10" presetClass="entr" presetSubtype="0" fill="hold" nodeType="withEffect">
                                  <p:stCondLst>
                                    <p:cond delay="0"/>
                                  </p:stCondLst>
                                  <p:childTnLst>
                                    <p:set>
                                      <p:cBhvr>
                                        <p:cTn id="78" dur="1" fill="hold">
                                          <p:stCondLst>
                                            <p:cond delay="0"/>
                                          </p:stCondLst>
                                        </p:cTn>
                                        <p:tgtEl>
                                          <p:spTgt spid="754"/>
                                        </p:tgtEl>
                                        <p:attrNameLst>
                                          <p:attrName>style.visibility</p:attrName>
                                        </p:attrNameLst>
                                      </p:cBhvr>
                                      <p:to>
                                        <p:strVal val="visible"/>
                                      </p:to>
                                    </p:set>
                                    <p:animEffect transition="in" filter="fade">
                                      <p:cBhvr>
                                        <p:cTn id="79" dur="500"/>
                                        <p:tgtEl>
                                          <p:spTgt spid="754"/>
                                        </p:tgtEl>
                                      </p:cBhvr>
                                    </p:animEffect>
                                  </p:childTnLst>
                                </p:cTn>
                              </p:par>
                              <p:par>
                                <p:cTn id="80" presetID="10" presetClass="entr" presetSubtype="0" fill="hold" nodeType="withEffect">
                                  <p:stCondLst>
                                    <p:cond delay="0"/>
                                  </p:stCondLst>
                                  <p:childTnLst>
                                    <p:set>
                                      <p:cBhvr>
                                        <p:cTn id="81" dur="1" fill="hold">
                                          <p:stCondLst>
                                            <p:cond delay="0"/>
                                          </p:stCondLst>
                                        </p:cTn>
                                        <p:tgtEl>
                                          <p:spTgt spid="755"/>
                                        </p:tgtEl>
                                        <p:attrNameLst>
                                          <p:attrName>style.visibility</p:attrName>
                                        </p:attrNameLst>
                                      </p:cBhvr>
                                      <p:to>
                                        <p:strVal val="visible"/>
                                      </p:to>
                                    </p:set>
                                    <p:animEffect transition="in" filter="fade">
                                      <p:cBhvr>
                                        <p:cTn id="82" dur="500"/>
                                        <p:tgtEl>
                                          <p:spTgt spid="755"/>
                                        </p:tgtEl>
                                      </p:cBhvr>
                                    </p:animEffect>
                                  </p:childTnLst>
                                </p:cTn>
                              </p:par>
                              <p:par>
                                <p:cTn id="83" presetID="10" presetClass="entr" presetSubtype="0" fill="hold" nodeType="withEffect">
                                  <p:stCondLst>
                                    <p:cond delay="0"/>
                                  </p:stCondLst>
                                  <p:childTnLst>
                                    <p:set>
                                      <p:cBhvr>
                                        <p:cTn id="84" dur="1" fill="hold">
                                          <p:stCondLst>
                                            <p:cond delay="0"/>
                                          </p:stCondLst>
                                        </p:cTn>
                                        <p:tgtEl>
                                          <p:spTgt spid="756"/>
                                        </p:tgtEl>
                                        <p:attrNameLst>
                                          <p:attrName>style.visibility</p:attrName>
                                        </p:attrNameLst>
                                      </p:cBhvr>
                                      <p:to>
                                        <p:strVal val="visible"/>
                                      </p:to>
                                    </p:set>
                                    <p:animEffect transition="in" filter="fade">
                                      <p:cBhvr>
                                        <p:cTn id="85" dur="500"/>
                                        <p:tgtEl>
                                          <p:spTgt spid="756"/>
                                        </p:tgtEl>
                                      </p:cBhvr>
                                    </p:animEffect>
                                  </p:childTnLst>
                                </p:cTn>
                              </p:par>
                              <p:par>
                                <p:cTn id="86" presetID="10" presetClass="entr" presetSubtype="0" fill="hold" nodeType="withEffect">
                                  <p:stCondLst>
                                    <p:cond delay="0"/>
                                  </p:stCondLst>
                                  <p:childTnLst>
                                    <p:set>
                                      <p:cBhvr>
                                        <p:cTn id="87" dur="1" fill="hold">
                                          <p:stCondLst>
                                            <p:cond delay="0"/>
                                          </p:stCondLst>
                                        </p:cTn>
                                        <p:tgtEl>
                                          <p:spTgt spid="757"/>
                                        </p:tgtEl>
                                        <p:attrNameLst>
                                          <p:attrName>style.visibility</p:attrName>
                                        </p:attrNameLst>
                                      </p:cBhvr>
                                      <p:to>
                                        <p:strVal val="visible"/>
                                      </p:to>
                                    </p:set>
                                    <p:animEffect transition="in" filter="fade">
                                      <p:cBhvr>
                                        <p:cTn id="88" dur="500"/>
                                        <p:tgtEl>
                                          <p:spTgt spid="757"/>
                                        </p:tgtEl>
                                      </p:cBhvr>
                                    </p:animEffect>
                                  </p:childTnLst>
                                </p:cTn>
                              </p:par>
                              <p:par>
                                <p:cTn id="89" presetID="10" presetClass="entr" presetSubtype="0" fill="hold" nodeType="withEffect">
                                  <p:stCondLst>
                                    <p:cond delay="0"/>
                                  </p:stCondLst>
                                  <p:childTnLst>
                                    <p:set>
                                      <p:cBhvr>
                                        <p:cTn id="90" dur="1" fill="hold">
                                          <p:stCondLst>
                                            <p:cond delay="0"/>
                                          </p:stCondLst>
                                        </p:cTn>
                                        <p:tgtEl>
                                          <p:spTgt spid="758"/>
                                        </p:tgtEl>
                                        <p:attrNameLst>
                                          <p:attrName>style.visibility</p:attrName>
                                        </p:attrNameLst>
                                      </p:cBhvr>
                                      <p:to>
                                        <p:strVal val="visible"/>
                                      </p:to>
                                    </p:set>
                                    <p:animEffect transition="in" filter="fade">
                                      <p:cBhvr>
                                        <p:cTn id="91" dur="500"/>
                                        <p:tgtEl>
                                          <p:spTgt spid="758"/>
                                        </p:tgtEl>
                                      </p:cBhvr>
                                    </p:animEffect>
                                  </p:childTnLst>
                                </p:cTn>
                              </p:par>
                              <p:par>
                                <p:cTn id="92" presetID="10" presetClass="entr" presetSubtype="0" fill="hold" nodeType="withEffect">
                                  <p:stCondLst>
                                    <p:cond delay="0"/>
                                  </p:stCondLst>
                                  <p:childTnLst>
                                    <p:set>
                                      <p:cBhvr>
                                        <p:cTn id="93" dur="1" fill="hold">
                                          <p:stCondLst>
                                            <p:cond delay="0"/>
                                          </p:stCondLst>
                                        </p:cTn>
                                        <p:tgtEl>
                                          <p:spTgt spid="759"/>
                                        </p:tgtEl>
                                        <p:attrNameLst>
                                          <p:attrName>style.visibility</p:attrName>
                                        </p:attrNameLst>
                                      </p:cBhvr>
                                      <p:to>
                                        <p:strVal val="visible"/>
                                      </p:to>
                                    </p:set>
                                    <p:animEffect transition="in" filter="fade">
                                      <p:cBhvr>
                                        <p:cTn id="94" dur="500"/>
                                        <p:tgtEl>
                                          <p:spTgt spid="759"/>
                                        </p:tgtEl>
                                      </p:cBhvr>
                                    </p:animEffect>
                                  </p:childTnLst>
                                </p:cTn>
                              </p:par>
                              <p:par>
                                <p:cTn id="95" presetID="10" presetClass="entr" presetSubtype="0" fill="hold" nodeType="withEffect">
                                  <p:stCondLst>
                                    <p:cond delay="0"/>
                                  </p:stCondLst>
                                  <p:childTnLst>
                                    <p:set>
                                      <p:cBhvr>
                                        <p:cTn id="96" dur="1" fill="hold">
                                          <p:stCondLst>
                                            <p:cond delay="0"/>
                                          </p:stCondLst>
                                        </p:cTn>
                                        <p:tgtEl>
                                          <p:spTgt spid="760"/>
                                        </p:tgtEl>
                                        <p:attrNameLst>
                                          <p:attrName>style.visibility</p:attrName>
                                        </p:attrNameLst>
                                      </p:cBhvr>
                                      <p:to>
                                        <p:strVal val="visible"/>
                                      </p:to>
                                    </p:set>
                                    <p:animEffect transition="in" filter="fade">
                                      <p:cBhvr>
                                        <p:cTn id="97" dur="500"/>
                                        <p:tgtEl>
                                          <p:spTgt spid="760"/>
                                        </p:tgtEl>
                                      </p:cBhvr>
                                    </p:animEffect>
                                  </p:childTnLst>
                                </p:cTn>
                              </p:par>
                              <p:par>
                                <p:cTn id="98" presetID="10" presetClass="entr" presetSubtype="0" fill="hold" nodeType="withEffect">
                                  <p:stCondLst>
                                    <p:cond delay="0"/>
                                  </p:stCondLst>
                                  <p:childTnLst>
                                    <p:set>
                                      <p:cBhvr>
                                        <p:cTn id="99" dur="1" fill="hold">
                                          <p:stCondLst>
                                            <p:cond delay="0"/>
                                          </p:stCondLst>
                                        </p:cTn>
                                        <p:tgtEl>
                                          <p:spTgt spid="761"/>
                                        </p:tgtEl>
                                        <p:attrNameLst>
                                          <p:attrName>style.visibility</p:attrName>
                                        </p:attrNameLst>
                                      </p:cBhvr>
                                      <p:to>
                                        <p:strVal val="visible"/>
                                      </p:to>
                                    </p:set>
                                    <p:animEffect transition="in" filter="fade">
                                      <p:cBhvr>
                                        <p:cTn id="100" dur="500"/>
                                        <p:tgtEl>
                                          <p:spTgt spid="761"/>
                                        </p:tgtEl>
                                      </p:cBhvr>
                                    </p:animEffect>
                                  </p:childTnLst>
                                </p:cTn>
                              </p:par>
                              <p:par>
                                <p:cTn id="101" presetID="10" presetClass="entr" presetSubtype="0" fill="hold" nodeType="withEffect">
                                  <p:stCondLst>
                                    <p:cond delay="0"/>
                                  </p:stCondLst>
                                  <p:childTnLst>
                                    <p:set>
                                      <p:cBhvr>
                                        <p:cTn id="102" dur="1" fill="hold">
                                          <p:stCondLst>
                                            <p:cond delay="0"/>
                                          </p:stCondLst>
                                        </p:cTn>
                                        <p:tgtEl>
                                          <p:spTgt spid="762"/>
                                        </p:tgtEl>
                                        <p:attrNameLst>
                                          <p:attrName>style.visibility</p:attrName>
                                        </p:attrNameLst>
                                      </p:cBhvr>
                                      <p:to>
                                        <p:strVal val="visible"/>
                                      </p:to>
                                    </p:set>
                                    <p:animEffect transition="in" filter="fade">
                                      <p:cBhvr>
                                        <p:cTn id="103" dur="500"/>
                                        <p:tgtEl>
                                          <p:spTgt spid="762"/>
                                        </p:tgtEl>
                                      </p:cBhvr>
                                    </p:animEffect>
                                  </p:childTnLst>
                                </p:cTn>
                              </p:par>
                              <p:par>
                                <p:cTn id="104" presetID="10" presetClass="entr" presetSubtype="0" fill="hold" nodeType="withEffect">
                                  <p:stCondLst>
                                    <p:cond delay="0"/>
                                  </p:stCondLst>
                                  <p:childTnLst>
                                    <p:set>
                                      <p:cBhvr>
                                        <p:cTn id="105" dur="1" fill="hold">
                                          <p:stCondLst>
                                            <p:cond delay="0"/>
                                          </p:stCondLst>
                                        </p:cTn>
                                        <p:tgtEl>
                                          <p:spTgt spid="763"/>
                                        </p:tgtEl>
                                        <p:attrNameLst>
                                          <p:attrName>style.visibility</p:attrName>
                                        </p:attrNameLst>
                                      </p:cBhvr>
                                      <p:to>
                                        <p:strVal val="visible"/>
                                      </p:to>
                                    </p:set>
                                    <p:animEffect transition="in" filter="fade">
                                      <p:cBhvr>
                                        <p:cTn id="106" dur="500"/>
                                        <p:tgtEl>
                                          <p:spTgt spid="763"/>
                                        </p:tgtEl>
                                      </p:cBhvr>
                                    </p:animEffect>
                                  </p:childTnLst>
                                </p:cTn>
                              </p:par>
                              <p:par>
                                <p:cTn id="107" presetID="10" presetClass="entr" presetSubtype="0" fill="hold" nodeType="withEffect">
                                  <p:stCondLst>
                                    <p:cond delay="0"/>
                                  </p:stCondLst>
                                  <p:childTnLst>
                                    <p:set>
                                      <p:cBhvr>
                                        <p:cTn id="108" dur="1" fill="hold">
                                          <p:stCondLst>
                                            <p:cond delay="0"/>
                                          </p:stCondLst>
                                        </p:cTn>
                                        <p:tgtEl>
                                          <p:spTgt spid="764"/>
                                        </p:tgtEl>
                                        <p:attrNameLst>
                                          <p:attrName>style.visibility</p:attrName>
                                        </p:attrNameLst>
                                      </p:cBhvr>
                                      <p:to>
                                        <p:strVal val="visible"/>
                                      </p:to>
                                    </p:set>
                                    <p:animEffect transition="in" filter="fade">
                                      <p:cBhvr>
                                        <p:cTn id="109" dur="500"/>
                                        <p:tgtEl>
                                          <p:spTgt spid="764"/>
                                        </p:tgtEl>
                                      </p:cBhvr>
                                    </p:animEffect>
                                  </p:childTnLst>
                                </p:cTn>
                              </p:par>
                              <p:par>
                                <p:cTn id="110" presetID="10" presetClass="entr" presetSubtype="0" fill="hold" nodeType="withEffect">
                                  <p:stCondLst>
                                    <p:cond delay="0"/>
                                  </p:stCondLst>
                                  <p:childTnLst>
                                    <p:set>
                                      <p:cBhvr>
                                        <p:cTn id="111" dur="1" fill="hold">
                                          <p:stCondLst>
                                            <p:cond delay="0"/>
                                          </p:stCondLst>
                                        </p:cTn>
                                        <p:tgtEl>
                                          <p:spTgt spid="765"/>
                                        </p:tgtEl>
                                        <p:attrNameLst>
                                          <p:attrName>style.visibility</p:attrName>
                                        </p:attrNameLst>
                                      </p:cBhvr>
                                      <p:to>
                                        <p:strVal val="visible"/>
                                      </p:to>
                                    </p:set>
                                    <p:animEffect transition="in" filter="fade">
                                      <p:cBhvr>
                                        <p:cTn id="112" dur="500"/>
                                        <p:tgtEl>
                                          <p:spTgt spid="765"/>
                                        </p:tgtEl>
                                      </p:cBhvr>
                                    </p:animEffect>
                                  </p:childTnLst>
                                </p:cTn>
                              </p:par>
                              <p:par>
                                <p:cTn id="113" presetID="10" presetClass="entr" presetSubtype="0" fill="hold" nodeType="withEffect">
                                  <p:stCondLst>
                                    <p:cond delay="0"/>
                                  </p:stCondLst>
                                  <p:childTnLst>
                                    <p:set>
                                      <p:cBhvr>
                                        <p:cTn id="114" dur="1" fill="hold">
                                          <p:stCondLst>
                                            <p:cond delay="0"/>
                                          </p:stCondLst>
                                        </p:cTn>
                                        <p:tgtEl>
                                          <p:spTgt spid="766"/>
                                        </p:tgtEl>
                                        <p:attrNameLst>
                                          <p:attrName>style.visibility</p:attrName>
                                        </p:attrNameLst>
                                      </p:cBhvr>
                                      <p:to>
                                        <p:strVal val="visible"/>
                                      </p:to>
                                    </p:set>
                                    <p:animEffect transition="in" filter="fade">
                                      <p:cBhvr>
                                        <p:cTn id="115" dur="500"/>
                                        <p:tgtEl>
                                          <p:spTgt spid="766"/>
                                        </p:tgtEl>
                                      </p:cBhvr>
                                    </p:animEffect>
                                  </p:childTnLst>
                                </p:cTn>
                              </p:par>
                              <p:par>
                                <p:cTn id="116" presetID="10" presetClass="entr" presetSubtype="0" fill="hold" nodeType="withEffect">
                                  <p:stCondLst>
                                    <p:cond delay="0"/>
                                  </p:stCondLst>
                                  <p:childTnLst>
                                    <p:set>
                                      <p:cBhvr>
                                        <p:cTn id="117" dur="1" fill="hold">
                                          <p:stCondLst>
                                            <p:cond delay="0"/>
                                          </p:stCondLst>
                                        </p:cTn>
                                        <p:tgtEl>
                                          <p:spTgt spid="767"/>
                                        </p:tgtEl>
                                        <p:attrNameLst>
                                          <p:attrName>style.visibility</p:attrName>
                                        </p:attrNameLst>
                                      </p:cBhvr>
                                      <p:to>
                                        <p:strVal val="visible"/>
                                      </p:to>
                                    </p:set>
                                    <p:animEffect transition="in" filter="fade">
                                      <p:cBhvr>
                                        <p:cTn id="118" dur="500"/>
                                        <p:tgtEl>
                                          <p:spTgt spid="767"/>
                                        </p:tgtEl>
                                      </p:cBhvr>
                                    </p:animEffect>
                                  </p:childTnLst>
                                </p:cTn>
                              </p:par>
                              <p:par>
                                <p:cTn id="119" presetID="10" presetClass="entr" presetSubtype="0" fill="hold" nodeType="withEffect">
                                  <p:stCondLst>
                                    <p:cond delay="0"/>
                                  </p:stCondLst>
                                  <p:childTnLst>
                                    <p:set>
                                      <p:cBhvr>
                                        <p:cTn id="120" dur="1" fill="hold">
                                          <p:stCondLst>
                                            <p:cond delay="0"/>
                                          </p:stCondLst>
                                        </p:cTn>
                                        <p:tgtEl>
                                          <p:spTgt spid="768"/>
                                        </p:tgtEl>
                                        <p:attrNameLst>
                                          <p:attrName>style.visibility</p:attrName>
                                        </p:attrNameLst>
                                      </p:cBhvr>
                                      <p:to>
                                        <p:strVal val="visible"/>
                                      </p:to>
                                    </p:set>
                                    <p:animEffect transition="in" filter="fade">
                                      <p:cBhvr>
                                        <p:cTn id="121" dur="500"/>
                                        <p:tgtEl>
                                          <p:spTgt spid="768"/>
                                        </p:tgtEl>
                                      </p:cBhvr>
                                    </p:animEffect>
                                  </p:childTnLst>
                                </p:cTn>
                              </p:par>
                              <p:par>
                                <p:cTn id="122" presetID="10" presetClass="entr" presetSubtype="0" fill="hold" nodeType="withEffect">
                                  <p:stCondLst>
                                    <p:cond delay="0"/>
                                  </p:stCondLst>
                                  <p:childTnLst>
                                    <p:set>
                                      <p:cBhvr>
                                        <p:cTn id="123" dur="1" fill="hold">
                                          <p:stCondLst>
                                            <p:cond delay="0"/>
                                          </p:stCondLst>
                                        </p:cTn>
                                        <p:tgtEl>
                                          <p:spTgt spid="769"/>
                                        </p:tgtEl>
                                        <p:attrNameLst>
                                          <p:attrName>style.visibility</p:attrName>
                                        </p:attrNameLst>
                                      </p:cBhvr>
                                      <p:to>
                                        <p:strVal val="visible"/>
                                      </p:to>
                                    </p:set>
                                    <p:animEffect transition="in" filter="fade">
                                      <p:cBhvr>
                                        <p:cTn id="124" dur="500"/>
                                        <p:tgtEl>
                                          <p:spTgt spid="769"/>
                                        </p:tgtEl>
                                      </p:cBhvr>
                                    </p:animEffect>
                                  </p:childTnLst>
                                </p:cTn>
                              </p:par>
                              <p:par>
                                <p:cTn id="125" presetID="10" presetClass="entr" presetSubtype="0" fill="hold" nodeType="withEffect">
                                  <p:stCondLst>
                                    <p:cond delay="0"/>
                                  </p:stCondLst>
                                  <p:childTnLst>
                                    <p:set>
                                      <p:cBhvr>
                                        <p:cTn id="126" dur="1" fill="hold">
                                          <p:stCondLst>
                                            <p:cond delay="0"/>
                                          </p:stCondLst>
                                        </p:cTn>
                                        <p:tgtEl>
                                          <p:spTgt spid="771"/>
                                        </p:tgtEl>
                                        <p:attrNameLst>
                                          <p:attrName>style.visibility</p:attrName>
                                        </p:attrNameLst>
                                      </p:cBhvr>
                                      <p:to>
                                        <p:strVal val="visible"/>
                                      </p:to>
                                    </p:set>
                                    <p:animEffect transition="in" filter="fade">
                                      <p:cBhvr>
                                        <p:cTn id="12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22"/>
          <p:cNvSpPr/>
          <p:nvPr/>
        </p:nvSpPr>
        <p:spPr>
          <a:xfrm>
            <a:off x="881211" y="692349"/>
            <a:ext cx="7613859" cy="786854"/>
          </a:xfrm>
          <a:prstGeom prst="rect">
            <a:avLst/>
          </a:prstGeom>
          <a:noFill/>
          <a:ln>
            <a:noFill/>
          </a:ln>
        </p:spPr>
        <p:txBody>
          <a:bodyPr spcFirstLastPara="1" wrap="square" lIns="0" tIns="0" rIns="0" bIns="0" anchor="t" anchorCtr="0">
            <a:noAutofit/>
          </a:bodyPr>
          <a:lstStyle/>
          <a:p>
            <a:pPr marL="0" marR="0" lvl="0" indent="0" algn="l" rtl="0">
              <a:lnSpc>
                <a:spcPct val="103166"/>
              </a:lnSpc>
              <a:spcBef>
                <a:spcPts val="0"/>
              </a:spcBef>
              <a:spcAft>
                <a:spcPts val="0"/>
              </a:spcAft>
              <a:buNone/>
            </a:pPr>
            <a:r>
              <a:rPr lang="en-US" sz="6000" b="1" dirty="0" err="1">
                <a:solidFill>
                  <a:srgbClr val="403CCF"/>
                </a:solidFill>
                <a:latin typeface="Arial"/>
                <a:ea typeface="Arial"/>
                <a:cs typeface="Arial"/>
                <a:sym typeface="Arial"/>
              </a:rPr>
              <a:t>Vốn</a:t>
            </a:r>
            <a:r>
              <a:rPr lang="en-US" sz="6000" b="1" dirty="0">
                <a:solidFill>
                  <a:srgbClr val="403CCF"/>
                </a:solidFill>
                <a:latin typeface="Arial"/>
                <a:ea typeface="Arial"/>
                <a:cs typeface="Arial"/>
                <a:sym typeface="Arial"/>
              </a:rPr>
              <a:t> </a:t>
            </a:r>
            <a:r>
              <a:rPr lang="en-US" sz="6000" b="1" dirty="0" err="1">
                <a:solidFill>
                  <a:srgbClr val="403CCF"/>
                </a:solidFill>
                <a:latin typeface="Arial"/>
                <a:ea typeface="Arial"/>
                <a:cs typeface="Arial"/>
                <a:sym typeface="Arial"/>
              </a:rPr>
              <a:t>đầu</a:t>
            </a:r>
            <a:r>
              <a:rPr lang="en-US" sz="6000" b="1" dirty="0">
                <a:solidFill>
                  <a:srgbClr val="403CCF"/>
                </a:solidFill>
                <a:latin typeface="Arial"/>
                <a:ea typeface="Arial"/>
                <a:cs typeface="Arial"/>
                <a:sym typeface="Arial"/>
              </a:rPr>
              <a:t> </a:t>
            </a:r>
            <a:r>
              <a:rPr lang="en-US" sz="6000" b="1" dirty="0" err="1">
                <a:solidFill>
                  <a:srgbClr val="403CCF"/>
                </a:solidFill>
                <a:latin typeface="Arial"/>
                <a:ea typeface="Arial"/>
                <a:cs typeface="Arial"/>
                <a:sym typeface="Arial"/>
              </a:rPr>
              <a:t>tư</a:t>
            </a:r>
            <a:r>
              <a:rPr lang="en-US" sz="6000" b="1" dirty="0">
                <a:solidFill>
                  <a:srgbClr val="403CCF"/>
                </a:solidFill>
                <a:latin typeface="Arial"/>
                <a:ea typeface="Arial"/>
                <a:cs typeface="Arial"/>
                <a:sym typeface="Arial"/>
              </a:rPr>
              <a:t> ban </a:t>
            </a:r>
            <a:r>
              <a:rPr lang="en-US" sz="6000" b="1" dirty="0" err="1">
                <a:solidFill>
                  <a:srgbClr val="403CCF"/>
                </a:solidFill>
                <a:latin typeface="Arial"/>
                <a:ea typeface="Arial"/>
                <a:cs typeface="Arial"/>
                <a:sym typeface="Arial"/>
              </a:rPr>
              <a:t>đầu</a:t>
            </a:r>
            <a:endParaRPr sz="6000" b="1" dirty="0">
              <a:solidFill>
                <a:schemeClr val="dk1"/>
              </a:solidFill>
              <a:latin typeface="Arial"/>
              <a:ea typeface="Arial"/>
              <a:cs typeface="Arial"/>
              <a:sym typeface="Arial"/>
            </a:endParaRPr>
          </a:p>
        </p:txBody>
      </p:sp>
      <p:sp>
        <p:nvSpPr>
          <p:cNvPr id="779" name="Google Shape;779;p22"/>
          <p:cNvSpPr/>
          <p:nvPr/>
        </p:nvSpPr>
        <p:spPr>
          <a:xfrm>
            <a:off x="881211" y="1982689"/>
            <a:ext cx="16525578" cy="6535490"/>
          </a:xfrm>
          <a:prstGeom prst="roundRect">
            <a:avLst>
              <a:gd name="adj" fmla="val 578"/>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52400" y="1911920"/>
            <a:ext cx="16506528" cy="7240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142405" y="2152799"/>
            <a:ext cx="7745165" cy="402878"/>
          </a:xfrm>
          <a:prstGeom prst="rect">
            <a:avLst/>
          </a:prstGeom>
          <a:noFill/>
          <a:ln>
            <a:noFill/>
          </a:ln>
        </p:spPr>
        <p:txBody>
          <a:bodyPr spcFirstLastPara="1" wrap="square" lIns="0" tIns="0" rIns="0" bIns="0" anchor="t" anchorCtr="0">
            <a:noAutofit/>
          </a:bodyPr>
          <a:lstStyle/>
          <a:p>
            <a:pPr marL="0" marR="0" lvl="0" indent="0" algn="l" rtl="0">
              <a:lnSpc>
                <a:spcPct val="130208"/>
              </a:lnSpc>
              <a:spcBef>
                <a:spcPts val="0"/>
              </a:spcBef>
              <a:spcAft>
                <a:spcPts val="0"/>
              </a:spcAft>
              <a:buNone/>
            </a:pPr>
            <a:r>
              <a:rPr lang="en-US" sz="2400" b="1">
                <a:solidFill>
                  <a:srgbClr val="366092"/>
                </a:solidFill>
                <a:latin typeface="Arial"/>
                <a:ea typeface="Arial"/>
                <a:cs typeface="Arial"/>
                <a:sym typeface="Arial"/>
              </a:rPr>
              <a:t>Hạng mục đầu tư</a:t>
            </a:r>
            <a:endParaRPr sz="2400" b="1">
              <a:solidFill>
                <a:srgbClr val="366092"/>
              </a:solidFill>
              <a:latin typeface="Arial"/>
              <a:ea typeface="Arial"/>
              <a:cs typeface="Arial"/>
              <a:sym typeface="Arial"/>
            </a:endParaRPr>
          </a:p>
        </p:txBody>
      </p:sp>
      <p:sp>
        <p:nvSpPr>
          <p:cNvPr id="782" name="Google Shape;782;p22"/>
          <p:cNvSpPr/>
          <p:nvPr/>
        </p:nvSpPr>
        <p:spPr>
          <a:xfrm>
            <a:off x="9400431" y="2152799"/>
            <a:ext cx="7745165" cy="402878"/>
          </a:xfrm>
          <a:prstGeom prst="rect">
            <a:avLst/>
          </a:prstGeom>
          <a:noFill/>
          <a:ln>
            <a:noFill/>
          </a:ln>
        </p:spPr>
        <p:txBody>
          <a:bodyPr spcFirstLastPara="1" wrap="square" lIns="0" tIns="0" rIns="0" bIns="0" anchor="t" anchorCtr="0">
            <a:noAutofit/>
          </a:bodyPr>
          <a:lstStyle/>
          <a:p>
            <a:pPr marL="0" marR="0" lvl="0" indent="0" algn="l" rtl="0">
              <a:lnSpc>
                <a:spcPct val="130208"/>
              </a:lnSpc>
              <a:spcBef>
                <a:spcPts val="0"/>
              </a:spcBef>
              <a:spcAft>
                <a:spcPts val="0"/>
              </a:spcAft>
              <a:buNone/>
            </a:pPr>
            <a:r>
              <a:rPr lang="en-US" sz="2400" b="1">
                <a:solidFill>
                  <a:srgbClr val="366092"/>
                </a:solidFill>
                <a:latin typeface="Arial"/>
                <a:ea typeface="Arial"/>
                <a:cs typeface="Arial"/>
                <a:sym typeface="Arial"/>
              </a:rPr>
              <a:t>Chi phí dự kiến (VND)</a:t>
            </a:r>
            <a:endParaRPr sz="2400" b="1">
              <a:solidFill>
                <a:srgbClr val="366092"/>
              </a:solidFill>
              <a:latin typeface="Arial"/>
              <a:ea typeface="Arial"/>
              <a:cs typeface="Arial"/>
              <a:sym typeface="Arial"/>
            </a:endParaRPr>
          </a:p>
        </p:txBody>
      </p:sp>
      <p:sp>
        <p:nvSpPr>
          <p:cNvPr id="783" name="Google Shape;783;p22"/>
          <p:cNvSpPr/>
          <p:nvPr/>
        </p:nvSpPr>
        <p:spPr>
          <a:xfrm>
            <a:off x="890736" y="2716263"/>
            <a:ext cx="16506528" cy="7240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1142405" y="2876847"/>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Mặt bằng (cọc + 3 tháng đầu)</a:t>
            </a:r>
            <a:endParaRPr sz="2000">
              <a:solidFill>
                <a:schemeClr val="dk1"/>
              </a:solidFill>
              <a:latin typeface="Arial"/>
              <a:ea typeface="Arial"/>
              <a:cs typeface="Arial"/>
              <a:sym typeface="Arial"/>
            </a:endParaRPr>
          </a:p>
        </p:txBody>
      </p:sp>
      <p:sp>
        <p:nvSpPr>
          <p:cNvPr id="785" name="Google Shape;785;p22"/>
          <p:cNvSpPr/>
          <p:nvPr/>
        </p:nvSpPr>
        <p:spPr>
          <a:xfrm>
            <a:off x="9400431" y="2876847"/>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120,000,000</a:t>
            </a:r>
            <a:endParaRPr sz="2000">
              <a:solidFill>
                <a:schemeClr val="dk1"/>
              </a:solidFill>
              <a:latin typeface="Arial"/>
              <a:ea typeface="Arial"/>
              <a:cs typeface="Arial"/>
              <a:sym typeface="Arial"/>
            </a:endParaRPr>
          </a:p>
        </p:txBody>
      </p:sp>
      <p:sp>
        <p:nvSpPr>
          <p:cNvPr id="786" name="Google Shape;786;p22"/>
          <p:cNvSpPr/>
          <p:nvPr/>
        </p:nvSpPr>
        <p:spPr>
          <a:xfrm>
            <a:off x="890736" y="3440312"/>
            <a:ext cx="16506528" cy="7240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1142405" y="3600896"/>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Máy tính cấu hình cao (50 máy x 20 triệu)</a:t>
            </a:r>
            <a:endParaRPr sz="2000">
              <a:solidFill>
                <a:schemeClr val="dk1"/>
              </a:solidFill>
              <a:latin typeface="Arial"/>
              <a:ea typeface="Arial"/>
              <a:cs typeface="Arial"/>
              <a:sym typeface="Arial"/>
            </a:endParaRPr>
          </a:p>
        </p:txBody>
      </p:sp>
      <p:sp>
        <p:nvSpPr>
          <p:cNvPr id="788" name="Google Shape;788;p22"/>
          <p:cNvSpPr/>
          <p:nvPr/>
        </p:nvSpPr>
        <p:spPr>
          <a:xfrm>
            <a:off x="9400431" y="3600896"/>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1,000,000,000</a:t>
            </a:r>
            <a:endParaRPr sz="2000">
              <a:solidFill>
                <a:schemeClr val="dk1"/>
              </a:solidFill>
              <a:latin typeface="Arial"/>
              <a:ea typeface="Arial"/>
              <a:cs typeface="Arial"/>
              <a:sym typeface="Arial"/>
            </a:endParaRPr>
          </a:p>
        </p:txBody>
      </p:sp>
      <p:sp>
        <p:nvSpPr>
          <p:cNvPr id="789" name="Google Shape;789;p22"/>
          <p:cNvSpPr/>
          <p:nvPr/>
        </p:nvSpPr>
        <p:spPr>
          <a:xfrm>
            <a:off x="890736" y="4164361"/>
            <a:ext cx="16506528" cy="7240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1142405" y="4324945"/>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Thiết bị XR, VR</a:t>
            </a:r>
            <a:endParaRPr sz="2000">
              <a:solidFill>
                <a:schemeClr val="dk1"/>
              </a:solidFill>
              <a:latin typeface="Arial"/>
              <a:ea typeface="Arial"/>
              <a:cs typeface="Arial"/>
              <a:sym typeface="Arial"/>
            </a:endParaRPr>
          </a:p>
        </p:txBody>
      </p:sp>
      <p:sp>
        <p:nvSpPr>
          <p:cNvPr id="791" name="Google Shape;791;p22"/>
          <p:cNvSpPr/>
          <p:nvPr/>
        </p:nvSpPr>
        <p:spPr>
          <a:xfrm>
            <a:off x="9400431" y="4324945"/>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150,000,000</a:t>
            </a:r>
            <a:endParaRPr sz="2000">
              <a:solidFill>
                <a:schemeClr val="dk1"/>
              </a:solidFill>
              <a:latin typeface="Arial"/>
              <a:ea typeface="Arial"/>
              <a:cs typeface="Arial"/>
              <a:sym typeface="Arial"/>
            </a:endParaRPr>
          </a:p>
        </p:txBody>
      </p:sp>
      <p:sp>
        <p:nvSpPr>
          <p:cNvPr id="792" name="Google Shape;792;p22"/>
          <p:cNvSpPr/>
          <p:nvPr/>
        </p:nvSpPr>
        <p:spPr>
          <a:xfrm>
            <a:off x="890736" y="4888409"/>
            <a:ext cx="16506528" cy="7240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1142405" y="5048994"/>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Nội thất, thiết kế không gian</a:t>
            </a:r>
            <a:endParaRPr sz="2000">
              <a:solidFill>
                <a:schemeClr val="dk1"/>
              </a:solidFill>
              <a:latin typeface="Arial"/>
              <a:ea typeface="Arial"/>
              <a:cs typeface="Arial"/>
              <a:sym typeface="Arial"/>
            </a:endParaRPr>
          </a:p>
        </p:txBody>
      </p:sp>
      <p:sp>
        <p:nvSpPr>
          <p:cNvPr id="794" name="Google Shape;794;p22"/>
          <p:cNvSpPr/>
          <p:nvPr/>
        </p:nvSpPr>
        <p:spPr>
          <a:xfrm>
            <a:off x="9400431" y="5048994"/>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100,000,000</a:t>
            </a:r>
            <a:endParaRPr sz="2000">
              <a:solidFill>
                <a:schemeClr val="dk1"/>
              </a:solidFill>
              <a:latin typeface="Arial"/>
              <a:ea typeface="Arial"/>
              <a:cs typeface="Arial"/>
              <a:sym typeface="Arial"/>
            </a:endParaRPr>
          </a:p>
        </p:txBody>
      </p:sp>
      <p:sp>
        <p:nvSpPr>
          <p:cNvPr id="795" name="Google Shape;795;p22"/>
          <p:cNvSpPr/>
          <p:nvPr/>
        </p:nvSpPr>
        <p:spPr>
          <a:xfrm>
            <a:off x="890736" y="5612458"/>
            <a:ext cx="16506528" cy="7240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1142405" y="5773042"/>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Chi phí marketing (soft-launch)</a:t>
            </a:r>
            <a:endParaRPr sz="2000">
              <a:solidFill>
                <a:schemeClr val="dk1"/>
              </a:solidFill>
              <a:latin typeface="Arial"/>
              <a:ea typeface="Arial"/>
              <a:cs typeface="Arial"/>
              <a:sym typeface="Arial"/>
            </a:endParaRPr>
          </a:p>
        </p:txBody>
      </p:sp>
      <p:sp>
        <p:nvSpPr>
          <p:cNvPr id="797" name="Google Shape;797;p22"/>
          <p:cNvSpPr/>
          <p:nvPr/>
        </p:nvSpPr>
        <p:spPr>
          <a:xfrm>
            <a:off x="9400431" y="5773042"/>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30,000,000</a:t>
            </a:r>
            <a:endParaRPr sz="2000">
              <a:solidFill>
                <a:schemeClr val="dk1"/>
              </a:solidFill>
              <a:latin typeface="Arial"/>
              <a:ea typeface="Arial"/>
              <a:cs typeface="Arial"/>
              <a:sym typeface="Arial"/>
            </a:endParaRPr>
          </a:p>
        </p:txBody>
      </p:sp>
      <p:sp>
        <p:nvSpPr>
          <p:cNvPr id="798" name="Google Shape;798;p22"/>
          <p:cNvSpPr/>
          <p:nvPr/>
        </p:nvSpPr>
        <p:spPr>
          <a:xfrm>
            <a:off x="890736" y="6336507"/>
            <a:ext cx="16506528" cy="7240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1142405" y="6497091"/>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Phần mềm &amp; bản quyền</a:t>
            </a:r>
            <a:endParaRPr sz="2000">
              <a:solidFill>
                <a:schemeClr val="dk1"/>
              </a:solidFill>
              <a:latin typeface="Arial"/>
              <a:ea typeface="Arial"/>
              <a:cs typeface="Arial"/>
              <a:sym typeface="Arial"/>
            </a:endParaRPr>
          </a:p>
        </p:txBody>
      </p:sp>
      <p:sp>
        <p:nvSpPr>
          <p:cNvPr id="800" name="Google Shape;800;p22"/>
          <p:cNvSpPr/>
          <p:nvPr/>
        </p:nvSpPr>
        <p:spPr>
          <a:xfrm>
            <a:off x="9400431" y="6497091"/>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20,000,000</a:t>
            </a:r>
            <a:endParaRPr sz="2000">
              <a:solidFill>
                <a:schemeClr val="dk1"/>
              </a:solidFill>
              <a:latin typeface="Arial"/>
              <a:ea typeface="Arial"/>
              <a:cs typeface="Arial"/>
              <a:sym typeface="Arial"/>
            </a:endParaRPr>
          </a:p>
        </p:txBody>
      </p:sp>
      <p:sp>
        <p:nvSpPr>
          <p:cNvPr id="801" name="Google Shape;801;p22"/>
          <p:cNvSpPr/>
          <p:nvPr/>
        </p:nvSpPr>
        <p:spPr>
          <a:xfrm>
            <a:off x="890736" y="7060556"/>
            <a:ext cx="16506528" cy="72404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1142405" y="7221141"/>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Dự phòng (10%)</a:t>
            </a:r>
            <a:endParaRPr sz="2000">
              <a:solidFill>
                <a:schemeClr val="dk1"/>
              </a:solidFill>
              <a:latin typeface="Arial"/>
              <a:ea typeface="Arial"/>
              <a:cs typeface="Arial"/>
              <a:sym typeface="Arial"/>
            </a:endParaRPr>
          </a:p>
        </p:txBody>
      </p:sp>
      <p:sp>
        <p:nvSpPr>
          <p:cNvPr id="803" name="Google Shape;803;p22"/>
          <p:cNvSpPr/>
          <p:nvPr/>
        </p:nvSpPr>
        <p:spPr>
          <a:xfrm>
            <a:off x="9400431" y="7221141"/>
            <a:ext cx="7745165" cy="402878"/>
          </a:xfrm>
          <a:prstGeom prst="rect">
            <a:avLst/>
          </a:prstGeom>
          <a:noFill/>
          <a:ln>
            <a:noFill/>
          </a:ln>
        </p:spPr>
        <p:txBody>
          <a:bodyPr spcFirstLastPara="1" wrap="square" lIns="0" tIns="0" rIns="0" bIns="0" anchor="t" anchorCtr="0">
            <a:noAutofit/>
          </a:bodyPr>
          <a:lstStyle/>
          <a:p>
            <a:pPr marL="0" marR="0" lvl="0" indent="0" algn="l" rtl="0">
              <a:lnSpc>
                <a:spcPct val="156250"/>
              </a:lnSpc>
              <a:spcBef>
                <a:spcPts val="0"/>
              </a:spcBef>
              <a:spcAft>
                <a:spcPts val="0"/>
              </a:spcAft>
              <a:buNone/>
            </a:pPr>
            <a:r>
              <a:rPr lang="en-US" sz="2000">
                <a:solidFill>
                  <a:srgbClr val="49495A"/>
                </a:solidFill>
                <a:latin typeface="Arial"/>
                <a:ea typeface="Arial"/>
                <a:cs typeface="Arial"/>
                <a:sym typeface="Arial"/>
              </a:rPr>
              <a:t>140,000,000</a:t>
            </a:r>
            <a:endParaRPr sz="2000">
              <a:solidFill>
                <a:schemeClr val="dk1"/>
              </a:solidFill>
              <a:latin typeface="Arial"/>
              <a:ea typeface="Arial"/>
              <a:cs typeface="Arial"/>
              <a:sym typeface="Arial"/>
            </a:endParaRPr>
          </a:p>
        </p:txBody>
      </p:sp>
      <p:sp>
        <p:nvSpPr>
          <p:cNvPr id="804" name="Google Shape;804;p22"/>
          <p:cNvSpPr/>
          <p:nvPr/>
        </p:nvSpPr>
        <p:spPr>
          <a:xfrm>
            <a:off x="890736" y="7784604"/>
            <a:ext cx="16506528" cy="72404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1142405" y="7945190"/>
            <a:ext cx="7745165" cy="402878"/>
          </a:xfrm>
          <a:prstGeom prst="rect">
            <a:avLst/>
          </a:prstGeom>
          <a:noFill/>
          <a:ln>
            <a:noFill/>
          </a:ln>
        </p:spPr>
        <p:txBody>
          <a:bodyPr spcFirstLastPara="1" wrap="square" lIns="0" tIns="0" rIns="0" bIns="0" anchor="t" anchorCtr="0">
            <a:noAutofit/>
          </a:bodyPr>
          <a:lstStyle/>
          <a:p>
            <a:pPr marL="0" marR="0" lvl="0" indent="0" algn="l" rtl="0">
              <a:lnSpc>
                <a:spcPct val="130208"/>
              </a:lnSpc>
              <a:spcBef>
                <a:spcPts val="0"/>
              </a:spcBef>
              <a:spcAft>
                <a:spcPts val="0"/>
              </a:spcAft>
              <a:buNone/>
            </a:pPr>
            <a:r>
              <a:rPr lang="en-US" sz="2400" b="1">
                <a:solidFill>
                  <a:srgbClr val="49495A"/>
                </a:solidFill>
                <a:latin typeface="Arial"/>
                <a:ea typeface="Arial"/>
                <a:cs typeface="Arial"/>
                <a:sym typeface="Arial"/>
              </a:rPr>
              <a:t>Tổng cộng</a:t>
            </a:r>
            <a:endParaRPr sz="2400" b="1">
              <a:solidFill>
                <a:schemeClr val="dk1"/>
              </a:solidFill>
              <a:latin typeface="Arial"/>
              <a:ea typeface="Arial"/>
              <a:cs typeface="Arial"/>
              <a:sym typeface="Arial"/>
            </a:endParaRPr>
          </a:p>
        </p:txBody>
      </p:sp>
      <p:sp>
        <p:nvSpPr>
          <p:cNvPr id="806" name="Google Shape;806;p22"/>
          <p:cNvSpPr/>
          <p:nvPr/>
        </p:nvSpPr>
        <p:spPr>
          <a:xfrm>
            <a:off x="9400431" y="7945190"/>
            <a:ext cx="7745165" cy="402878"/>
          </a:xfrm>
          <a:prstGeom prst="rect">
            <a:avLst/>
          </a:prstGeom>
          <a:noFill/>
          <a:ln>
            <a:noFill/>
          </a:ln>
        </p:spPr>
        <p:txBody>
          <a:bodyPr spcFirstLastPara="1" wrap="square" lIns="0" tIns="0" rIns="0" bIns="0" anchor="t" anchorCtr="0">
            <a:noAutofit/>
          </a:bodyPr>
          <a:lstStyle/>
          <a:p>
            <a:pPr marL="0" marR="0" lvl="0" indent="0" algn="l" rtl="0">
              <a:lnSpc>
                <a:spcPct val="130208"/>
              </a:lnSpc>
              <a:spcBef>
                <a:spcPts val="0"/>
              </a:spcBef>
              <a:spcAft>
                <a:spcPts val="0"/>
              </a:spcAft>
              <a:buNone/>
            </a:pPr>
            <a:r>
              <a:rPr lang="en-US" sz="2400" b="1">
                <a:solidFill>
                  <a:srgbClr val="49495A"/>
                </a:solidFill>
                <a:latin typeface="Arial"/>
                <a:ea typeface="Arial"/>
                <a:cs typeface="Arial"/>
                <a:sym typeface="Arial"/>
              </a:rPr>
              <a:t>1,560,000,000</a:t>
            </a:r>
            <a:r>
              <a:rPr lang="en-US" sz="2000">
                <a:solidFill>
                  <a:srgbClr val="49495A"/>
                </a:solidFill>
                <a:latin typeface="Arial"/>
                <a:ea typeface="Arial"/>
                <a:cs typeface="Arial"/>
                <a:sym typeface="Arial"/>
              </a:rPr>
              <a:t> </a:t>
            </a:r>
            <a:r>
              <a:rPr lang="en-US" sz="2400" b="1">
                <a:solidFill>
                  <a:srgbClr val="49495A"/>
                </a:solidFill>
                <a:latin typeface="Arial"/>
                <a:ea typeface="Arial"/>
                <a:cs typeface="Arial"/>
                <a:sym typeface="Arial"/>
              </a:rPr>
              <a:t>VND</a:t>
            </a:r>
            <a:endParaRPr sz="2000" b="1">
              <a:solidFill>
                <a:schemeClr val="dk1"/>
              </a:solidFill>
              <a:latin typeface="Arial"/>
              <a:ea typeface="Arial"/>
              <a:cs typeface="Arial"/>
              <a:sym typeface="Arial"/>
            </a:endParaRPr>
          </a:p>
        </p:txBody>
      </p:sp>
      <p:sp>
        <p:nvSpPr>
          <p:cNvPr id="807" name="Google Shape;807;p22"/>
          <p:cNvSpPr/>
          <p:nvPr/>
        </p:nvSpPr>
        <p:spPr>
          <a:xfrm>
            <a:off x="890736" y="8810811"/>
            <a:ext cx="16525578" cy="805755"/>
          </a:xfrm>
          <a:prstGeom prst="rect">
            <a:avLst/>
          </a:prstGeom>
          <a:noFill/>
          <a:ln>
            <a:noFill/>
          </a:ln>
        </p:spPr>
        <p:txBody>
          <a:bodyPr spcFirstLastPara="1" wrap="square" lIns="0" tIns="0" rIns="0" bIns="0" anchor="t" anchorCtr="0">
            <a:noAutofit/>
          </a:bodyPr>
          <a:lstStyle/>
          <a:p>
            <a:pPr marL="0" marR="0" lvl="0" indent="0" algn="l" rtl="0">
              <a:lnSpc>
                <a:spcPct val="130208"/>
              </a:lnSpc>
              <a:spcBef>
                <a:spcPts val="0"/>
              </a:spcBef>
              <a:spcAft>
                <a:spcPts val="0"/>
              </a:spcAft>
              <a:buNone/>
            </a:pPr>
            <a:r>
              <a:rPr lang="en-US" sz="2400" dirty="0" err="1">
                <a:solidFill>
                  <a:srgbClr val="49495A"/>
                </a:solidFill>
                <a:latin typeface="Arial"/>
                <a:ea typeface="Arial"/>
                <a:cs typeface="Arial"/>
                <a:sym typeface="Arial"/>
              </a:rPr>
              <a:t>Tổng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vốn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đầu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tư</a:t>
            </a:r>
            <a:r>
              <a:rPr lang="en-US" sz="2400" dirty="0">
                <a:solidFill>
                  <a:srgbClr val="49495A"/>
                </a:solidFill>
                <a:latin typeface="Arial"/>
                <a:ea typeface="Arial"/>
                <a:cs typeface="Arial"/>
                <a:sym typeface="Arial"/>
              </a:rPr>
              <a:t> ban </a:t>
            </a:r>
            <a:r>
              <a:rPr lang="en-US" sz="2400" dirty="0" err="1">
                <a:solidFill>
                  <a:srgbClr val="49495A"/>
                </a:solidFill>
                <a:latin typeface="Arial"/>
                <a:ea typeface="Arial"/>
                <a:cs typeface="Arial"/>
                <a:sym typeface="Arial"/>
              </a:rPr>
              <a:t>đầu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là</a:t>
            </a:r>
            <a:r>
              <a:rPr lang="en-US" sz="2400" dirty="0">
                <a:solidFill>
                  <a:srgbClr val="49495A"/>
                </a:solidFill>
                <a:latin typeface="Arial"/>
                <a:ea typeface="Arial"/>
                <a:cs typeface="Arial"/>
                <a:sym typeface="Arial"/>
              </a:rPr>
              <a:t> 1,56 </a:t>
            </a:r>
            <a:r>
              <a:rPr lang="en-US" sz="2400" dirty="0" err="1">
                <a:solidFill>
                  <a:srgbClr val="49495A"/>
                </a:solidFill>
                <a:latin typeface="Arial"/>
                <a:ea typeface="Arial"/>
                <a:cs typeface="Arial"/>
                <a:sym typeface="Arial"/>
              </a:rPr>
              <a:t>tỷ</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đồng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trong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đó</a:t>
            </a:r>
            <a:r>
              <a:rPr lang="en-US" sz="2400" dirty="0">
                <a:solidFill>
                  <a:srgbClr val="49495A"/>
                </a:solidFill>
                <a:latin typeface="Arial"/>
                <a:ea typeface="Arial"/>
                <a:cs typeface="Arial"/>
                <a:sym typeface="Arial"/>
              </a:rPr>
              <a:t> chi </a:t>
            </a:r>
            <a:r>
              <a:rPr lang="en-US" sz="2400" dirty="0" err="1">
                <a:solidFill>
                  <a:srgbClr val="49495A"/>
                </a:solidFill>
                <a:latin typeface="Arial"/>
                <a:ea typeface="Arial"/>
                <a:cs typeface="Arial"/>
                <a:sym typeface="Arial"/>
              </a:rPr>
              <a:t>phí</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lớn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nhất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dành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cho</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máy</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tính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cấu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hình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cao</a:t>
            </a:r>
            <a:r>
              <a:rPr lang="en-US" sz="2400" dirty="0">
                <a:solidFill>
                  <a:srgbClr val="49495A"/>
                </a:solidFill>
                <a:latin typeface="Arial"/>
                <a:ea typeface="Arial"/>
                <a:cs typeface="Arial"/>
                <a:sym typeface="Arial"/>
              </a:rPr>
              <a:t> (1 </a:t>
            </a:r>
            <a:r>
              <a:rPr lang="en-US" sz="2400" dirty="0" err="1">
                <a:solidFill>
                  <a:srgbClr val="49495A"/>
                </a:solidFill>
                <a:latin typeface="Arial"/>
                <a:ea typeface="Arial"/>
                <a:cs typeface="Arial"/>
                <a:sym typeface="Arial"/>
              </a:rPr>
              <a:t>tỷ</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đồng</a:t>
            </a:r>
            <a:r>
              <a:rPr lang="en-US" sz="2400" dirty="0">
                <a:solidFill>
                  <a:srgbClr val="49495A"/>
                </a:solidFill>
                <a:latin typeface="Arial"/>
                <a:ea typeface="Arial"/>
                <a:cs typeface="Arial"/>
                <a:sym typeface="Arial"/>
              </a:rPr>
              <a:t>).</a:t>
            </a:r>
            <a:endParaRPr dirty="0"/>
          </a:p>
          <a:p>
            <a:pPr marL="0" marR="0" lvl="0" indent="0" algn="l" rtl="0">
              <a:lnSpc>
                <a:spcPct val="150000"/>
              </a:lnSpc>
              <a:spcBef>
                <a:spcPts val="600"/>
              </a:spcBef>
              <a:spcAft>
                <a:spcPts val="0"/>
              </a:spcAft>
              <a:buNone/>
            </a:pPr>
            <a:r>
              <a:rPr lang="en-US" sz="2400" dirty="0">
                <a:solidFill>
                  <a:srgbClr val="49495A"/>
                </a:solidFill>
                <a:latin typeface="Arial"/>
                <a:ea typeface="Arial"/>
                <a:cs typeface="Arial"/>
                <a:sym typeface="Arial"/>
              </a:rPr>
              <a:t>Các </a:t>
            </a:r>
            <a:r>
              <a:rPr lang="en-US" sz="2400" dirty="0" err="1">
                <a:solidFill>
                  <a:srgbClr val="49495A"/>
                </a:solidFill>
                <a:latin typeface="Arial"/>
                <a:ea typeface="Arial"/>
                <a:cs typeface="Arial"/>
                <a:sym typeface="Arial"/>
              </a:rPr>
              <a:t>khoản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đầu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tư</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khác</a:t>
            </a:r>
            <a:r>
              <a:rPr lang="en-US" sz="2400" dirty="0">
                <a:solidFill>
                  <a:srgbClr val="49495A"/>
                </a:solidFill>
                <a:latin typeface="Arial"/>
                <a:ea typeface="Arial"/>
                <a:cs typeface="Arial"/>
                <a:sym typeface="Arial"/>
              </a:rPr>
              <a:t> bao </a:t>
            </a:r>
            <a:r>
              <a:rPr lang="en-US" sz="2400" dirty="0" err="1">
                <a:solidFill>
                  <a:srgbClr val="49495A"/>
                </a:solidFill>
                <a:latin typeface="Arial"/>
                <a:ea typeface="Arial"/>
                <a:cs typeface="Arial"/>
                <a:sym typeface="Arial"/>
              </a:rPr>
              <a:t>gồm</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thiết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bị</a:t>
            </a:r>
            <a:r>
              <a:rPr lang="en-US" sz="2400" dirty="0">
                <a:solidFill>
                  <a:srgbClr val="49495A"/>
                </a:solidFill>
                <a:latin typeface="Arial"/>
                <a:ea typeface="Arial"/>
                <a:cs typeface="Arial"/>
                <a:sym typeface="Arial"/>
              </a:rPr>
              <a:t> XR/VR, </a:t>
            </a:r>
            <a:r>
              <a:rPr lang="en-US" sz="2400" dirty="0" err="1">
                <a:solidFill>
                  <a:srgbClr val="49495A"/>
                </a:solidFill>
                <a:latin typeface="Arial"/>
                <a:ea typeface="Arial"/>
                <a:cs typeface="Arial"/>
                <a:sym typeface="Arial"/>
              </a:rPr>
              <a:t>mặt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bằng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nội</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thất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và</a:t>
            </a:r>
            <a:r>
              <a:rPr lang="en-US" sz="2400" dirty="0">
                <a:solidFill>
                  <a:srgbClr val="49495A"/>
                </a:solidFill>
                <a:latin typeface="Arial"/>
                <a:ea typeface="Arial"/>
                <a:cs typeface="Arial"/>
                <a:sym typeface="Arial"/>
              </a:rPr>
              <a:t> chi </a:t>
            </a:r>
            <a:r>
              <a:rPr lang="en-US" sz="2400" dirty="0" err="1">
                <a:solidFill>
                  <a:srgbClr val="49495A"/>
                </a:solidFill>
                <a:latin typeface="Arial"/>
                <a:ea typeface="Arial"/>
                <a:cs typeface="Arial"/>
                <a:sym typeface="Arial"/>
              </a:rPr>
              <a:t>phí</a:t>
            </a:r>
            <a:r>
              <a:rPr lang="en-US" sz="2400" dirty="0">
                <a:solidFill>
                  <a:srgbClr val="49495A"/>
                </a:solidFill>
                <a:latin typeface="Arial"/>
                <a:ea typeface="Arial"/>
                <a:cs typeface="Arial"/>
                <a:sym typeface="Arial"/>
              </a:rPr>
              <a:t> marketing ban </a:t>
            </a:r>
            <a:r>
              <a:rPr lang="en-US" sz="2400" dirty="0" err="1">
                <a:solidFill>
                  <a:srgbClr val="49495A"/>
                </a:solidFill>
                <a:latin typeface="Arial"/>
                <a:ea typeface="Arial"/>
                <a:cs typeface="Arial"/>
                <a:sym typeface="Arial"/>
              </a:rPr>
              <a:t>đầu</a:t>
            </a:r>
            <a:r>
              <a:rPr lang="en-US" sz="2400" dirty="0">
                <a:solidFill>
                  <a:srgbClr val="49495A"/>
                </a:solidFill>
                <a:latin typeface="Arial"/>
                <a:ea typeface="Arial"/>
                <a:cs typeface="Arial"/>
                <a:sym typeface="Arial"/>
              </a:rPr>
              <a:t>.</a:t>
            </a:r>
            <a:endParaRPr sz="2400" dirty="0">
              <a:solidFill>
                <a:schemeClr val="dk1"/>
              </a:solidFill>
              <a:latin typeface="Arial"/>
              <a:ea typeface="Arial"/>
              <a:cs typeface="Arial"/>
              <a:sym typeface="Arial"/>
            </a:endParaRPr>
          </a:p>
        </p:txBody>
      </p:sp>
      <p:sp>
        <p:nvSpPr>
          <p:cNvPr id="808" name="Google Shape;808;p22"/>
          <p:cNvSpPr/>
          <p:nvPr/>
        </p:nvSpPr>
        <p:spPr>
          <a:xfrm flipH="1">
            <a:off x="9988590" y="30126"/>
            <a:ext cx="6568845"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3">
              <a:alphaModFix/>
            </a:blip>
            <a:stretch>
              <a:fillRect/>
            </a:stretch>
          </a:blipFill>
          <a:ln>
            <a:noFill/>
          </a:ln>
        </p:spPr>
      </p:sp>
      <p:sp>
        <p:nvSpPr>
          <p:cNvPr id="809" name="Google Shape;809;p22"/>
          <p:cNvSpPr/>
          <p:nvPr/>
        </p:nvSpPr>
        <p:spPr>
          <a:xfrm>
            <a:off x="15087600" y="6834738"/>
            <a:ext cx="3505200" cy="3795161"/>
          </a:xfrm>
          <a:custGeom>
            <a:avLst/>
            <a:gdLst/>
            <a:ahLst/>
            <a:cxnLst/>
            <a:rect l="l" t="t" r="r" b="b"/>
            <a:pathLst>
              <a:path w="2193470" h="2069838" extrusionOk="0">
                <a:moveTo>
                  <a:pt x="0" y="0"/>
                </a:moveTo>
                <a:lnTo>
                  <a:pt x="2193470" y="0"/>
                </a:lnTo>
                <a:lnTo>
                  <a:pt x="2193470" y="2069838"/>
                </a:lnTo>
                <a:lnTo>
                  <a:pt x="0" y="2069838"/>
                </a:lnTo>
                <a:lnTo>
                  <a:pt x="0" y="0"/>
                </a:lnTo>
                <a:close/>
              </a:path>
            </a:pathLst>
          </a:custGeom>
          <a:blipFill rotWithShape="1">
            <a:blip r:embed="rId4">
              <a:alphaModFix/>
            </a:blip>
            <a:stretch>
              <a:fillRect/>
            </a:stretch>
          </a:blipFill>
          <a:ln>
            <a:noFill/>
          </a:ln>
        </p:spPr>
      </p:sp>
      <p:pic>
        <p:nvPicPr>
          <p:cNvPr id="810" name="Google Shape;810;p22"/>
          <p:cNvPicPr preferRelativeResize="0"/>
          <p:nvPr/>
        </p:nvPicPr>
        <p:blipFill rotWithShape="1">
          <a:blip r:embed="rId5">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B3A42702-126D-F8FE-6D08-0E13381B386F}"/>
              </a:ext>
            </a:extLst>
          </p:cNvPr>
          <p:cNvSpPr txBox="1"/>
          <p:nvPr/>
        </p:nvSpPr>
        <p:spPr>
          <a:xfrm>
            <a:off x="14851625" y="9565217"/>
            <a:ext cx="737419" cy="523220"/>
          </a:xfrm>
          <a:prstGeom prst="rect">
            <a:avLst/>
          </a:prstGeom>
          <a:noFill/>
        </p:spPr>
        <p:txBody>
          <a:bodyPr wrap="square" rtlCol="0">
            <a:spAutoFit/>
          </a:bodyPr>
          <a:lstStyle/>
          <a:p>
            <a:r>
              <a:rPr lang="en-US" sz="2800" b="1" dirty="0"/>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500"/>
                                        <p:tgtEl>
                                          <p:spTgt spid="778"/>
                                        </p:tgtEl>
                                      </p:cBhvr>
                                    </p:animEffect>
                                  </p:childTnLst>
                                </p:cTn>
                              </p:par>
                              <p:par>
                                <p:cTn id="8" presetID="10" presetClass="entr" presetSubtype="0" fill="hold" nodeType="withEffect">
                                  <p:stCondLst>
                                    <p:cond delay="0"/>
                                  </p:stCondLst>
                                  <p:childTnLst>
                                    <p:set>
                                      <p:cBhvr>
                                        <p:cTn id="9" dur="1" fill="hold">
                                          <p:stCondLst>
                                            <p:cond delay="0"/>
                                          </p:stCondLst>
                                        </p:cTn>
                                        <p:tgtEl>
                                          <p:spTgt spid="779"/>
                                        </p:tgtEl>
                                        <p:attrNameLst>
                                          <p:attrName>style.visibility</p:attrName>
                                        </p:attrNameLst>
                                      </p:cBhvr>
                                      <p:to>
                                        <p:strVal val="visible"/>
                                      </p:to>
                                    </p:set>
                                    <p:animEffect transition="in" filter="fade">
                                      <p:cBhvr>
                                        <p:cTn id="10" dur="500"/>
                                        <p:tgtEl>
                                          <p:spTgt spid="779"/>
                                        </p:tgtEl>
                                      </p:cBhvr>
                                    </p:animEffect>
                                  </p:childTnLst>
                                </p:cTn>
                              </p:par>
                              <p:par>
                                <p:cTn id="11" presetID="10" presetClass="entr" presetSubtype="0" fill="hold" nodeType="withEffect">
                                  <p:stCondLst>
                                    <p:cond delay="0"/>
                                  </p:stCondLst>
                                  <p:childTnLst>
                                    <p:set>
                                      <p:cBhvr>
                                        <p:cTn id="12" dur="1" fill="hold">
                                          <p:stCondLst>
                                            <p:cond delay="0"/>
                                          </p:stCondLst>
                                        </p:cTn>
                                        <p:tgtEl>
                                          <p:spTgt spid="780"/>
                                        </p:tgtEl>
                                        <p:attrNameLst>
                                          <p:attrName>style.visibility</p:attrName>
                                        </p:attrNameLst>
                                      </p:cBhvr>
                                      <p:to>
                                        <p:strVal val="visible"/>
                                      </p:to>
                                    </p:set>
                                    <p:animEffect transition="in" filter="fade">
                                      <p:cBhvr>
                                        <p:cTn id="13" dur="500"/>
                                        <p:tgtEl>
                                          <p:spTgt spid="780"/>
                                        </p:tgtEl>
                                      </p:cBhvr>
                                    </p:animEffect>
                                  </p:childTnLst>
                                </p:cTn>
                              </p:par>
                              <p:par>
                                <p:cTn id="14" presetID="10" presetClass="entr" presetSubtype="0" fill="hold" nodeType="withEffect">
                                  <p:stCondLst>
                                    <p:cond delay="0"/>
                                  </p:stCondLst>
                                  <p:childTnLst>
                                    <p:set>
                                      <p:cBhvr>
                                        <p:cTn id="15" dur="1" fill="hold">
                                          <p:stCondLst>
                                            <p:cond delay="0"/>
                                          </p:stCondLst>
                                        </p:cTn>
                                        <p:tgtEl>
                                          <p:spTgt spid="781"/>
                                        </p:tgtEl>
                                        <p:attrNameLst>
                                          <p:attrName>style.visibility</p:attrName>
                                        </p:attrNameLst>
                                      </p:cBhvr>
                                      <p:to>
                                        <p:strVal val="visible"/>
                                      </p:to>
                                    </p:set>
                                    <p:animEffect transition="in" filter="fade">
                                      <p:cBhvr>
                                        <p:cTn id="16" dur="500"/>
                                        <p:tgtEl>
                                          <p:spTgt spid="781"/>
                                        </p:tgtEl>
                                      </p:cBhvr>
                                    </p:animEffect>
                                  </p:childTnLst>
                                </p:cTn>
                              </p:par>
                              <p:par>
                                <p:cTn id="17" presetID="10" presetClass="entr" presetSubtype="0" fill="hold" nodeType="withEffect">
                                  <p:stCondLst>
                                    <p:cond delay="0"/>
                                  </p:stCondLst>
                                  <p:childTnLst>
                                    <p:set>
                                      <p:cBhvr>
                                        <p:cTn id="18" dur="1" fill="hold">
                                          <p:stCondLst>
                                            <p:cond delay="0"/>
                                          </p:stCondLst>
                                        </p:cTn>
                                        <p:tgtEl>
                                          <p:spTgt spid="782"/>
                                        </p:tgtEl>
                                        <p:attrNameLst>
                                          <p:attrName>style.visibility</p:attrName>
                                        </p:attrNameLst>
                                      </p:cBhvr>
                                      <p:to>
                                        <p:strVal val="visible"/>
                                      </p:to>
                                    </p:set>
                                    <p:animEffect transition="in" filter="fade">
                                      <p:cBhvr>
                                        <p:cTn id="19" dur="500"/>
                                        <p:tgtEl>
                                          <p:spTgt spid="782"/>
                                        </p:tgtEl>
                                      </p:cBhvr>
                                    </p:animEffect>
                                  </p:childTnLst>
                                </p:cTn>
                              </p:par>
                              <p:par>
                                <p:cTn id="20" presetID="10" presetClass="entr" presetSubtype="0" fill="hold" nodeType="withEffect">
                                  <p:stCondLst>
                                    <p:cond delay="0"/>
                                  </p:stCondLst>
                                  <p:childTnLst>
                                    <p:set>
                                      <p:cBhvr>
                                        <p:cTn id="21" dur="1" fill="hold">
                                          <p:stCondLst>
                                            <p:cond delay="0"/>
                                          </p:stCondLst>
                                        </p:cTn>
                                        <p:tgtEl>
                                          <p:spTgt spid="783"/>
                                        </p:tgtEl>
                                        <p:attrNameLst>
                                          <p:attrName>style.visibility</p:attrName>
                                        </p:attrNameLst>
                                      </p:cBhvr>
                                      <p:to>
                                        <p:strVal val="visible"/>
                                      </p:to>
                                    </p:set>
                                    <p:animEffect transition="in" filter="fade">
                                      <p:cBhvr>
                                        <p:cTn id="22" dur="500"/>
                                        <p:tgtEl>
                                          <p:spTgt spid="783"/>
                                        </p:tgtEl>
                                      </p:cBhvr>
                                    </p:animEffect>
                                  </p:childTnLst>
                                </p:cTn>
                              </p:par>
                              <p:par>
                                <p:cTn id="23" presetID="10" presetClass="entr" presetSubtype="0" fill="hold" nodeType="withEffect">
                                  <p:stCondLst>
                                    <p:cond delay="0"/>
                                  </p:stCondLst>
                                  <p:childTnLst>
                                    <p:set>
                                      <p:cBhvr>
                                        <p:cTn id="24" dur="1" fill="hold">
                                          <p:stCondLst>
                                            <p:cond delay="0"/>
                                          </p:stCondLst>
                                        </p:cTn>
                                        <p:tgtEl>
                                          <p:spTgt spid="784"/>
                                        </p:tgtEl>
                                        <p:attrNameLst>
                                          <p:attrName>style.visibility</p:attrName>
                                        </p:attrNameLst>
                                      </p:cBhvr>
                                      <p:to>
                                        <p:strVal val="visible"/>
                                      </p:to>
                                    </p:set>
                                    <p:animEffect transition="in" filter="fade">
                                      <p:cBhvr>
                                        <p:cTn id="25" dur="500"/>
                                        <p:tgtEl>
                                          <p:spTgt spid="784"/>
                                        </p:tgtEl>
                                      </p:cBhvr>
                                    </p:animEffect>
                                  </p:childTnLst>
                                </p:cTn>
                              </p:par>
                              <p:par>
                                <p:cTn id="26" presetID="10" presetClass="entr" presetSubtype="0" fill="hold" nodeType="withEffect">
                                  <p:stCondLst>
                                    <p:cond delay="0"/>
                                  </p:stCondLst>
                                  <p:childTnLst>
                                    <p:set>
                                      <p:cBhvr>
                                        <p:cTn id="27" dur="1" fill="hold">
                                          <p:stCondLst>
                                            <p:cond delay="0"/>
                                          </p:stCondLst>
                                        </p:cTn>
                                        <p:tgtEl>
                                          <p:spTgt spid="785"/>
                                        </p:tgtEl>
                                        <p:attrNameLst>
                                          <p:attrName>style.visibility</p:attrName>
                                        </p:attrNameLst>
                                      </p:cBhvr>
                                      <p:to>
                                        <p:strVal val="visible"/>
                                      </p:to>
                                    </p:set>
                                    <p:animEffect transition="in" filter="fade">
                                      <p:cBhvr>
                                        <p:cTn id="28" dur="500"/>
                                        <p:tgtEl>
                                          <p:spTgt spid="785"/>
                                        </p:tgtEl>
                                      </p:cBhvr>
                                    </p:animEffect>
                                  </p:childTnLst>
                                </p:cTn>
                              </p:par>
                              <p:par>
                                <p:cTn id="29" presetID="10" presetClass="entr" presetSubtype="0" fill="hold" nodeType="withEffect">
                                  <p:stCondLst>
                                    <p:cond delay="0"/>
                                  </p:stCondLst>
                                  <p:childTnLst>
                                    <p:set>
                                      <p:cBhvr>
                                        <p:cTn id="30" dur="1" fill="hold">
                                          <p:stCondLst>
                                            <p:cond delay="0"/>
                                          </p:stCondLst>
                                        </p:cTn>
                                        <p:tgtEl>
                                          <p:spTgt spid="786"/>
                                        </p:tgtEl>
                                        <p:attrNameLst>
                                          <p:attrName>style.visibility</p:attrName>
                                        </p:attrNameLst>
                                      </p:cBhvr>
                                      <p:to>
                                        <p:strVal val="visible"/>
                                      </p:to>
                                    </p:set>
                                    <p:animEffect transition="in" filter="fade">
                                      <p:cBhvr>
                                        <p:cTn id="31" dur="500"/>
                                        <p:tgtEl>
                                          <p:spTgt spid="786"/>
                                        </p:tgtEl>
                                      </p:cBhvr>
                                    </p:animEffect>
                                  </p:childTnLst>
                                </p:cTn>
                              </p:par>
                              <p:par>
                                <p:cTn id="32" presetID="10" presetClass="entr" presetSubtype="0" fill="hold" nodeType="withEffect">
                                  <p:stCondLst>
                                    <p:cond delay="0"/>
                                  </p:stCondLst>
                                  <p:childTnLst>
                                    <p:set>
                                      <p:cBhvr>
                                        <p:cTn id="33" dur="1" fill="hold">
                                          <p:stCondLst>
                                            <p:cond delay="0"/>
                                          </p:stCondLst>
                                        </p:cTn>
                                        <p:tgtEl>
                                          <p:spTgt spid="787"/>
                                        </p:tgtEl>
                                        <p:attrNameLst>
                                          <p:attrName>style.visibility</p:attrName>
                                        </p:attrNameLst>
                                      </p:cBhvr>
                                      <p:to>
                                        <p:strVal val="visible"/>
                                      </p:to>
                                    </p:set>
                                    <p:animEffect transition="in" filter="fade">
                                      <p:cBhvr>
                                        <p:cTn id="34" dur="500"/>
                                        <p:tgtEl>
                                          <p:spTgt spid="787"/>
                                        </p:tgtEl>
                                      </p:cBhvr>
                                    </p:animEffect>
                                  </p:childTnLst>
                                </p:cTn>
                              </p:par>
                              <p:par>
                                <p:cTn id="35" presetID="10" presetClass="entr" presetSubtype="0" fill="hold" nodeType="withEffect">
                                  <p:stCondLst>
                                    <p:cond delay="0"/>
                                  </p:stCondLst>
                                  <p:childTnLst>
                                    <p:set>
                                      <p:cBhvr>
                                        <p:cTn id="36" dur="1" fill="hold">
                                          <p:stCondLst>
                                            <p:cond delay="0"/>
                                          </p:stCondLst>
                                        </p:cTn>
                                        <p:tgtEl>
                                          <p:spTgt spid="788"/>
                                        </p:tgtEl>
                                        <p:attrNameLst>
                                          <p:attrName>style.visibility</p:attrName>
                                        </p:attrNameLst>
                                      </p:cBhvr>
                                      <p:to>
                                        <p:strVal val="visible"/>
                                      </p:to>
                                    </p:set>
                                    <p:animEffect transition="in" filter="fade">
                                      <p:cBhvr>
                                        <p:cTn id="37" dur="500"/>
                                        <p:tgtEl>
                                          <p:spTgt spid="788"/>
                                        </p:tgtEl>
                                      </p:cBhvr>
                                    </p:animEffect>
                                  </p:childTnLst>
                                </p:cTn>
                              </p:par>
                              <p:par>
                                <p:cTn id="38" presetID="10" presetClass="entr" presetSubtype="0" fill="hold" nodeType="withEffect">
                                  <p:stCondLst>
                                    <p:cond delay="0"/>
                                  </p:stCondLst>
                                  <p:childTnLst>
                                    <p:set>
                                      <p:cBhvr>
                                        <p:cTn id="39" dur="1" fill="hold">
                                          <p:stCondLst>
                                            <p:cond delay="0"/>
                                          </p:stCondLst>
                                        </p:cTn>
                                        <p:tgtEl>
                                          <p:spTgt spid="789"/>
                                        </p:tgtEl>
                                        <p:attrNameLst>
                                          <p:attrName>style.visibility</p:attrName>
                                        </p:attrNameLst>
                                      </p:cBhvr>
                                      <p:to>
                                        <p:strVal val="visible"/>
                                      </p:to>
                                    </p:set>
                                    <p:animEffect transition="in" filter="fade">
                                      <p:cBhvr>
                                        <p:cTn id="40" dur="500"/>
                                        <p:tgtEl>
                                          <p:spTgt spid="789"/>
                                        </p:tgtEl>
                                      </p:cBhvr>
                                    </p:animEffect>
                                  </p:childTnLst>
                                </p:cTn>
                              </p:par>
                              <p:par>
                                <p:cTn id="41" presetID="10" presetClass="entr" presetSubtype="0" fill="hold" nodeType="withEffect">
                                  <p:stCondLst>
                                    <p:cond delay="0"/>
                                  </p:stCondLst>
                                  <p:childTnLst>
                                    <p:set>
                                      <p:cBhvr>
                                        <p:cTn id="42" dur="1" fill="hold">
                                          <p:stCondLst>
                                            <p:cond delay="0"/>
                                          </p:stCondLst>
                                        </p:cTn>
                                        <p:tgtEl>
                                          <p:spTgt spid="790"/>
                                        </p:tgtEl>
                                        <p:attrNameLst>
                                          <p:attrName>style.visibility</p:attrName>
                                        </p:attrNameLst>
                                      </p:cBhvr>
                                      <p:to>
                                        <p:strVal val="visible"/>
                                      </p:to>
                                    </p:set>
                                    <p:animEffect transition="in" filter="fade">
                                      <p:cBhvr>
                                        <p:cTn id="43" dur="500"/>
                                        <p:tgtEl>
                                          <p:spTgt spid="790"/>
                                        </p:tgtEl>
                                      </p:cBhvr>
                                    </p:animEffect>
                                  </p:childTnLst>
                                </p:cTn>
                              </p:par>
                              <p:par>
                                <p:cTn id="44" presetID="10" presetClass="entr" presetSubtype="0" fill="hold" nodeType="withEffect">
                                  <p:stCondLst>
                                    <p:cond delay="0"/>
                                  </p:stCondLst>
                                  <p:childTnLst>
                                    <p:set>
                                      <p:cBhvr>
                                        <p:cTn id="45" dur="1" fill="hold">
                                          <p:stCondLst>
                                            <p:cond delay="0"/>
                                          </p:stCondLst>
                                        </p:cTn>
                                        <p:tgtEl>
                                          <p:spTgt spid="791"/>
                                        </p:tgtEl>
                                        <p:attrNameLst>
                                          <p:attrName>style.visibility</p:attrName>
                                        </p:attrNameLst>
                                      </p:cBhvr>
                                      <p:to>
                                        <p:strVal val="visible"/>
                                      </p:to>
                                    </p:set>
                                    <p:animEffect transition="in" filter="fade">
                                      <p:cBhvr>
                                        <p:cTn id="46" dur="500"/>
                                        <p:tgtEl>
                                          <p:spTgt spid="791"/>
                                        </p:tgtEl>
                                      </p:cBhvr>
                                    </p:animEffect>
                                  </p:childTnLst>
                                </p:cTn>
                              </p:par>
                              <p:par>
                                <p:cTn id="47" presetID="10" presetClass="entr" presetSubtype="0" fill="hold" nodeType="withEffect">
                                  <p:stCondLst>
                                    <p:cond delay="0"/>
                                  </p:stCondLst>
                                  <p:childTnLst>
                                    <p:set>
                                      <p:cBhvr>
                                        <p:cTn id="48" dur="1" fill="hold">
                                          <p:stCondLst>
                                            <p:cond delay="0"/>
                                          </p:stCondLst>
                                        </p:cTn>
                                        <p:tgtEl>
                                          <p:spTgt spid="792"/>
                                        </p:tgtEl>
                                        <p:attrNameLst>
                                          <p:attrName>style.visibility</p:attrName>
                                        </p:attrNameLst>
                                      </p:cBhvr>
                                      <p:to>
                                        <p:strVal val="visible"/>
                                      </p:to>
                                    </p:set>
                                    <p:animEffect transition="in" filter="fade">
                                      <p:cBhvr>
                                        <p:cTn id="49" dur="500"/>
                                        <p:tgtEl>
                                          <p:spTgt spid="792"/>
                                        </p:tgtEl>
                                      </p:cBhvr>
                                    </p:animEffect>
                                  </p:childTnLst>
                                </p:cTn>
                              </p:par>
                              <p:par>
                                <p:cTn id="50" presetID="10" presetClass="entr" presetSubtype="0" fill="hold" nodeType="withEffect">
                                  <p:stCondLst>
                                    <p:cond delay="0"/>
                                  </p:stCondLst>
                                  <p:childTnLst>
                                    <p:set>
                                      <p:cBhvr>
                                        <p:cTn id="51" dur="1" fill="hold">
                                          <p:stCondLst>
                                            <p:cond delay="0"/>
                                          </p:stCondLst>
                                        </p:cTn>
                                        <p:tgtEl>
                                          <p:spTgt spid="793"/>
                                        </p:tgtEl>
                                        <p:attrNameLst>
                                          <p:attrName>style.visibility</p:attrName>
                                        </p:attrNameLst>
                                      </p:cBhvr>
                                      <p:to>
                                        <p:strVal val="visible"/>
                                      </p:to>
                                    </p:set>
                                    <p:animEffect transition="in" filter="fade">
                                      <p:cBhvr>
                                        <p:cTn id="52" dur="500"/>
                                        <p:tgtEl>
                                          <p:spTgt spid="793"/>
                                        </p:tgtEl>
                                      </p:cBhvr>
                                    </p:animEffect>
                                  </p:childTnLst>
                                </p:cTn>
                              </p:par>
                              <p:par>
                                <p:cTn id="53" presetID="10" presetClass="entr" presetSubtype="0" fill="hold" nodeType="withEffect">
                                  <p:stCondLst>
                                    <p:cond delay="0"/>
                                  </p:stCondLst>
                                  <p:childTnLst>
                                    <p:set>
                                      <p:cBhvr>
                                        <p:cTn id="54" dur="1" fill="hold">
                                          <p:stCondLst>
                                            <p:cond delay="0"/>
                                          </p:stCondLst>
                                        </p:cTn>
                                        <p:tgtEl>
                                          <p:spTgt spid="794"/>
                                        </p:tgtEl>
                                        <p:attrNameLst>
                                          <p:attrName>style.visibility</p:attrName>
                                        </p:attrNameLst>
                                      </p:cBhvr>
                                      <p:to>
                                        <p:strVal val="visible"/>
                                      </p:to>
                                    </p:set>
                                    <p:animEffect transition="in" filter="fade">
                                      <p:cBhvr>
                                        <p:cTn id="55" dur="500"/>
                                        <p:tgtEl>
                                          <p:spTgt spid="794"/>
                                        </p:tgtEl>
                                      </p:cBhvr>
                                    </p:animEffect>
                                  </p:childTnLst>
                                </p:cTn>
                              </p:par>
                              <p:par>
                                <p:cTn id="56" presetID="10" presetClass="entr" presetSubtype="0" fill="hold" nodeType="withEffect">
                                  <p:stCondLst>
                                    <p:cond delay="0"/>
                                  </p:stCondLst>
                                  <p:childTnLst>
                                    <p:set>
                                      <p:cBhvr>
                                        <p:cTn id="57" dur="1" fill="hold">
                                          <p:stCondLst>
                                            <p:cond delay="0"/>
                                          </p:stCondLst>
                                        </p:cTn>
                                        <p:tgtEl>
                                          <p:spTgt spid="795"/>
                                        </p:tgtEl>
                                        <p:attrNameLst>
                                          <p:attrName>style.visibility</p:attrName>
                                        </p:attrNameLst>
                                      </p:cBhvr>
                                      <p:to>
                                        <p:strVal val="visible"/>
                                      </p:to>
                                    </p:set>
                                    <p:animEffect transition="in" filter="fade">
                                      <p:cBhvr>
                                        <p:cTn id="58" dur="500"/>
                                        <p:tgtEl>
                                          <p:spTgt spid="795"/>
                                        </p:tgtEl>
                                      </p:cBhvr>
                                    </p:animEffect>
                                  </p:childTnLst>
                                </p:cTn>
                              </p:par>
                              <p:par>
                                <p:cTn id="59" presetID="10" presetClass="entr" presetSubtype="0" fill="hold" nodeType="withEffect">
                                  <p:stCondLst>
                                    <p:cond delay="0"/>
                                  </p:stCondLst>
                                  <p:childTnLst>
                                    <p:set>
                                      <p:cBhvr>
                                        <p:cTn id="60" dur="1" fill="hold">
                                          <p:stCondLst>
                                            <p:cond delay="0"/>
                                          </p:stCondLst>
                                        </p:cTn>
                                        <p:tgtEl>
                                          <p:spTgt spid="796"/>
                                        </p:tgtEl>
                                        <p:attrNameLst>
                                          <p:attrName>style.visibility</p:attrName>
                                        </p:attrNameLst>
                                      </p:cBhvr>
                                      <p:to>
                                        <p:strVal val="visible"/>
                                      </p:to>
                                    </p:set>
                                    <p:animEffect transition="in" filter="fade">
                                      <p:cBhvr>
                                        <p:cTn id="61" dur="500"/>
                                        <p:tgtEl>
                                          <p:spTgt spid="796"/>
                                        </p:tgtEl>
                                      </p:cBhvr>
                                    </p:animEffect>
                                  </p:childTnLst>
                                </p:cTn>
                              </p:par>
                              <p:par>
                                <p:cTn id="62" presetID="10" presetClass="entr" presetSubtype="0" fill="hold" nodeType="withEffect">
                                  <p:stCondLst>
                                    <p:cond delay="0"/>
                                  </p:stCondLst>
                                  <p:childTnLst>
                                    <p:set>
                                      <p:cBhvr>
                                        <p:cTn id="63" dur="1" fill="hold">
                                          <p:stCondLst>
                                            <p:cond delay="0"/>
                                          </p:stCondLst>
                                        </p:cTn>
                                        <p:tgtEl>
                                          <p:spTgt spid="797"/>
                                        </p:tgtEl>
                                        <p:attrNameLst>
                                          <p:attrName>style.visibility</p:attrName>
                                        </p:attrNameLst>
                                      </p:cBhvr>
                                      <p:to>
                                        <p:strVal val="visible"/>
                                      </p:to>
                                    </p:set>
                                    <p:animEffect transition="in" filter="fade">
                                      <p:cBhvr>
                                        <p:cTn id="64" dur="500"/>
                                        <p:tgtEl>
                                          <p:spTgt spid="797"/>
                                        </p:tgtEl>
                                      </p:cBhvr>
                                    </p:animEffect>
                                  </p:childTnLst>
                                </p:cTn>
                              </p:par>
                              <p:par>
                                <p:cTn id="65" presetID="10" presetClass="entr" presetSubtype="0" fill="hold" nodeType="withEffect">
                                  <p:stCondLst>
                                    <p:cond delay="0"/>
                                  </p:stCondLst>
                                  <p:childTnLst>
                                    <p:set>
                                      <p:cBhvr>
                                        <p:cTn id="66" dur="1" fill="hold">
                                          <p:stCondLst>
                                            <p:cond delay="0"/>
                                          </p:stCondLst>
                                        </p:cTn>
                                        <p:tgtEl>
                                          <p:spTgt spid="798"/>
                                        </p:tgtEl>
                                        <p:attrNameLst>
                                          <p:attrName>style.visibility</p:attrName>
                                        </p:attrNameLst>
                                      </p:cBhvr>
                                      <p:to>
                                        <p:strVal val="visible"/>
                                      </p:to>
                                    </p:set>
                                    <p:animEffect transition="in" filter="fade">
                                      <p:cBhvr>
                                        <p:cTn id="67" dur="500"/>
                                        <p:tgtEl>
                                          <p:spTgt spid="798"/>
                                        </p:tgtEl>
                                      </p:cBhvr>
                                    </p:animEffect>
                                  </p:childTnLst>
                                </p:cTn>
                              </p:par>
                              <p:par>
                                <p:cTn id="68" presetID="10" presetClass="entr" presetSubtype="0" fill="hold" nodeType="withEffect">
                                  <p:stCondLst>
                                    <p:cond delay="0"/>
                                  </p:stCondLst>
                                  <p:childTnLst>
                                    <p:set>
                                      <p:cBhvr>
                                        <p:cTn id="69" dur="1" fill="hold">
                                          <p:stCondLst>
                                            <p:cond delay="0"/>
                                          </p:stCondLst>
                                        </p:cTn>
                                        <p:tgtEl>
                                          <p:spTgt spid="799"/>
                                        </p:tgtEl>
                                        <p:attrNameLst>
                                          <p:attrName>style.visibility</p:attrName>
                                        </p:attrNameLst>
                                      </p:cBhvr>
                                      <p:to>
                                        <p:strVal val="visible"/>
                                      </p:to>
                                    </p:set>
                                    <p:animEffect transition="in" filter="fade">
                                      <p:cBhvr>
                                        <p:cTn id="70" dur="500"/>
                                        <p:tgtEl>
                                          <p:spTgt spid="799"/>
                                        </p:tgtEl>
                                      </p:cBhvr>
                                    </p:animEffect>
                                  </p:childTnLst>
                                </p:cTn>
                              </p:par>
                              <p:par>
                                <p:cTn id="71" presetID="10" presetClass="entr" presetSubtype="0" fill="hold" nodeType="withEffect">
                                  <p:stCondLst>
                                    <p:cond delay="0"/>
                                  </p:stCondLst>
                                  <p:childTnLst>
                                    <p:set>
                                      <p:cBhvr>
                                        <p:cTn id="72" dur="1" fill="hold">
                                          <p:stCondLst>
                                            <p:cond delay="0"/>
                                          </p:stCondLst>
                                        </p:cTn>
                                        <p:tgtEl>
                                          <p:spTgt spid="800"/>
                                        </p:tgtEl>
                                        <p:attrNameLst>
                                          <p:attrName>style.visibility</p:attrName>
                                        </p:attrNameLst>
                                      </p:cBhvr>
                                      <p:to>
                                        <p:strVal val="visible"/>
                                      </p:to>
                                    </p:set>
                                    <p:animEffect transition="in" filter="fade">
                                      <p:cBhvr>
                                        <p:cTn id="73" dur="500"/>
                                        <p:tgtEl>
                                          <p:spTgt spid="800"/>
                                        </p:tgtEl>
                                      </p:cBhvr>
                                    </p:animEffect>
                                  </p:childTnLst>
                                </p:cTn>
                              </p:par>
                              <p:par>
                                <p:cTn id="74" presetID="10" presetClass="entr" presetSubtype="0" fill="hold" nodeType="withEffect">
                                  <p:stCondLst>
                                    <p:cond delay="0"/>
                                  </p:stCondLst>
                                  <p:childTnLst>
                                    <p:set>
                                      <p:cBhvr>
                                        <p:cTn id="75" dur="1" fill="hold">
                                          <p:stCondLst>
                                            <p:cond delay="0"/>
                                          </p:stCondLst>
                                        </p:cTn>
                                        <p:tgtEl>
                                          <p:spTgt spid="801"/>
                                        </p:tgtEl>
                                        <p:attrNameLst>
                                          <p:attrName>style.visibility</p:attrName>
                                        </p:attrNameLst>
                                      </p:cBhvr>
                                      <p:to>
                                        <p:strVal val="visible"/>
                                      </p:to>
                                    </p:set>
                                    <p:animEffect transition="in" filter="fade">
                                      <p:cBhvr>
                                        <p:cTn id="76" dur="500"/>
                                        <p:tgtEl>
                                          <p:spTgt spid="801"/>
                                        </p:tgtEl>
                                      </p:cBhvr>
                                    </p:animEffect>
                                  </p:childTnLst>
                                </p:cTn>
                              </p:par>
                              <p:par>
                                <p:cTn id="77" presetID="10" presetClass="entr" presetSubtype="0" fill="hold" nodeType="withEffect">
                                  <p:stCondLst>
                                    <p:cond delay="0"/>
                                  </p:stCondLst>
                                  <p:childTnLst>
                                    <p:set>
                                      <p:cBhvr>
                                        <p:cTn id="78" dur="1" fill="hold">
                                          <p:stCondLst>
                                            <p:cond delay="0"/>
                                          </p:stCondLst>
                                        </p:cTn>
                                        <p:tgtEl>
                                          <p:spTgt spid="802"/>
                                        </p:tgtEl>
                                        <p:attrNameLst>
                                          <p:attrName>style.visibility</p:attrName>
                                        </p:attrNameLst>
                                      </p:cBhvr>
                                      <p:to>
                                        <p:strVal val="visible"/>
                                      </p:to>
                                    </p:set>
                                    <p:animEffect transition="in" filter="fade">
                                      <p:cBhvr>
                                        <p:cTn id="79" dur="500"/>
                                        <p:tgtEl>
                                          <p:spTgt spid="802"/>
                                        </p:tgtEl>
                                      </p:cBhvr>
                                    </p:animEffect>
                                  </p:childTnLst>
                                </p:cTn>
                              </p:par>
                              <p:par>
                                <p:cTn id="80" presetID="10" presetClass="entr" presetSubtype="0" fill="hold" nodeType="withEffect">
                                  <p:stCondLst>
                                    <p:cond delay="0"/>
                                  </p:stCondLst>
                                  <p:childTnLst>
                                    <p:set>
                                      <p:cBhvr>
                                        <p:cTn id="81" dur="1" fill="hold">
                                          <p:stCondLst>
                                            <p:cond delay="0"/>
                                          </p:stCondLst>
                                        </p:cTn>
                                        <p:tgtEl>
                                          <p:spTgt spid="803"/>
                                        </p:tgtEl>
                                        <p:attrNameLst>
                                          <p:attrName>style.visibility</p:attrName>
                                        </p:attrNameLst>
                                      </p:cBhvr>
                                      <p:to>
                                        <p:strVal val="visible"/>
                                      </p:to>
                                    </p:set>
                                    <p:animEffect transition="in" filter="fade">
                                      <p:cBhvr>
                                        <p:cTn id="82" dur="500"/>
                                        <p:tgtEl>
                                          <p:spTgt spid="803"/>
                                        </p:tgtEl>
                                      </p:cBhvr>
                                    </p:animEffect>
                                  </p:childTnLst>
                                </p:cTn>
                              </p:par>
                              <p:par>
                                <p:cTn id="83" presetID="10" presetClass="entr" presetSubtype="0" fill="hold" nodeType="withEffect">
                                  <p:stCondLst>
                                    <p:cond delay="0"/>
                                  </p:stCondLst>
                                  <p:childTnLst>
                                    <p:set>
                                      <p:cBhvr>
                                        <p:cTn id="84" dur="1" fill="hold">
                                          <p:stCondLst>
                                            <p:cond delay="0"/>
                                          </p:stCondLst>
                                        </p:cTn>
                                        <p:tgtEl>
                                          <p:spTgt spid="804"/>
                                        </p:tgtEl>
                                        <p:attrNameLst>
                                          <p:attrName>style.visibility</p:attrName>
                                        </p:attrNameLst>
                                      </p:cBhvr>
                                      <p:to>
                                        <p:strVal val="visible"/>
                                      </p:to>
                                    </p:set>
                                    <p:animEffect transition="in" filter="fade">
                                      <p:cBhvr>
                                        <p:cTn id="85" dur="500"/>
                                        <p:tgtEl>
                                          <p:spTgt spid="804"/>
                                        </p:tgtEl>
                                      </p:cBhvr>
                                    </p:animEffect>
                                  </p:childTnLst>
                                </p:cTn>
                              </p:par>
                              <p:par>
                                <p:cTn id="86" presetID="10" presetClass="entr" presetSubtype="0" fill="hold" nodeType="withEffect">
                                  <p:stCondLst>
                                    <p:cond delay="0"/>
                                  </p:stCondLst>
                                  <p:childTnLst>
                                    <p:set>
                                      <p:cBhvr>
                                        <p:cTn id="87" dur="1" fill="hold">
                                          <p:stCondLst>
                                            <p:cond delay="0"/>
                                          </p:stCondLst>
                                        </p:cTn>
                                        <p:tgtEl>
                                          <p:spTgt spid="805"/>
                                        </p:tgtEl>
                                        <p:attrNameLst>
                                          <p:attrName>style.visibility</p:attrName>
                                        </p:attrNameLst>
                                      </p:cBhvr>
                                      <p:to>
                                        <p:strVal val="visible"/>
                                      </p:to>
                                    </p:set>
                                    <p:animEffect transition="in" filter="fade">
                                      <p:cBhvr>
                                        <p:cTn id="88" dur="500"/>
                                        <p:tgtEl>
                                          <p:spTgt spid="805"/>
                                        </p:tgtEl>
                                      </p:cBhvr>
                                    </p:animEffect>
                                  </p:childTnLst>
                                </p:cTn>
                              </p:par>
                              <p:par>
                                <p:cTn id="89" presetID="10" presetClass="entr" presetSubtype="0" fill="hold" nodeType="withEffect">
                                  <p:stCondLst>
                                    <p:cond delay="0"/>
                                  </p:stCondLst>
                                  <p:childTnLst>
                                    <p:set>
                                      <p:cBhvr>
                                        <p:cTn id="90" dur="1" fill="hold">
                                          <p:stCondLst>
                                            <p:cond delay="0"/>
                                          </p:stCondLst>
                                        </p:cTn>
                                        <p:tgtEl>
                                          <p:spTgt spid="806"/>
                                        </p:tgtEl>
                                        <p:attrNameLst>
                                          <p:attrName>style.visibility</p:attrName>
                                        </p:attrNameLst>
                                      </p:cBhvr>
                                      <p:to>
                                        <p:strVal val="visible"/>
                                      </p:to>
                                    </p:set>
                                    <p:animEffect transition="in" filter="fade">
                                      <p:cBhvr>
                                        <p:cTn id="91" dur="500"/>
                                        <p:tgtEl>
                                          <p:spTgt spid="806"/>
                                        </p:tgtEl>
                                      </p:cBhvr>
                                    </p:animEffect>
                                  </p:childTnLst>
                                </p:cTn>
                              </p:par>
                              <p:par>
                                <p:cTn id="92" presetID="10" presetClass="entr" presetSubtype="0" fill="hold" nodeType="withEffect">
                                  <p:stCondLst>
                                    <p:cond delay="0"/>
                                  </p:stCondLst>
                                  <p:childTnLst>
                                    <p:set>
                                      <p:cBhvr>
                                        <p:cTn id="93" dur="1" fill="hold">
                                          <p:stCondLst>
                                            <p:cond delay="0"/>
                                          </p:stCondLst>
                                        </p:cTn>
                                        <p:tgtEl>
                                          <p:spTgt spid="807"/>
                                        </p:tgtEl>
                                        <p:attrNameLst>
                                          <p:attrName>style.visibility</p:attrName>
                                        </p:attrNameLst>
                                      </p:cBhvr>
                                      <p:to>
                                        <p:strVal val="visible"/>
                                      </p:to>
                                    </p:set>
                                    <p:animEffect transition="in" filter="fade">
                                      <p:cBhvr>
                                        <p:cTn id="94" dur="500"/>
                                        <p:tgtEl>
                                          <p:spTgt spid="807"/>
                                        </p:tgtEl>
                                      </p:cBhvr>
                                    </p:animEffect>
                                  </p:childTnLst>
                                </p:cTn>
                              </p:par>
                              <p:par>
                                <p:cTn id="95" presetID="10" presetClass="entr" presetSubtype="0" fill="hold" nodeType="withEffect">
                                  <p:stCondLst>
                                    <p:cond delay="0"/>
                                  </p:stCondLst>
                                  <p:childTnLst>
                                    <p:set>
                                      <p:cBhvr>
                                        <p:cTn id="96" dur="1" fill="hold">
                                          <p:stCondLst>
                                            <p:cond delay="0"/>
                                          </p:stCondLst>
                                        </p:cTn>
                                        <p:tgtEl>
                                          <p:spTgt spid="808"/>
                                        </p:tgtEl>
                                        <p:attrNameLst>
                                          <p:attrName>style.visibility</p:attrName>
                                        </p:attrNameLst>
                                      </p:cBhvr>
                                      <p:to>
                                        <p:strVal val="visible"/>
                                      </p:to>
                                    </p:set>
                                    <p:animEffect transition="in" filter="fade">
                                      <p:cBhvr>
                                        <p:cTn id="97" dur="500"/>
                                        <p:tgtEl>
                                          <p:spTgt spid="808"/>
                                        </p:tgtEl>
                                      </p:cBhvr>
                                    </p:animEffect>
                                  </p:childTnLst>
                                </p:cTn>
                              </p:par>
                              <p:par>
                                <p:cTn id="98" presetID="10" presetClass="entr" presetSubtype="0" fill="hold" nodeType="withEffect">
                                  <p:stCondLst>
                                    <p:cond delay="0"/>
                                  </p:stCondLst>
                                  <p:childTnLst>
                                    <p:set>
                                      <p:cBhvr>
                                        <p:cTn id="99" dur="1" fill="hold">
                                          <p:stCondLst>
                                            <p:cond delay="0"/>
                                          </p:stCondLst>
                                        </p:cTn>
                                        <p:tgtEl>
                                          <p:spTgt spid="809"/>
                                        </p:tgtEl>
                                        <p:attrNameLst>
                                          <p:attrName>style.visibility</p:attrName>
                                        </p:attrNameLst>
                                      </p:cBhvr>
                                      <p:to>
                                        <p:strVal val="visible"/>
                                      </p:to>
                                    </p:set>
                                    <p:animEffect transition="in" filter="fade">
                                      <p:cBhvr>
                                        <p:cTn id="10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23" descr="preencoded.png"/>
          <p:cNvPicPr preferRelativeResize="0"/>
          <p:nvPr/>
        </p:nvPicPr>
        <p:blipFill rotWithShape="1">
          <a:blip r:embed="rId3">
            <a:alphaModFix/>
          </a:blip>
          <a:srcRect/>
          <a:stretch/>
        </p:blipFill>
        <p:spPr>
          <a:xfrm>
            <a:off x="11430000" y="0"/>
            <a:ext cx="6858000" cy="10289530"/>
          </a:xfrm>
          <a:prstGeom prst="rect">
            <a:avLst/>
          </a:prstGeom>
          <a:noFill/>
          <a:ln>
            <a:noFill/>
          </a:ln>
        </p:spPr>
      </p:pic>
      <p:sp>
        <p:nvSpPr>
          <p:cNvPr id="817" name="Google Shape;817;p23"/>
          <p:cNvSpPr/>
          <p:nvPr/>
        </p:nvSpPr>
        <p:spPr>
          <a:xfrm>
            <a:off x="1667342" y="697401"/>
            <a:ext cx="8793167" cy="547836"/>
          </a:xfrm>
          <a:prstGeom prst="rect">
            <a:avLst/>
          </a:prstGeom>
          <a:noFill/>
          <a:ln>
            <a:noFill/>
          </a:ln>
        </p:spPr>
        <p:txBody>
          <a:bodyPr spcFirstLastPara="1" wrap="square" lIns="0" tIns="0" rIns="0" bIns="0" anchor="t" anchorCtr="0">
            <a:noAutofit/>
          </a:bodyPr>
          <a:lstStyle/>
          <a:p>
            <a:pPr marL="0" marR="0" lvl="0" indent="0" algn="ctr" rtl="0">
              <a:lnSpc>
                <a:spcPct val="89895"/>
              </a:lnSpc>
              <a:spcBef>
                <a:spcPts val="0"/>
              </a:spcBef>
              <a:spcAft>
                <a:spcPts val="0"/>
              </a:spcAft>
              <a:buNone/>
            </a:pPr>
            <a:r>
              <a:rPr lang="en-US" sz="4800" b="1" dirty="0">
                <a:solidFill>
                  <a:srgbClr val="366092"/>
                </a:solidFill>
                <a:latin typeface="Arial"/>
                <a:ea typeface="Arial"/>
                <a:cs typeface="Arial"/>
                <a:sym typeface="Arial"/>
              </a:rPr>
              <a:t>Chi </a:t>
            </a:r>
            <a:r>
              <a:rPr lang="en-US" sz="4800" b="1" dirty="0" err="1">
                <a:solidFill>
                  <a:srgbClr val="366092"/>
                </a:solidFill>
                <a:latin typeface="Arial"/>
                <a:ea typeface="Arial"/>
                <a:cs typeface="Arial"/>
                <a:sym typeface="Arial"/>
              </a:rPr>
              <a:t>phí</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vận</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hành</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hàng</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tháng</a:t>
            </a:r>
            <a:endParaRPr sz="4800" b="1" dirty="0">
              <a:solidFill>
                <a:srgbClr val="366092"/>
              </a:solidFill>
              <a:latin typeface="Arial"/>
              <a:ea typeface="Arial"/>
              <a:cs typeface="Arial"/>
              <a:sym typeface="Arial"/>
            </a:endParaRPr>
          </a:p>
        </p:txBody>
      </p:sp>
      <p:sp>
        <p:nvSpPr>
          <p:cNvPr id="818" name="Google Shape;818;p23"/>
          <p:cNvSpPr/>
          <p:nvPr/>
        </p:nvSpPr>
        <p:spPr>
          <a:xfrm>
            <a:off x="613619" y="1517004"/>
            <a:ext cx="10202764" cy="5784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4500" dirty="0">
                <a:solidFill>
                  <a:srgbClr val="49495A"/>
                </a:solidFill>
                <a:latin typeface="Libre Baskerville"/>
                <a:ea typeface="Libre Baskerville"/>
                <a:cs typeface="Libre Baskerville"/>
                <a:sym typeface="Libre Baskerville"/>
              </a:rPr>
              <a:t>30M</a:t>
            </a:r>
            <a:endParaRPr sz="4500" dirty="0">
              <a:solidFill>
                <a:schemeClr val="dk1"/>
              </a:solidFill>
              <a:latin typeface="Calibri"/>
              <a:ea typeface="Calibri"/>
              <a:cs typeface="Calibri"/>
              <a:sym typeface="Calibri"/>
            </a:endParaRPr>
          </a:p>
        </p:txBody>
      </p:sp>
      <p:sp>
        <p:nvSpPr>
          <p:cNvPr id="819" name="Google Shape;819;p23"/>
          <p:cNvSpPr/>
          <p:nvPr/>
        </p:nvSpPr>
        <p:spPr>
          <a:xfrm>
            <a:off x="4619179" y="2178100"/>
            <a:ext cx="2191643" cy="273993"/>
          </a:xfrm>
          <a:prstGeom prst="rect">
            <a:avLst/>
          </a:prstGeom>
          <a:noFill/>
          <a:ln>
            <a:noFill/>
          </a:ln>
        </p:spPr>
        <p:txBody>
          <a:bodyPr spcFirstLastPara="1" wrap="square" lIns="0" tIns="0" rIns="0" bIns="0" anchor="t" anchorCtr="0">
            <a:noAutofit/>
          </a:bodyPr>
          <a:lstStyle/>
          <a:p>
            <a:pPr marL="0" marR="0" lvl="0" indent="0" algn="ctr" rtl="0">
              <a:lnSpc>
                <a:spcPct val="106250"/>
              </a:lnSpc>
              <a:spcBef>
                <a:spcPts val="0"/>
              </a:spcBef>
              <a:spcAft>
                <a:spcPts val="0"/>
              </a:spcAft>
              <a:buNone/>
            </a:pPr>
            <a:r>
              <a:rPr lang="en-US" sz="2000" b="1">
                <a:solidFill>
                  <a:srgbClr val="49495A"/>
                </a:solidFill>
                <a:latin typeface="Arial"/>
                <a:ea typeface="Arial"/>
                <a:cs typeface="Arial"/>
                <a:sym typeface="Arial"/>
              </a:rPr>
              <a:t>Thuê mặt bằng</a:t>
            </a:r>
            <a:endParaRPr sz="2000" b="1">
              <a:solidFill>
                <a:schemeClr val="dk1"/>
              </a:solidFill>
              <a:latin typeface="Arial"/>
              <a:ea typeface="Arial"/>
              <a:cs typeface="Arial"/>
              <a:sym typeface="Arial"/>
            </a:endParaRPr>
          </a:p>
        </p:txBody>
      </p:sp>
      <p:sp>
        <p:nvSpPr>
          <p:cNvPr id="820" name="Google Shape;820;p23"/>
          <p:cNvSpPr/>
          <p:nvPr/>
        </p:nvSpPr>
        <p:spPr>
          <a:xfrm>
            <a:off x="613619" y="2557165"/>
            <a:ext cx="10202764" cy="280393"/>
          </a:xfrm>
          <a:prstGeom prst="rect">
            <a:avLst/>
          </a:prstGeom>
          <a:noFill/>
          <a:ln>
            <a:noFill/>
          </a:ln>
        </p:spPr>
        <p:txBody>
          <a:bodyPr spcFirstLastPara="1" wrap="square" lIns="0" tIns="0" rIns="0" bIns="0" anchor="t" anchorCtr="0">
            <a:noAutofit/>
          </a:bodyPr>
          <a:lstStyle/>
          <a:p>
            <a:pPr marL="0" marR="0" lvl="0" indent="0" algn="ctr" rtl="0">
              <a:lnSpc>
                <a:spcPct val="136875"/>
              </a:lnSpc>
              <a:spcBef>
                <a:spcPts val="0"/>
              </a:spcBef>
              <a:spcAft>
                <a:spcPts val="0"/>
              </a:spcAft>
              <a:buNone/>
            </a:pPr>
            <a:r>
              <a:rPr lang="en-US" sz="1600">
                <a:solidFill>
                  <a:srgbClr val="49495A"/>
                </a:solidFill>
                <a:latin typeface="Arial"/>
                <a:ea typeface="Arial"/>
                <a:cs typeface="Arial"/>
                <a:sym typeface="Arial"/>
              </a:rPr>
              <a:t>Chi phí thuê địa điểm hàng tháng</a:t>
            </a:r>
            <a:endParaRPr sz="1600">
              <a:solidFill>
                <a:schemeClr val="dk1"/>
              </a:solidFill>
              <a:latin typeface="Arial"/>
              <a:ea typeface="Arial"/>
              <a:cs typeface="Arial"/>
              <a:sym typeface="Arial"/>
            </a:endParaRPr>
          </a:p>
        </p:txBody>
      </p:sp>
      <p:sp>
        <p:nvSpPr>
          <p:cNvPr id="821" name="Google Shape;821;p23"/>
          <p:cNvSpPr/>
          <p:nvPr/>
        </p:nvSpPr>
        <p:spPr>
          <a:xfrm>
            <a:off x="604561" y="3232243"/>
            <a:ext cx="10202764" cy="5784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4500" dirty="0">
                <a:solidFill>
                  <a:srgbClr val="49495A"/>
                </a:solidFill>
                <a:latin typeface="Libre Baskerville"/>
                <a:ea typeface="Libre Baskerville"/>
                <a:cs typeface="Libre Baskerville"/>
                <a:sym typeface="Libre Baskerville"/>
              </a:rPr>
              <a:t>15M</a:t>
            </a:r>
            <a:endParaRPr sz="4500" dirty="0">
              <a:solidFill>
                <a:schemeClr val="dk1"/>
              </a:solidFill>
              <a:latin typeface="Calibri"/>
              <a:ea typeface="Calibri"/>
              <a:cs typeface="Calibri"/>
              <a:sym typeface="Calibri"/>
            </a:endParaRPr>
          </a:p>
        </p:txBody>
      </p:sp>
      <p:sp>
        <p:nvSpPr>
          <p:cNvPr id="822" name="Google Shape;822;p23"/>
          <p:cNvSpPr/>
          <p:nvPr/>
        </p:nvSpPr>
        <p:spPr>
          <a:xfrm>
            <a:off x="4486117" y="3878554"/>
            <a:ext cx="2536469" cy="289718"/>
          </a:xfrm>
          <a:prstGeom prst="rect">
            <a:avLst/>
          </a:prstGeom>
          <a:noFill/>
          <a:ln>
            <a:noFill/>
          </a:ln>
        </p:spPr>
        <p:txBody>
          <a:bodyPr spcFirstLastPara="1" wrap="square" lIns="0" tIns="0" rIns="0" bIns="0" anchor="t" anchorCtr="0">
            <a:noAutofit/>
          </a:bodyPr>
          <a:lstStyle/>
          <a:p>
            <a:pPr marL="0" marR="0" lvl="0" indent="0" algn="ctr" rtl="0">
              <a:lnSpc>
                <a:spcPct val="106250"/>
              </a:lnSpc>
              <a:spcBef>
                <a:spcPts val="0"/>
              </a:spcBef>
              <a:spcAft>
                <a:spcPts val="0"/>
              </a:spcAft>
              <a:buNone/>
            </a:pPr>
            <a:r>
              <a:rPr lang="en-US" sz="2000" b="1" dirty="0" err="1">
                <a:solidFill>
                  <a:srgbClr val="49495A"/>
                </a:solidFill>
                <a:latin typeface="Arial"/>
                <a:ea typeface="Arial"/>
                <a:cs typeface="Arial"/>
                <a:sym typeface="Arial"/>
              </a:rPr>
              <a:t>Điện</a:t>
            </a:r>
            <a:r>
              <a:rPr lang="en-US" sz="2000" b="1" dirty="0">
                <a:solidFill>
                  <a:srgbClr val="49495A"/>
                </a:solidFill>
                <a:latin typeface="Arial"/>
                <a:ea typeface="Arial"/>
                <a:cs typeface="Arial"/>
                <a:sym typeface="Arial"/>
              </a:rPr>
              <a:t> </a:t>
            </a:r>
            <a:r>
              <a:rPr lang="en-US" sz="2000" b="1" dirty="0" err="1">
                <a:solidFill>
                  <a:srgbClr val="49495A"/>
                </a:solidFill>
                <a:latin typeface="Arial"/>
                <a:ea typeface="Arial"/>
                <a:cs typeface="Arial"/>
                <a:sym typeface="Arial"/>
              </a:rPr>
              <a:t>nước</a:t>
            </a:r>
            <a:r>
              <a:rPr lang="en-US" sz="2000" b="1" dirty="0">
                <a:solidFill>
                  <a:srgbClr val="49495A"/>
                </a:solidFill>
                <a:latin typeface="Arial"/>
                <a:ea typeface="Arial"/>
                <a:cs typeface="Arial"/>
                <a:sym typeface="Arial"/>
              </a:rPr>
              <a:t> </a:t>
            </a:r>
            <a:r>
              <a:rPr lang="en-US" sz="2000" b="1" dirty="0" err="1">
                <a:solidFill>
                  <a:srgbClr val="49495A"/>
                </a:solidFill>
                <a:latin typeface="Arial"/>
                <a:ea typeface="Arial"/>
                <a:cs typeface="Arial"/>
                <a:sym typeface="Arial"/>
              </a:rPr>
              <a:t>và</a:t>
            </a:r>
            <a:r>
              <a:rPr lang="en-US" sz="2000" b="1" dirty="0">
                <a:solidFill>
                  <a:srgbClr val="49495A"/>
                </a:solidFill>
                <a:latin typeface="Arial"/>
                <a:ea typeface="Arial"/>
                <a:cs typeface="Arial"/>
                <a:sym typeface="Arial"/>
              </a:rPr>
              <a:t> </a:t>
            </a:r>
            <a:r>
              <a:rPr lang="en-US" sz="2000" b="1" dirty="0" err="1">
                <a:solidFill>
                  <a:srgbClr val="49495A"/>
                </a:solidFill>
                <a:latin typeface="Arial"/>
                <a:ea typeface="Arial"/>
                <a:cs typeface="Arial"/>
                <a:sym typeface="Arial"/>
              </a:rPr>
              <a:t>bảo</a:t>
            </a:r>
            <a:r>
              <a:rPr lang="en-US" sz="2000" b="1" dirty="0">
                <a:solidFill>
                  <a:srgbClr val="49495A"/>
                </a:solidFill>
                <a:latin typeface="Arial"/>
                <a:ea typeface="Arial"/>
                <a:cs typeface="Arial"/>
                <a:sym typeface="Arial"/>
              </a:rPr>
              <a:t> </a:t>
            </a:r>
            <a:r>
              <a:rPr lang="en-US" sz="2000" b="1" dirty="0" err="1">
                <a:solidFill>
                  <a:srgbClr val="49495A"/>
                </a:solidFill>
                <a:latin typeface="Arial"/>
                <a:ea typeface="Arial"/>
                <a:cs typeface="Arial"/>
                <a:sym typeface="Arial"/>
              </a:rPr>
              <a:t>trì</a:t>
            </a:r>
            <a:endParaRPr sz="2000" b="1" dirty="0">
              <a:solidFill>
                <a:schemeClr val="dk1"/>
              </a:solidFill>
              <a:latin typeface="Arial"/>
              <a:ea typeface="Arial"/>
              <a:cs typeface="Arial"/>
              <a:sym typeface="Arial"/>
            </a:endParaRPr>
          </a:p>
        </p:txBody>
      </p:sp>
      <p:sp>
        <p:nvSpPr>
          <p:cNvPr id="823" name="Google Shape;823;p23"/>
          <p:cNvSpPr/>
          <p:nvPr/>
        </p:nvSpPr>
        <p:spPr>
          <a:xfrm>
            <a:off x="613619" y="4213345"/>
            <a:ext cx="10202764" cy="280393"/>
          </a:xfrm>
          <a:prstGeom prst="rect">
            <a:avLst/>
          </a:prstGeom>
          <a:noFill/>
          <a:ln>
            <a:noFill/>
          </a:ln>
        </p:spPr>
        <p:txBody>
          <a:bodyPr spcFirstLastPara="1" wrap="square" lIns="0" tIns="0" rIns="0" bIns="0" anchor="t" anchorCtr="0">
            <a:noAutofit/>
          </a:bodyPr>
          <a:lstStyle/>
          <a:p>
            <a:pPr marL="0" marR="0" lvl="0" indent="0" algn="ctr" rtl="0">
              <a:lnSpc>
                <a:spcPct val="136875"/>
              </a:lnSpc>
              <a:spcBef>
                <a:spcPts val="0"/>
              </a:spcBef>
              <a:spcAft>
                <a:spcPts val="0"/>
              </a:spcAft>
              <a:buNone/>
            </a:pPr>
            <a:r>
              <a:rPr lang="en-US" sz="1600">
                <a:solidFill>
                  <a:srgbClr val="49495A"/>
                </a:solidFill>
                <a:latin typeface="Arial"/>
                <a:ea typeface="Arial"/>
                <a:cs typeface="Arial"/>
                <a:sym typeface="Arial"/>
              </a:rPr>
              <a:t>Chi phí vận hành cơ bản</a:t>
            </a:r>
            <a:endParaRPr sz="1600">
              <a:solidFill>
                <a:schemeClr val="dk1"/>
              </a:solidFill>
              <a:latin typeface="Arial"/>
              <a:ea typeface="Arial"/>
              <a:cs typeface="Arial"/>
              <a:sym typeface="Arial"/>
            </a:endParaRPr>
          </a:p>
        </p:txBody>
      </p:sp>
      <p:sp>
        <p:nvSpPr>
          <p:cNvPr id="824" name="Google Shape;824;p23"/>
          <p:cNvSpPr/>
          <p:nvPr/>
        </p:nvSpPr>
        <p:spPr>
          <a:xfrm>
            <a:off x="654931" y="4997384"/>
            <a:ext cx="10202764" cy="5784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4500" dirty="0">
                <a:solidFill>
                  <a:srgbClr val="49495A"/>
                </a:solidFill>
                <a:latin typeface="Libre Baskerville"/>
                <a:ea typeface="Libre Baskerville"/>
                <a:cs typeface="Libre Baskerville"/>
                <a:sym typeface="Libre Baskerville"/>
              </a:rPr>
              <a:t>70M</a:t>
            </a:r>
            <a:endParaRPr sz="4500" dirty="0">
              <a:solidFill>
                <a:schemeClr val="dk1"/>
              </a:solidFill>
              <a:latin typeface="Calibri"/>
              <a:ea typeface="Calibri"/>
              <a:cs typeface="Calibri"/>
              <a:sym typeface="Calibri"/>
            </a:endParaRPr>
          </a:p>
        </p:txBody>
      </p:sp>
      <p:sp>
        <p:nvSpPr>
          <p:cNvPr id="825" name="Google Shape;825;p23"/>
          <p:cNvSpPr/>
          <p:nvPr/>
        </p:nvSpPr>
        <p:spPr>
          <a:xfrm>
            <a:off x="4663667" y="5610662"/>
            <a:ext cx="2191643" cy="273993"/>
          </a:xfrm>
          <a:prstGeom prst="rect">
            <a:avLst/>
          </a:prstGeom>
          <a:noFill/>
          <a:ln>
            <a:noFill/>
          </a:ln>
        </p:spPr>
        <p:txBody>
          <a:bodyPr spcFirstLastPara="1" wrap="square" lIns="0" tIns="0" rIns="0" bIns="0" anchor="t" anchorCtr="0">
            <a:noAutofit/>
          </a:bodyPr>
          <a:lstStyle/>
          <a:p>
            <a:pPr marL="0" marR="0" lvl="0" indent="0" algn="ctr" rtl="0">
              <a:lnSpc>
                <a:spcPct val="106250"/>
              </a:lnSpc>
              <a:spcBef>
                <a:spcPts val="0"/>
              </a:spcBef>
              <a:spcAft>
                <a:spcPts val="0"/>
              </a:spcAft>
              <a:buNone/>
            </a:pPr>
            <a:r>
              <a:rPr lang="en-US" sz="2000" b="1" dirty="0" err="1">
                <a:solidFill>
                  <a:srgbClr val="49495A"/>
                </a:solidFill>
                <a:latin typeface="Arial"/>
                <a:ea typeface="Arial"/>
                <a:cs typeface="Arial"/>
                <a:sym typeface="Arial"/>
              </a:rPr>
              <a:t>Nhân</a:t>
            </a:r>
            <a:r>
              <a:rPr lang="en-US" sz="2000" b="1" dirty="0">
                <a:solidFill>
                  <a:srgbClr val="49495A"/>
                </a:solidFill>
                <a:latin typeface="Arial"/>
                <a:ea typeface="Arial"/>
                <a:cs typeface="Arial"/>
                <a:sym typeface="Arial"/>
              </a:rPr>
              <a:t> </a:t>
            </a:r>
            <a:r>
              <a:rPr lang="en-US" sz="2000" b="1" dirty="0" err="1">
                <a:solidFill>
                  <a:srgbClr val="49495A"/>
                </a:solidFill>
                <a:latin typeface="Arial"/>
                <a:ea typeface="Arial"/>
                <a:cs typeface="Arial"/>
                <a:sym typeface="Arial"/>
              </a:rPr>
              <a:t>sự</a:t>
            </a:r>
            <a:endParaRPr sz="2000" b="1" dirty="0">
              <a:solidFill>
                <a:schemeClr val="dk1"/>
              </a:solidFill>
              <a:latin typeface="Arial"/>
              <a:ea typeface="Arial"/>
              <a:cs typeface="Arial"/>
              <a:sym typeface="Arial"/>
            </a:endParaRPr>
          </a:p>
        </p:txBody>
      </p:sp>
      <p:sp>
        <p:nvSpPr>
          <p:cNvPr id="826" name="Google Shape;826;p23"/>
          <p:cNvSpPr/>
          <p:nvPr/>
        </p:nvSpPr>
        <p:spPr>
          <a:xfrm>
            <a:off x="658107" y="5989727"/>
            <a:ext cx="10202764" cy="280393"/>
          </a:xfrm>
          <a:prstGeom prst="rect">
            <a:avLst/>
          </a:prstGeom>
          <a:noFill/>
          <a:ln>
            <a:noFill/>
          </a:ln>
        </p:spPr>
        <p:txBody>
          <a:bodyPr spcFirstLastPara="1" wrap="square" lIns="0" tIns="0" rIns="0" bIns="0" anchor="t" anchorCtr="0">
            <a:noAutofit/>
          </a:bodyPr>
          <a:lstStyle/>
          <a:p>
            <a:pPr marL="0" marR="0" lvl="0" indent="0" algn="ctr" rtl="0">
              <a:lnSpc>
                <a:spcPct val="136875"/>
              </a:lnSpc>
              <a:spcBef>
                <a:spcPts val="0"/>
              </a:spcBef>
              <a:spcAft>
                <a:spcPts val="0"/>
              </a:spcAft>
              <a:buNone/>
            </a:pPr>
            <a:r>
              <a:rPr lang="en-US" sz="1600" dirty="0" err="1">
                <a:solidFill>
                  <a:srgbClr val="49495A"/>
                </a:solidFill>
                <a:latin typeface="Arial"/>
                <a:ea typeface="Arial"/>
                <a:cs typeface="Arial"/>
                <a:sym typeface="Arial"/>
              </a:rPr>
              <a:t>Tiền</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lương</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cho</a:t>
            </a:r>
            <a:r>
              <a:rPr lang="en-US" sz="1600" dirty="0">
                <a:solidFill>
                  <a:srgbClr val="49495A"/>
                </a:solidFill>
                <a:latin typeface="Arial"/>
                <a:ea typeface="Arial"/>
                <a:cs typeface="Arial"/>
                <a:sym typeface="Arial"/>
              </a:rPr>
              <a:t> 6-8 </a:t>
            </a:r>
            <a:r>
              <a:rPr lang="en-US" sz="1600" dirty="0" err="1">
                <a:solidFill>
                  <a:srgbClr val="49495A"/>
                </a:solidFill>
                <a:latin typeface="Arial"/>
                <a:ea typeface="Arial"/>
                <a:cs typeface="Arial"/>
                <a:sym typeface="Arial"/>
              </a:rPr>
              <a:t>nhân</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viên</a:t>
            </a:r>
            <a:endParaRPr sz="1600" dirty="0">
              <a:solidFill>
                <a:schemeClr val="dk1"/>
              </a:solidFill>
              <a:latin typeface="Arial"/>
              <a:ea typeface="Arial"/>
              <a:cs typeface="Arial"/>
              <a:sym typeface="Arial"/>
            </a:endParaRPr>
          </a:p>
        </p:txBody>
      </p:sp>
      <p:sp>
        <p:nvSpPr>
          <p:cNvPr id="827" name="Google Shape;827;p23"/>
          <p:cNvSpPr/>
          <p:nvPr/>
        </p:nvSpPr>
        <p:spPr>
          <a:xfrm>
            <a:off x="681028" y="6773767"/>
            <a:ext cx="10202764" cy="5784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4500" dirty="0">
                <a:solidFill>
                  <a:srgbClr val="49495A"/>
                </a:solidFill>
                <a:latin typeface="Libre Baskerville"/>
                <a:ea typeface="Libre Baskerville"/>
                <a:cs typeface="Libre Baskerville"/>
                <a:sym typeface="Libre Baskerville"/>
              </a:rPr>
              <a:t>45M</a:t>
            </a:r>
            <a:endParaRPr sz="4500" dirty="0">
              <a:solidFill>
                <a:schemeClr val="dk1"/>
              </a:solidFill>
              <a:latin typeface="Calibri"/>
              <a:ea typeface="Calibri"/>
              <a:cs typeface="Calibri"/>
              <a:sym typeface="Calibri"/>
            </a:endParaRPr>
          </a:p>
        </p:txBody>
      </p:sp>
      <p:sp>
        <p:nvSpPr>
          <p:cNvPr id="828" name="Google Shape;828;p23"/>
          <p:cNvSpPr/>
          <p:nvPr/>
        </p:nvSpPr>
        <p:spPr>
          <a:xfrm>
            <a:off x="4434394" y="7474520"/>
            <a:ext cx="2799586" cy="300489"/>
          </a:xfrm>
          <a:prstGeom prst="rect">
            <a:avLst/>
          </a:prstGeom>
          <a:noFill/>
          <a:ln>
            <a:noFill/>
          </a:ln>
        </p:spPr>
        <p:txBody>
          <a:bodyPr spcFirstLastPara="1" wrap="square" lIns="0" tIns="0" rIns="0" bIns="0" anchor="t" anchorCtr="0">
            <a:noAutofit/>
          </a:bodyPr>
          <a:lstStyle/>
          <a:p>
            <a:pPr marL="0" marR="0" lvl="0" indent="0" algn="ctr" rtl="0">
              <a:lnSpc>
                <a:spcPct val="106250"/>
              </a:lnSpc>
              <a:spcBef>
                <a:spcPts val="0"/>
              </a:spcBef>
              <a:spcAft>
                <a:spcPts val="0"/>
              </a:spcAft>
              <a:buNone/>
            </a:pPr>
            <a:r>
              <a:rPr lang="en-US" sz="2000" b="1" dirty="0">
                <a:solidFill>
                  <a:srgbClr val="49495A"/>
                </a:solidFill>
                <a:latin typeface="Arial"/>
                <a:ea typeface="Arial"/>
                <a:cs typeface="Arial"/>
                <a:sym typeface="Arial"/>
              </a:rPr>
              <a:t>Marketing &amp; </a:t>
            </a:r>
            <a:r>
              <a:rPr lang="en-US" sz="2000" b="1" dirty="0" err="1">
                <a:solidFill>
                  <a:srgbClr val="49495A"/>
                </a:solidFill>
                <a:latin typeface="Arial"/>
                <a:ea typeface="Arial"/>
                <a:cs typeface="Arial"/>
                <a:sym typeface="Arial"/>
              </a:rPr>
              <a:t>khấu</a:t>
            </a:r>
            <a:r>
              <a:rPr lang="en-US" sz="2000" b="1" dirty="0">
                <a:solidFill>
                  <a:srgbClr val="49495A"/>
                </a:solidFill>
                <a:latin typeface="Arial"/>
                <a:ea typeface="Arial"/>
                <a:cs typeface="Arial"/>
                <a:sym typeface="Arial"/>
              </a:rPr>
              <a:t> hao</a:t>
            </a:r>
            <a:endParaRPr sz="2000" b="1" dirty="0">
              <a:solidFill>
                <a:schemeClr val="dk1"/>
              </a:solidFill>
              <a:latin typeface="Arial"/>
              <a:ea typeface="Arial"/>
              <a:cs typeface="Arial"/>
              <a:sym typeface="Arial"/>
            </a:endParaRPr>
          </a:p>
        </p:txBody>
      </p:sp>
      <p:sp>
        <p:nvSpPr>
          <p:cNvPr id="829" name="Google Shape;829;p23"/>
          <p:cNvSpPr/>
          <p:nvPr/>
        </p:nvSpPr>
        <p:spPr>
          <a:xfrm>
            <a:off x="650143" y="7865529"/>
            <a:ext cx="10202764" cy="280393"/>
          </a:xfrm>
          <a:prstGeom prst="rect">
            <a:avLst/>
          </a:prstGeom>
          <a:noFill/>
          <a:ln>
            <a:noFill/>
          </a:ln>
        </p:spPr>
        <p:txBody>
          <a:bodyPr spcFirstLastPara="1" wrap="square" lIns="0" tIns="0" rIns="0" bIns="0" anchor="t" anchorCtr="0">
            <a:noAutofit/>
          </a:bodyPr>
          <a:lstStyle/>
          <a:p>
            <a:pPr marL="0" marR="0" lvl="0" indent="0" algn="ctr" rtl="0">
              <a:lnSpc>
                <a:spcPct val="136875"/>
              </a:lnSpc>
              <a:spcBef>
                <a:spcPts val="0"/>
              </a:spcBef>
              <a:spcAft>
                <a:spcPts val="0"/>
              </a:spcAft>
              <a:buNone/>
            </a:pPr>
            <a:r>
              <a:rPr lang="en-US" sz="1600" dirty="0">
                <a:solidFill>
                  <a:srgbClr val="49495A"/>
                </a:solidFill>
                <a:latin typeface="Arial"/>
                <a:ea typeface="Arial"/>
                <a:cs typeface="Arial"/>
                <a:sym typeface="Arial"/>
              </a:rPr>
              <a:t>Chi </a:t>
            </a:r>
            <a:r>
              <a:rPr lang="en-US" sz="1600" dirty="0" err="1">
                <a:solidFill>
                  <a:srgbClr val="49495A"/>
                </a:solidFill>
                <a:latin typeface="Arial"/>
                <a:ea typeface="Arial"/>
                <a:cs typeface="Arial"/>
                <a:sym typeface="Arial"/>
              </a:rPr>
              <a:t>phí</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quảng</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bá</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và</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khấu</a:t>
            </a:r>
            <a:r>
              <a:rPr lang="en-US" sz="1600" dirty="0">
                <a:solidFill>
                  <a:srgbClr val="49495A"/>
                </a:solidFill>
                <a:latin typeface="Arial"/>
                <a:ea typeface="Arial"/>
                <a:cs typeface="Arial"/>
                <a:sym typeface="Arial"/>
              </a:rPr>
              <a:t> hao </a:t>
            </a:r>
            <a:r>
              <a:rPr lang="en-US" sz="1600" dirty="0" err="1">
                <a:solidFill>
                  <a:srgbClr val="49495A"/>
                </a:solidFill>
                <a:latin typeface="Arial"/>
                <a:ea typeface="Arial"/>
                <a:cs typeface="Arial"/>
                <a:sym typeface="Arial"/>
              </a:rPr>
              <a:t>thiết</a:t>
            </a:r>
            <a:r>
              <a:rPr lang="en-US" sz="1600" dirty="0">
                <a:solidFill>
                  <a:srgbClr val="49495A"/>
                </a:solidFill>
                <a:latin typeface="Arial"/>
                <a:ea typeface="Arial"/>
                <a:cs typeface="Arial"/>
                <a:sym typeface="Arial"/>
              </a:rPr>
              <a:t> </a:t>
            </a:r>
            <a:r>
              <a:rPr lang="en-US" sz="1600" dirty="0" err="1">
                <a:solidFill>
                  <a:srgbClr val="49495A"/>
                </a:solidFill>
                <a:latin typeface="Arial"/>
                <a:ea typeface="Arial"/>
                <a:cs typeface="Arial"/>
                <a:sym typeface="Arial"/>
              </a:rPr>
              <a:t>bị</a:t>
            </a:r>
            <a:endParaRPr sz="1600" dirty="0">
              <a:solidFill>
                <a:schemeClr val="dk1"/>
              </a:solidFill>
              <a:latin typeface="Arial"/>
              <a:ea typeface="Arial"/>
              <a:cs typeface="Arial"/>
              <a:sym typeface="Arial"/>
            </a:endParaRPr>
          </a:p>
        </p:txBody>
      </p:sp>
      <p:sp>
        <p:nvSpPr>
          <p:cNvPr id="830" name="Google Shape;830;p23"/>
          <p:cNvSpPr/>
          <p:nvPr/>
        </p:nvSpPr>
        <p:spPr>
          <a:xfrm>
            <a:off x="681028" y="8358597"/>
            <a:ext cx="10630985" cy="560785"/>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2400" dirty="0" err="1">
                <a:solidFill>
                  <a:srgbClr val="49495A"/>
                </a:solidFill>
                <a:latin typeface="Arial"/>
                <a:ea typeface="Arial"/>
                <a:cs typeface="Arial"/>
                <a:sym typeface="Arial"/>
              </a:rPr>
              <a:t>Tổng</a:t>
            </a:r>
            <a:r>
              <a:rPr lang="en-US" sz="2400" dirty="0">
                <a:solidFill>
                  <a:srgbClr val="49495A"/>
                </a:solidFill>
                <a:latin typeface="Arial"/>
                <a:ea typeface="Arial"/>
                <a:cs typeface="Arial"/>
                <a:sym typeface="Arial"/>
              </a:rPr>
              <a:t> chi </a:t>
            </a:r>
            <a:r>
              <a:rPr lang="en-US" sz="2400" dirty="0" err="1">
                <a:solidFill>
                  <a:srgbClr val="49495A"/>
                </a:solidFill>
                <a:latin typeface="Arial"/>
                <a:ea typeface="Arial"/>
                <a:cs typeface="Arial"/>
                <a:sym typeface="Arial"/>
              </a:rPr>
              <a:t>phí</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vận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hành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hàng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tháng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ước</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tính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khoảng</a:t>
            </a:r>
            <a:r>
              <a:rPr lang="en-US" sz="2400" dirty="0">
                <a:solidFill>
                  <a:srgbClr val="49495A"/>
                </a:solidFill>
                <a:latin typeface="Arial"/>
                <a:ea typeface="Arial"/>
                <a:cs typeface="Arial"/>
                <a:sym typeface="Arial"/>
              </a:rPr>
              <a:t> 160 </a:t>
            </a:r>
            <a:r>
              <a:rPr lang="en-US" sz="2400" dirty="0" err="1">
                <a:solidFill>
                  <a:srgbClr val="49495A"/>
                </a:solidFill>
                <a:latin typeface="Arial"/>
                <a:ea typeface="Arial"/>
                <a:cs typeface="Arial"/>
                <a:sym typeface="Arial"/>
              </a:rPr>
              <a:t>triệu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đồng</a:t>
            </a:r>
            <a:r>
              <a:rPr lang="en-US" sz="2400" dirty="0">
                <a:solidFill>
                  <a:srgbClr val="49495A"/>
                </a:solidFill>
                <a:latin typeface="Arial"/>
                <a:ea typeface="Arial"/>
                <a:cs typeface="Arial"/>
                <a:sym typeface="Arial"/>
              </a:rPr>
              <a:t>. Trong </a:t>
            </a:r>
            <a:r>
              <a:rPr lang="en-US" sz="2400" dirty="0" err="1">
                <a:solidFill>
                  <a:srgbClr val="49495A"/>
                </a:solidFill>
                <a:latin typeface="Arial"/>
                <a:ea typeface="Arial"/>
                <a:cs typeface="Arial"/>
                <a:sym typeface="Arial"/>
              </a:rPr>
              <a:t>đó</a:t>
            </a:r>
            <a:r>
              <a:rPr lang="en-US" sz="2400" dirty="0">
                <a:solidFill>
                  <a:srgbClr val="49495A"/>
                </a:solidFill>
                <a:latin typeface="Arial"/>
                <a:ea typeface="Arial"/>
                <a:cs typeface="Arial"/>
                <a:sym typeface="Arial"/>
              </a:rPr>
              <a:t>, chi </a:t>
            </a:r>
            <a:r>
              <a:rPr lang="en-US" sz="2400" dirty="0" err="1">
                <a:solidFill>
                  <a:srgbClr val="49495A"/>
                </a:solidFill>
                <a:latin typeface="Arial"/>
                <a:ea typeface="Arial"/>
                <a:cs typeface="Arial"/>
                <a:sym typeface="Arial"/>
              </a:rPr>
              <a:t>phí</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nhân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sự</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chiếm</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tỷ</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trọng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lớn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nhất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với</a:t>
            </a:r>
            <a:r>
              <a:rPr lang="en-US" sz="2400" dirty="0">
                <a:solidFill>
                  <a:srgbClr val="49495A"/>
                </a:solidFill>
                <a:latin typeface="Arial"/>
                <a:ea typeface="Arial"/>
                <a:cs typeface="Arial"/>
                <a:sym typeface="Arial"/>
              </a:rPr>
              <a:t> 70 </a:t>
            </a:r>
            <a:r>
              <a:rPr lang="en-US" sz="2400" dirty="0" err="1">
                <a:solidFill>
                  <a:srgbClr val="49495A"/>
                </a:solidFill>
                <a:latin typeface="Arial"/>
                <a:ea typeface="Arial"/>
                <a:cs typeface="Arial"/>
                <a:sym typeface="Arial"/>
              </a:rPr>
              <a:t>triệu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đồng</a:t>
            </a:r>
            <a:r>
              <a:rPr lang="en-US" sz="2400" dirty="0">
                <a:solidFill>
                  <a:srgbClr val="49495A"/>
                </a:solidFill>
                <a:latin typeface="Arial"/>
                <a:ea typeface="Arial"/>
                <a:cs typeface="Arial"/>
                <a:sym typeface="Arial"/>
              </a:rPr>
              <a:t>/</a:t>
            </a:r>
            <a:r>
              <a:rPr lang="en-US" sz="2400" dirty="0" err="1">
                <a:solidFill>
                  <a:srgbClr val="49495A"/>
                </a:solidFill>
                <a:latin typeface="Arial"/>
                <a:ea typeface="Arial"/>
                <a:cs typeface="Arial"/>
                <a:sym typeface="Arial"/>
              </a:rPr>
              <a:t>tháng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cho</a:t>
            </a:r>
            <a:r>
              <a:rPr lang="en-US" sz="2400" dirty="0">
                <a:solidFill>
                  <a:srgbClr val="49495A"/>
                </a:solidFill>
                <a:latin typeface="Arial"/>
                <a:ea typeface="Arial"/>
                <a:cs typeface="Arial"/>
                <a:sym typeface="Arial"/>
              </a:rPr>
              <a:t> 6-8 </a:t>
            </a:r>
            <a:r>
              <a:rPr lang="en-US" sz="2400" dirty="0" err="1">
                <a:solidFill>
                  <a:srgbClr val="49495A"/>
                </a:solidFill>
                <a:latin typeface="Arial"/>
                <a:ea typeface="Arial"/>
                <a:cs typeface="Arial"/>
                <a:sym typeface="Arial"/>
              </a:rPr>
              <a:t>nhân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viên</a:t>
            </a:r>
            <a:r>
              <a:rPr lang="en-US" sz="2400" dirty="0">
                <a:solidFill>
                  <a:srgbClr val="49495A"/>
                </a:solidFill>
                <a:latin typeface="Arial"/>
                <a:ea typeface="Arial"/>
                <a:cs typeface="Arial"/>
                <a:sym typeface="Arial"/>
              </a:rPr>
              <a:t>, bao </a:t>
            </a:r>
            <a:r>
              <a:rPr lang="en-US" sz="2400" dirty="0" err="1">
                <a:solidFill>
                  <a:srgbClr val="49495A"/>
                </a:solidFill>
                <a:latin typeface="Arial"/>
                <a:ea typeface="Arial"/>
                <a:cs typeface="Arial"/>
                <a:sym typeface="Arial"/>
              </a:rPr>
              <a:t>gồm</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các</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vị</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trí</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kỹ</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thuật</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lễ</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tân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và</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quản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lý</a:t>
            </a:r>
            <a:r>
              <a:rPr lang="en-US" sz="2400" dirty="0">
                <a:solidFill>
                  <a:srgbClr val="49495A"/>
                </a:solidFill>
                <a:latin typeface="Arial"/>
                <a:ea typeface="Arial"/>
                <a:cs typeface="Arial"/>
                <a:sym typeface="Arial"/>
              </a:rPr>
              <a:t>.</a:t>
            </a:r>
            <a:endParaRPr sz="2400" dirty="0">
              <a:solidFill>
                <a:schemeClr val="dk1"/>
              </a:solidFill>
              <a:latin typeface="Arial"/>
              <a:ea typeface="Arial"/>
              <a:cs typeface="Arial"/>
              <a:sym typeface="Arial"/>
            </a:endParaRPr>
          </a:p>
        </p:txBody>
      </p:sp>
      <p:sp>
        <p:nvSpPr>
          <p:cNvPr id="831" name="Google Shape;831;p23"/>
          <p:cNvSpPr/>
          <p:nvPr/>
        </p:nvSpPr>
        <p:spPr>
          <a:xfrm rot="-278358">
            <a:off x="13323838" y="8799816"/>
            <a:ext cx="5868613" cy="1845945"/>
          </a:xfrm>
          <a:custGeom>
            <a:avLst/>
            <a:gdLst/>
            <a:ahLst/>
            <a:cxnLst/>
            <a:rect l="l" t="t" r="r" b="b"/>
            <a:pathLst>
              <a:path w="5868613" h="1845945" extrusionOk="0">
                <a:moveTo>
                  <a:pt x="0" y="0"/>
                </a:moveTo>
                <a:lnTo>
                  <a:pt x="5868612" y="0"/>
                </a:lnTo>
                <a:lnTo>
                  <a:pt x="5868612" y="1845946"/>
                </a:lnTo>
                <a:lnTo>
                  <a:pt x="0" y="1845946"/>
                </a:lnTo>
                <a:lnTo>
                  <a:pt x="0" y="0"/>
                </a:lnTo>
                <a:close/>
              </a:path>
            </a:pathLst>
          </a:custGeom>
          <a:blipFill rotWithShape="1">
            <a:blip r:embed="rId4">
              <a:alphaModFix/>
            </a:blip>
            <a:stretch>
              <a:fillRect/>
            </a:stretch>
          </a:blipFill>
          <a:ln>
            <a:noFill/>
          </a:ln>
        </p:spPr>
      </p:sp>
      <p:sp>
        <p:nvSpPr>
          <p:cNvPr id="832" name="Google Shape;832;p23"/>
          <p:cNvSpPr/>
          <p:nvPr/>
        </p:nvSpPr>
        <p:spPr>
          <a:xfrm>
            <a:off x="9969011" y="6517794"/>
            <a:ext cx="1672383" cy="1926813"/>
          </a:xfrm>
          <a:custGeom>
            <a:avLst/>
            <a:gdLst/>
            <a:ahLst/>
            <a:cxnLst/>
            <a:rect l="l" t="t" r="r" b="b"/>
            <a:pathLst>
              <a:path w="1889198" h="2069838" extrusionOk="0">
                <a:moveTo>
                  <a:pt x="0" y="0"/>
                </a:moveTo>
                <a:lnTo>
                  <a:pt x="1889197" y="0"/>
                </a:lnTo>
                <a:lnTo>
                  <a:pt x="1889197" y="2069838"/>
                </a:lnTo>
                <a:lnTo>
                  <a:pt x="0" y="2069838"/>
                </a:lnTo>
                <a:lnTo>
                  <a:pt x="0" y="0"/>
                </a:lnTo>
                <a:close/>
              </a:path>
            </a:pathLst>
          </a:custGeom>
          <a:blipFill rotWithShape="1">
            <a:blip r:embed="rId5">
              <a:alphaModFix/>
            </a:blip>
            <a:stretch>
              <a:fillRect/>
            </a:stretch>
          </a:blipFill>
          <a:ln>
            <a:noFill/>
          </a:ln>
        </p:spPr>
      </p:sp>
      <p:sp>
        <p:nvSpPr>
          <p:cNvPr id="833" name="Google Shape;833;p23"/>
          <p:cNvSpPr/>
          <p:nvPr/>
        </p:nvSpPr>
        <p:spPr>
          <a:xfrm>
            <a:off x="604561" y="897876"/>
            <a:ext cx="1273021" cy="1243202"/>
          </a:xfrm>
          <a:custGeom>
            <a:avLst/>
            <a:gdLst/>
            <a:ahLst/>
            <a:cxnLst/>
            <a:rect l="l" t="t" r="r" b="b"/>
            <a:pathLst>
              <a:path w="1840274" h="2069838" extrusionOk="0">
                <a:moveTo>
                  <a:pt x="0" y="0"/>
                </a:moveTo>
                <a:lnTo>
                  <a:pt x="1840274" y="0"/>
                </a:lnTo>
                <a:lnTo>
                  <a:pt x="1840274" y="2069838"/>
                </a:lnTo>
                <a:lnTo>
                  <a:pt x="0" y="2069838"/>
                </a:lnTo>
                <a:lnTo>
                  <a:pt x="0" y="0"/>
                </a:lnTo>
                <a:close/>
              </a:path>
            </a:pathLst>
          </a:custGeom>
          <a:blipFill rotWithShape="1">
            <a:blip r:embed="rId6">
              <a:alphaModFix/>
            </a:blip>
            <a:stretch>
              <a:fillRect/>
            </a:stretch>
          </a:blipFill>
          <a:ln>
            <a:noFill/>
          </a:ln>
        </p:spPr>
      </p:sp>
      <p:pic>
        <p:nvPicPr>
          <p:cNvPr id="834" name="Google Shape;834;p23"/>
          <p:cNvPicPr preferRelativeResize="0"/>
          <p:nvPr/>
        </p:nvPicPr>
        <p:blipFill rotWithShape="1">
          <a:blip r:embed="rId7">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49C6E328-A99F-7D48-2BFA-5EC1784B3038}"/>
              </a:ext>
            </a:extLst>
          </p:cNvPr>
          <p:cNvSpPr txBox="1"/>
          <p:nvPr/>
        </p:nvSpPr>
        <p:spPr>
          <a:xfrm>
            <a:off x="10316048" y="9589599"/>
            <a:ext cx="766916" cy="523220"/>
          </a:xfrm>
          <a:prstGeom prst="rect">
            <a:avLst/>
          </a:prstGeom>
          <a:noFill/>
        </p:spPr>
        <p:txBody>
          <a:bodyPr wrap="square" rtlCol="0">
            <a:spAutoFit/>
          </a:bodyPr>
          <a:lstStyle/>
          <a:p>
            <a:r>
              <a:rPr lang="en-US" sz="2800" b="1" dirty="0"/>
              <a:t>21</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500"/>
                                        <p:tgtEl>
                                          <p:spTgt spid="816"/>
                                        </p:tgtEl>
                                      </p:cBhvr>
                                    </p:animEffect>
                                  </p:childTnLst>
                                </p:cTn>
                              </p:par>
                              <p:par>
                                <p:cTn id="8" presetID="10" presetClass="entr" presetSubtype="0" fill="hold" nodeType="withEffect">
                                  <p:stCondLst>
                                    <p:cond delay="0"/>
                                  </p:stCondLst>
                                  <p:childTnLst>
                                    <p:set>
                                      <p:cBhvr>
                                        <p:cTn id="9" dur="1" fill="hold">
                                          <p:stCondLst>
                                            <p:cond delay="0"/>
                                          </p:stCondLst>
                                        </p:cTn>
                                        <p:tgtEl>
                                          <p:spTgt spid="817"/>
                                        </p:tgtEl>
                                        <p:attrNameLst>
                                          <p:attrName>style.visibility</p:attrName>
                                        </p:attrNameLst>
                                      </p:cBhvr>
                                      <p:to>
                                        <p:strVal val="visible"/>
                                      </p:to>
                                    </p:set>
                                    <p:animEffect transition="in" filter="fade">
                                      <p:cBhvr>
                                        <p:cTn id="10" dur="500"/>
                                        <p:tgtEl>
                                          <p:spTgt spid="817"/>
                                        </p:tgtEl>
                                      </p:cBhvr>
                                    </p:animEffect>
                                  </p:childTnLst>
                                </p:cTn>
                              </p:par>
                              <p:par>
                                <p:cTn id="11" presetID="10" presetClass="entr" presetSubtype="0" fill="hold" nodeType="withEffect">
                                  <p:stCondLst>
                                    <p:cond delay="0"/>
                                  </p:stCondLst>
                                  <p:childTnLst>
                                    <p:set>
                                      <p:cBhvr>
                                        <p:cTn id="12" dur="1" fill="hold">
                                          <p:stCondLst>
                                            <p:cond delay="0"/>
                                          </p:stCondLst>
                                        </p:cTn>
                                        <p:tgtEl>
                                          <p:spTgt spid="818"/>
                                        </p:tgtEl>
                                        <p:attrNameLst>
                                          <p:attrName>style.visibility</p:attrName>
                                        </p:attrNameLst>
                                      </p:cBhvr>
                                      <p:to>
                                        <p:strVal val="visible"/>
                                      </p:to>
                                    </p:set>
                                    <p:animEffect transition="in" filter="fade">
                                      <p:cBhvr>
                                        <p:cTn id="13" dur="500"/>
                                        <p:tgtEl>
                                          <p:spTgt spid="818"/>
                                        </p:tgtEl>
                                      </p:cBhvr>
                                    </p:animEffect>
                                  </p:childTnLst>
                                </p:cTn>
                              </p:par>
                              <p:par>
                                <p:cTn id="14" presetID="10" presetClass="entr" presetSubtype="0" fill="hold" nodeType="withEffect">
                                  <p:stCondLst>
                                    <p:cond delay="0"/>
                                  </p:stCondLst>
                                  <p:childTnLst>
                                    <p:set>
                                      <p:cBhvr>
                                        <p:cTn id="15" dur="1" fill="hold">
                                          <p:stCondLst>
                                            <p:cond delay="0"/>
                                          </p:stCondLst>
                                        </p:cTn>
                                        <p:tgtEl>
                                          <p:spTgt spid="819"/>
                                        </p:tgtEl>
                                        <p:attrNameLst>
                                          <p:attrName>style.visibility</p:attrName>
                                        </p:attrNameLst>
                                      </p:cBhvr>
                                      <p:to>
                                        <p:strVal val="visible"/>
                                      </p:to>
                                    </p:set>
                                    <p:animEffect transition="in" filter="fade">
                                      <p:cBhvr>
                                        <p:cTn id="16" dur="500"/>
                                        <p:tgtEl>
                                          <p:spTgt spid="819"/>
                                        </p:tgtEl>
                                      </p:cBhvr>
                                    </p:animEffect>
                                  </p:childTnLst>
                                </p:cTn>
                              </p:par>
                              <p:par>
                                <p:cTn id="17" presetID="10" presetClass="entr" presetSubtype="0" fill="hold" nodeType="withEffect">
                                  <p:stCondLst>
                                    <p:cond delay="0"/>
                                  </p:stCondLst>
                                  <p:childTnLst>
                                    <p:set>
                                      <p:cBhvr>
                                        <p:cTn id="18" dur="1" fill="hold">
                                          <p:stCondLst>
                                            <p:cond delay="0"/>
                                          </p:stCondLst>
                                        </p:cTn>
                                        <p:tgtEl>
                                          <p:spTgt spid="820"/>
                                        </p:tgtEl>
                                        <p:attrNameLst>
                                          <p:attrName>style.visibility</p:attrName>
                                        </p:attrNameLst>
                                      </p:cBhvr>
                                      <p:to>
                                        <p:strVal val="visible"/>
                                      </p:to>
                                    </p:set>
                                    <p:animEffect transition="in" filter="fade">
                                      <p:cBhvr>
                                        <p:cTn id="19" dur="500"/>
                                        <p:tgtEl>
                                          <p:spTgt spid="820"/>
                                        </p:tgtEl>
                                      </p:cBhvr>
                                    </p:animEffect>
                                  </p:childTnLst>
                                </p:cTn>
                              </p:par>
                              <p:par>
                                <p:cTn id="20" presetID="10" presetClass="entr" presetSubtype="0" fill="hold" nodeType="withEffect">
                                  <p:stCondLst>
                                    <p:cond delay="0"/>
                                  </p:stCondLst>
                                  <p:childTnLst>
                                    <p:set>
                                      <p:cBhvr>
                                        <p:cTn id="21" dur="1" fill="hold">
                                          <p:stCondLst>
                                            <p:cond delay="0"/>
                                          </p:stCondLst>
                                        </p:cTn>
                                        <p:tgtEl>
                                          <p:spTgt spid="821"/>
                                        </p:tgtEl>
                                        <p:attrNameLst>
                                          <p:attrName>style.visibility</p:attrName>
                                        </p:attrNameLst>
                                      </p:cBhvr>
                                      <p:to>
                                        <p:strVal val="visible"/>
                                      </p:to>
                                    </p:set>
                                    <p:animEffect transition="in" filter="fade">
                                      <p:cBhvr>
                                        <p:cTn id="22" dur="500"/>
                                        <p:tgtEl>
                                          <p:spTgt spid="821"/>
                                        </p:tgtEl>
                                      </p:cBhvr>
                                    </p:animEffect>
                                  </p:childTnLst>
                                </p:cTn>
                              </p:par>
                              <p:par>
                                <p:cTn id="23" presetID="10" presetClass="entr" presetSubtype="0" fill="hold" nodeType="withEffect">
                                  <p:stCondLst>
                                    <p:cond delay="0"/>
                                  </p:stCondLst>
                                  <p:childTnLst>
                                    <p:set>
                                      <p:cBhvr>
                                        <p:cTn id="24" dur="1" fill="hold">
                                          <p:stCondLst>
                                            <p:cond delay="0"/>
                                          </p:stCondLst>
                                        </p:cTn>
                                        <p:tgtEl>
                                          <p:spTgt spid="822"/>
                                        </p:tgtEl>
                                        <p:attrNameLst>
                                          <p:attrName>style.visibility</p:attrName>
                                        </p:attrNameLst>
                                      </p:cBhvr>
                                      <p:to>
                                        <p:strVal val="visible"/>
                                      </p:to>
                                    </p:set>
                                    <p:animEffect transition="in" filter="fade">
                                      <p:cBhvr>
                                        <p:cTn id="25" dur="500"/>
                                        <p:tgtEl>
                                          <p:spTgt spid="822"/>
                                        </p:tgtEl>
                                      </p:cBhvr>
                                    </p:animEffect>
                                  </p:childTnLst>
                                </p:cTn>
                              </p:par>
                              <p:par>
                                <p:cTn id="26" presetID="10" presetClass="entr" presetSubtype="0" fill="hold" nodeType="withEffect">
                                  <p:stCondLst>
                                    <p:cond delay="0"/>
                                  </p:stCondLst>
                                  <p:childTnLst>
                                    <p:set>
                                      <p:cBhvr>
                                        <p:cTn id="27" dur="1" fill="hold">
                                          <p:stCondLst>
                                            <p:cond delay="0"/>
                                          </p:stCondLst>
                                        </p:cTn>
                                        <p:tgtEl>
                                          <p:spTgt spid="823"/>
                                        </p:tgtEl>
                                        <p:attrNameLst>
                                          <p:attrName>style.visibility</p:attrName>
                                        </p:attrNameLst>
                                      </p:cBhvr>
                                      <p:to>
                                        <p:strVal val="visible"/>
                                      </p:to>
                                    </p:set>
                                    <p:animEffect transition="in" filter="fade">
                                      <p:cBhvr>
                                        <p:cTn id="28" dur="500"/>
                                        <p:tgtEl>
                                          <p:spTgt spid="823"/>
                                        </p:tgtEl>
                                      </p:cBhvr>
                                    </p:animEffect>
                                  </p:childTnLst>
                                </p:cTn>
                              </p:par>
                              <p:par>
                                <p:cTn id="29" presetID="10" presetClass="entr" presetSubtype="0" fill="hold" nodeType="withEffect">
                                  <p:stCondLst>
                                    <p:cond delay="0"/>
                                  </p:stCondLst>
                                  <p:childTnLst>
                                    <p:set>
                                      <p:cBhvr>
                                        <p:cTn id="30" dur="1" fill="hold">
                                          <p:stCondLst>
                                            <p:cond delay="0"/>
                                          </p:stCondLst>
                                        </p:cTn>
                                        <p:tgtEl>
                                          <p:spTgt spid="824"/>
                                        </p:tgtEl>
                                        <p:attrNameLst>
                                          <p:attrName>style.visibility</p:attrName>
                                        </p:attrNameLst>
                                      </p:cBhvr>
                                      <p:to>
                                        <p:strVal val="visible"/>
                                      </p:to>
                                    </p:set>
                                    <p:animEffect transition="in" filter="fade">
                                      <p:cBhvr>
                                        <p:cTn id="31" dur="500"/>
                                        <p:tgtEl>
                                          <p:spTgt spid="824"/>
                                        </p:tgtEl>
                                      </p:cBhvr>
                                    </p:animEffect>
                                  </p:childTnLst>
                                </p:cTn>
                              </p:par>
                              <p:par>
                                <p:cTn id="32" presetID="10" presetClass="entr" presetSubtype="0" fill="hold" nodeType="withEffect">
                                  <p:stCondLst>
                                    <p:cond delay="0"/>
                                  </p:stCondLst>
                                  <p:childTnLst>
                                    <p:set>
                                      <p:cBhvr>
                                        <p:cTn id="33" dur="1" fill="hold">
                                          <p:stCondLst>
                                            <p:cond delay="0"/>
                                          </p:stCondLst>
                                        </p:cTn>
                                        <p:tgtEl>
                                          <p:spTgt spid="825"/>
                                        </p:tgtEl>
                                        <p:attrNameLst>
                                          <p:attrName>style.visibility</p:attrName>
                                        </p:attrNameLst>
                                      </p:cBhvr>
                                      <p:to>
                                        <p:strVal val="visible"/>
                                      </p:to>
                                    </p:set>
                                    <p:animEffect transition="in" filter="fade">
                                      <p:cBhvr>
                                        <p:cTn id="34" dur="500"/>
                                        <p:tgtEl>
                                          <p:spTgt spid="825"/>
                                        </p:tgtEl>
                                      </p:cBhvr>
                                    </p:animEffect>
                                  </p:childTnLst>
                                </p:cTn>
                              </p:par>
                              <p:par>
                                <p:cTn id="35" presetID="10" presetClass="entr" presetSubtype="0" fill="hold" nodeType="withEffect">
                                  <p:stCondLst>
                                    <p:cond delay="0"/>
                                  </p:stCondLst>
                                  <p:childTnLst>
                                    <p:set>
                                      <p:cBhvr>
                                        <p:cTn id="36" dur="1" fill="hold">
                                          <p:stCondLst>
                                            <p:cond delay="0"/>
                                          </p:stCondLst>
                                        </p:cTn>
                                        <p:tgtEl>
                                          <p:spTgt spid="826"/>
                                        </p:tgtEl>
                                        <p:attrNameLst>
                                          <p:attrName>style.visibility</p:attrName>
                                        </p:attrNameLst>
                                      </p:cBhvr>
                                      <p:to>
                                        <p:strVal val="visible"/>
                                      </p:to>
                                    </p:set>
                                    <p:animEffect transition="in" filter="fade">
                                      <p:cBhvr>
                                        <p:cTn id="37" dur="500"/>
                                        <p:tgtEl>
                                          <p:spTgt spid="826"/>
                                        </p:tgtEl>
                                      </p:cBhvr>
                                    </p:animEffect>
                                  </p:childTnLst>
                                </p:cTn>
                              </p:par>
                              <p:par>
                                <p:cTn id="38" presetID="10" presetClass="entr" presetSubtype="0" fill="hold" nodeType="withEffect">
                                  <p:stCondLst>
                                    <p:cond delay="0"/>
                                  </p:stCondLst>
                                  <p:childTnLst>
                                    <p:set>
                                      <p:cBhvr>
                                        <p:cTn id="39" dur="1" fill="hold">
                                          <p:stCondLst>
                                            <p:cond delay="0"/>
                                          </p:stCondLst>
                                        </p:cTn>
                                        <p:tgtEl>
                                          <p:spTgt spid="827"/>
                                        </p:tgtEl>
                                        <p:attrNameLst>
                                          <p:attrName>style.visibility</p:attrName>
                                        </p:attrNameLst>
                                      </p:cBhvr>
                                      <p:to>
                                        <p:strVal val="visible"/>
                                      </p:to>
                                    </p:set>
                                    <p:animEffect transition="in" filter="fade">
                                      <p:cBhvr>
                                        <p:cTn id="40" dur="500"/>
                                        <p:tgtEl>
                                          <p:spTgt spid="827"/>
                                        </p:tgtEl>
                                      </p:cBhvr>
                                    </p:animEffect>
                                  </p:childTnLst>
                                </p:cTn>
                              </p:par>
                              <p:par>
                                <p:cTn id="41" presetID="10" presetClass="entr" presetSubtype="0" fill="hold" nodeType="withEffect">
                                  <p:stCondLst>
                                    <p:cond delay="0"/>
                                  </p:stCondLst>
                                  <p:childTnLst>
                                    <p:set>
                                      <p:cBhvr>
                                        <p:cTn id="42" dur="1" fill="hold">
                                          <p:stCondLst>
                                            <p:cond delay="0"/>
                                          </p:stCondLst>
                                        </p:cTn>
                                        <p:tgtEl>
                                          <p:spTgt spid="828"/>
                                        </p:tgtEl>
                                        <p:attrNameLst>
                                          <p:attrName>style.visibility</p:attrName>
                                        </p:attrNameLst>
                                      </p:cBhvr>
                                      <p:to>
                                        <p:strVal val="visible"/>
                                      </p:to>
                                    </p:set>
                                    <p:animEffect transition="in" filter="fade">
                                      <p:cBhvr>
                                        <p:cTn id="43" dur="500"/>
                                        <p:tgtEl>
                                          <p:spTgt spid="828"/>
                                        </p:tgtEl>
                                      </p:cBhvr>
                                    </p:animEffect>
                                  </p:childTnLst>
                                </p:cTn>
                              </p:par>
                              <p:par>
                                <p:cTn id="44" presetID="10" presetClass="entr" presetSubtype="0" fill="hold" nodeType="withEffect">
                                  <p:stCondLst>
                                    <p:cond delay="0"/>
                                  </p:stCondLst>
                                  <p:childTnLst>
                                    <p:set>
                                      <p:cBhvr>
                                        <p:cTn id="45" dur="1" fill="hold">
                                          <p:stCondLst>
                                            <p:cond delay="0"/>
                                          </p:stCondLst>
                                        </p:cTn>
                                        <p:tgtEl>
                                          <p:spTgt spid="829"/>
                                        </p:tgtEl>
                                        <p:attrNameLst>
                                          <p:attrName>style.visibility</p:attrName>
                                        </p:attrNameLst>
                                      </p:cBhvr>
                                      <p:to>
                                        <p:strVal val="visible"/>
                                      </p:to>
                                    </p:set>
                                    <p:animEffect transition="in" filter="fade">
                                      <p:cBhvr>
                                        <p:cTn id="46" dur="500"/>
                                        <p:tgtEl>
                                          <p:spTgt spid="829"/>
                                        </p:tgtEl>
                                      </p:cBhvr>
                                    </p:animEffect>
                                  </p:childTnLst>
                                </p:cTn>
                              </p:par>
                              <p:par>
                                <p:cTn id="47" presetID="10" presetClass="entr" presetSubtype="0" fill="hold" nodeType="withEffect">
                                  <p:stCondLst>
                                    <p:cond delay="0"/>
                                  </p:stCondLst>
                                  <p:childTnLst>
                                    <p:set>
                                      <p:cBhvr>
                                        <p:cTn id="48" dur="1" fill="hold">
                                          <p:stCondLst>
                                            <p:cond delay="0"/>
                                          </p:stCondLst>
                                        </p:cTn>
                                        <p:tgtEl>
                                          <p:spTgt spid="830"/>
                                        </p:tgtEl>
                                        <p:attrNameLst>
                                          <p:attrName>style.visibility</p:attrName>
                                        </p:attrNameLst>
                                      </p:cBhvr>
                                      <p:to>
                                        <p:strVal val="visible"/>
                                      </p:to>
                                    </p:set>
                                    <p:animEffect transition="in" filter="fade">
                                      <p:cBhvr>
                                        <p:cTn id="49" dur="500"/>
                                        <p:tgtEl>
                                          <p:spTgt spid="830"/>
                                        </p:tgtEl>
                                      </p:cBhvr>
                                    </p:animEffect>
                                  </p:childTnLst>
                                </p:cTn>
                              </p:par>
                              <p:par>
                                <p:cTn id="50" presetID="10" presetClass="entr" presetSubtype="0" fill="hold" nodeType="withEffect">
                                  <p:stCondLst>
                                    <p:cond delay="0"/>
                                  </p:stCondLst>
                                  <p:childTnLst>
                                    <p:set>
                                      <p:cBhvr>
                                        <p:cTn id="51" dur="1" fill="hold">
                                          <p:stCondLst>
                                            <p:cond delay="0"/>
                                          </p:stCondLst>
                                        </p:cTn>
                                        <p:tgtEl>
                                          <p:spTgt spid="831"/>
                                        </p:tgtEl>
                                        <p:attrNameLst>
                                          <p:attrName>style.visibility</p:attrName>
                                        </p:attrNameLst>
                                      </p:cBhvr>
                                      <p:to>
                                        <p:strVal val="visible"/>
                                      </p:to>
                                    </p:set>
                                    <p:animEffect transition="in" filter="fade">
                                      <p:cBhvr>
                                        <p:cTn id="52" dur="500"/>
                                        <p:tgtEl>
                                          <p:spTgt spid="831"/>
                                        </p:tgtEl>
                                      </p:cBhvr>
                                    </p:animEffect>
                                  </p:childTnLst>
                                </p:cTn>
                              </p:par>
                              <p:par>
                                <p:cTn id="53" presetID="10" presetClass="entr" presetSubtype="0" fill="hold" nodeType="withEffect">
                                  <p:stCondLst>
                                    <p:cond delay="0"/>
                                  </p:stCondLst>
                                  <p:childTnLst>
                                    <p:set>
                                      <p:cBhvr>
                                        <p:cTn id="54" dur="1" fill="hold">
                                          <p:stCondLst>
                                            <p:cond delay="0"/>
                                          </p:stCondLst>
                                        </p:cTn>
                                        <p:tgtEl>
                                          <p:spTgt spid="832"/>
                                        </p:tgtEl>
                                        <p:attrNameLst>
                                          <p:attrName>style.visibility</p:attrName>
                                        </p:attrNameLst>
                                      </p:cBhvr>
                                      <p:to>
                                        <p:strVal val="visible"/>
                                      </p:to>
                                    </p:set>
                                    <p:animEffect transition="in" filter="fade">
                                      <p:cBhvr>
                                        <p:cTn id="55" dur="500"/>
                                        <p:tgtEl>
                                          <p:spTgt spid="832"/>
                                        </p:tgtEl>
                                      </p:cBhvr>
                                    </p:animEffect>
                                  </p:childTnLst>
                                </p:cTn>
                              </p:par>
                              <p:par>
                                <p:cTn id="56" presetID="10" presetClass="entr" presetSubtype="0" fill="hold" nodeType="withEffect">
                                  <p:stCondLst>
                                    <p:cond delay="0"/>
                                  </p:stCondLst>
                                  <p:childTnLst>
                                    <p:set>
                                      <p:cBhvr>
                                        <p:cTn id="57" dur="1" fill="hold">
                                          <p:stCondLst>
                                            <p:cond delay="0"/>
                                          </p:stCondLst>
                                        </p:cTn>
                                        <p:tgtEl>
                                          <p:spTgt spid="833"/>
                                        </p:tgtEl>
                                        <p:attrNameLst>
                                          <p:attrName>style.visibility</p:attrName>
                                        </p:attrNameLst>
                                      </p:cBhvr>
                                      <p:to>
                                        <p:strVal val="visible"/>
                                      </p:to>
                                    </p:set>
                                    <p:animEffect transition="in" filter="fade">
                                      <p:cBhvr>
                                        <p:cTn id="58" dur="5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24"/>
          <p:cNvSpPr/>
          <p:nvPr/>
        </p:nvSpPr>
        <p:spPr>
          <a:xfrm>
            <a:off x="1013122" y="552615"/>
            <a:ext cx="16711540" cy="8479878"/>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42" name="Google Shape;842;p24"/>
          <p:cNvSpPr/>
          <p:nvPr/>
        </p:nvSpPr>
        <p:spPr>
          <a:xfrm flipH="1">
            <a:off x="-477794" y="8523279"/>
            <a:ext cx="7284131"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4">
              <a:alphaModFix/>
            </a:blip>
            <a:stretch>
              <a:fillRect/>
            </a:stretch>
          </a:blipFill>
          <a:ln>
            <a:noFill/>
          </a:ln>
        </p:spPr>
      </p:sp>
      <p:pic>
        <p:nvPicPr>
          <p:cNvPr id="843" name="Google Shape;843;p24" descr="preencoded.png"/>
          <p:cNvPicPr preferRelativeResize="0"/>
          <p:nvPr/>
        </p:nvPicPr>
        <p:blipFill rotWithShape="1">
          <a:blip r:embed="rId5">
            <a:alphaModFix/>
          </a:blip>
          <a:srcRect/>
          <a:stretch/>
        </p:blipFill>
        <p:spPr>
          <a:xfrm>
            <a:off x="1350573" y="1285142"/>
            <a:ext cx="12801600" cy="6752973"/>
          </a:xfrm>
          <a:prstGeom prst="rect">
            <a:avLst/>
          </a:prstGeom>
          <a:noFill/>
          <a:ln>
            <a:noFill/>
          </a:ln>
        </p:spPr>
      </p:pic>
      <p:sp>
        <p:nvSpPr>
          <p:cNvPr id="844" name="Google Shape;844;p24"/>
          <p:cNvSpPr txBox="1"/>
          <p:nvPr/>
        </p:nvSpPr>
        <p:spPr>
          <a:xfrm>
            <a:off x="6358094" y="773569"/>
            <a:ext cx="5148106" cy="669414"/>
          </a:xfrm>
          <a:prstGeom prst="rect">
            <a:avLst/>
          </a:prstGeom>
          <a:noFill/>
          <a:ln>
            <a:noFill/>
          </a:ln>
        </p:spPr>
        <p:txBody>
          <a:bodyPr spcFirstLastPara="1" wrap="square" lIns="91425" tIns="45700" rIns="91425" bIns="45700" anchor="t" anchorCtr="0">
            <a:spAutoFit/>
          </a:bodyPr>
          <a:lstStyle/>
          <a:p>
            <a:pPr marL="0" marR="0" lvl="0" indent="0" algn="l" rtl="0">
              <a:lnSpc>
                <a:spcPct val="102272"/>
              </a:lnSpc>
              <a:spcBef>
                <a:spcPts val="0"/>
              </a:spcBef>
              <a:spcAft>
                <a:spcPts val="0"/>
              </a:spcAft>
              <a:buNone/>
            </a:pPr>
            <a:r>
              <a:rPr lang="en-US" sz="4400" b="1">
                <a:solidFill>
                  <a:srgbClr val="366092"/>
                </a:solidFill>
                <a:latin typeface="Arial"/>
                <a:ea typeface="Arial"/>
                <a:cs typeface="Arial"/>
                <a:sym typeface="Arial"/>
              </a:rPr>
              <a:t>Doanh thu dự kiến</a:t>
            </a:r>
            <a:endParaRPr sz="4400" b="1">
              <a:solidFill>
                <a:srgbClr val="366092"/>
              </a:solidFill>
              <a:latin typeface="Arial"/>
              <a:ea typeface="Arial"/>
              <a:cs typeface="Arial"/>
              <a:sym typeface="Arial"/>
            </a:endParaRPr>
          </a:p>
        </p:txBody>
      </p:sp>
      <p:sp>
        <p:nvSpPr>
          <p:cNvPr id="845" name="Google Shape;845;p24"/>
          <p:cNvSpPr/>
          <p:nvPr/>
        </p:nvSpPr>
        <p:spPr>
          <a:xfrm flipH="1">
            <a:off x="14782800" y="2628900"/>
            <a:ext cx="890886" cy="624580"/>
          </a:xfrm>
          <a:prstGeom prst="roundRect">
            <a:avLst>
              <a:gd name="adj" fmla="val 12488"/>
            </a:avLst>
          </a:prstGeom>
          <a:solidFill>
            <a:srgbClr val="100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flipH="1">
            <a:off x="14847428" y="4037049"/>
            <a:ext cx="890886" cy="624580"/>
          </a:xfrm>
          <a:prstGeom prst="roundRect">
            <a:avLst>
              <a:gd name="adj" fmla="val 12488"/>
            </a:avLst>
          </a:prstGeom>
          <a:solidFill>
            <a:srgbClr val="2D2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flipH="1">
            <a:off x="15862783" y="4329605"/>
            <a:ext cx="1717293" cy="349798"/>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en-US" sz="1800" b="1" dirty="0">
                <a:solidFill>
                  <a:srgbClr val="595959"/>
                </a:solidFill>
                <a:latin typeface="Arial"/>
                <a:ea typeface="Arial"/>
                <a:cs typeface="Arial"/>
                <a:sym typeface="Arial"/>
              </a:rPr>
              <a:t>Doanh </a:t>
            </a:r>
            <a:r>
              <a:rPr lang="en-US" sz="1800" b="1" dirty="0" err="1">
                <a:solidFill>
                  <a:srgbClr val="595959"/>
                </a:solidFill>
                <a:latin typeface="Arial"/>
                <a:ea typeface="Arial"/>
                <a:cs typeface="Arial"/>
                <a:sym typeface="Arial"/>
              </a:rPr>
              <a:t>thu</a:t>
            </a:r>
            <a:r>
              <a:rPr lang="en-US" sz="1800" b="1" dirty="0">
                <a:solidFill>
                  <a:srgbClr val="595959"/>
                </a:solidFill>
                <a:latin typeface="Arial"/>
                <a:ea typeface="Arial"/>
                <a:cs typeface="Arial"/>
                <a:sym typeface="Arial"/>
              </a:rPr>
              <a:t> </a:t>
            </a:r>
            <a:r>
              <a:rPr lang="en-US" sz="1800" b="1" dirty="0" err="1">
                <a:solidFill>
                  <a:srgbClr val="595959"/>
                </a:solidFill>
                <a:latin typeface="Arial"/>
                <a:ea typeface="Arial"/>
                <a:cs typeface="Arial"/>
                <a:sym typeface="Arial"/>
              </a:rPr>
              <a:t>cao</a:t>
            </a:r>
            <a:endParaRPr sz="1800" b="1" dirty="0">
              <a:solidFill>
                <a:srgbClr val="595959"/>
              </a:solidFill>
              <a:latin typeface="Arial"/>
              <a:ea typeface="Arial"/>
              <a:cs typeface="Arial"/>
              <a:sym typeface="Arial"/>
            </a:endParaRPr>
          </a:p>
        </p:txBody>
      </p:sp>
      <p:sp>
        <p:nvSpPr>
          <p:cNvPr id="848" name="Google Shape;848;p24"/>
          <p:cNvSpPr txBox="1"/>
          <p:nvPr/>
        </p:nvSpPr>
        <p:spPr>
          <a:xfrm>
            <a:off x="15673686" y="2825221"/>
            <a:ext cx="2537477" cy="284052"/>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1800" b="1">
                <a:solidFill>
                  <a:srgbClr val="595959"/>
                </a:solidFill>
                <a:latin typeface="Arial"/>
                <a:ea typeface="Arial"/>
                <a:cs typeface="Arial"/>
                <a:sym typeface="Arial"/>
              </a:rPr>
              <a:t>Doanh thu thấp</a:t>
            </a:r>
            <a:endParaRPr sz="1800" b="1">
              <a:solidFill>
                <a:srgbClr val="595959"/>
              </a:solidFill>
              <a:latin typeface="Arial"/>
              <a:ea typeface="Arial"/>
              <a:cs typeface="Arial"/>
              <a:sym typeface="Arial"/>
            </a:endParaRPr>
          </a:p>
        </p:txBody>
      </p:sp>
      <p:sp>
        <p:nvSpPr>
          <p:cNvPr id="849" name="Google Shape;849;p24"/>
          <p:cNvSpPr txBox="1"/>
          <p:nvPr/>
        </p:nvSpPr>
        <p:spPr>
          <a:xfrm>
            <a:off x="1461721" y="6909982"/>
            <a:ext cx="15941376" cy="189278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600" dirty="0" err="1">
                <a:solidFill>
                  <a:srgbClr val="595959"/>
                </a:solidFill>
                <a:latin typeface="Arial"/>
                <a:ea typeface="Arial"/>
                <a:cs typeface="Arial"/>
                <a:sym typeface="Arial"/>
              </a:rPr>
              <a:t>Tổng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doanh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dự</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kiến</a:t>
            </a:r>
            <a:r>
              <a:rPr lang="en-US" sz="2600" dirty="0">
                <a:solidFill>
                  <a:srgbClr val="595959"/>
                </a:solidFill>
                <a:latin typeface="Arial"/>
                <a:ea typeface="Arial"/>
                <a:cs typeface="Arial"/>
                <a:sym typeface="Arial"/>
              </a:rPr>
              <a:t> dao </a:t>
            </a:r>
            <a:r>
              <a:rPr lang="en-US" sz="2600" dirty="0" err="1">
                <a:solidFill>
                  <a:srgbClr val="595959"/>
                </a:solidFill>
                <a:latin typeface="Arial"/>
                <a:ea typeface="Arial"/>
                <a:cs typeface="Arial"/>
                <a:sym typeface="Arial"/>
              </a:rPr>
              <a:t>động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từ</a:t>
            </a:r>
            <a:r>
              <a:rPr lang="en-US" sz="2600" dirty="0">
                <a:solidFill>
                  <a:srgbClr val="595959"/>
                </a:solidFill>
                <a:latin typeface="Arial"/>
                <a:ea typeface="Arial"/>
                <a:cs typeface="Arial"/>
                <a:sym typeface="Arial"/>
              </a:rPr>
              <a:t> 250 </a:t>
            </a:r>
            <a:r>
              <a:rPr lang="en-US" sz="2600" dirty="0" err="1">
                <a:solidFill>
                  <a:srgbClr val="595959"/>
                </a:solidFill>
                <a:latin typeface="Arial"/>
                <a:ea typeface="Arial"/>
                <a:cs typeface="Arial"/>
                <a:sym typeface="Arial"/>
              </a:rPr>
              <a:t>đến</a:t>
            </a:r>
            <a:r>
              <a:rPr lang="en-US" sz="2600" dirty="0">
                <a:solidFill>
                  <a:srgbClr val="595959"/>
                </a:solidFill>
                <a:latin typeface="Arial"/>
                <a:ea typeface="Arial"/>
                <a:cs typeface="Arial"/>
                <a:sym typeface="Arial"/>
              </a:rPr>
              <a:t> 300 </a:t>
            </a:r>
            <a:r>
              <a:rPr lang="en-US" sz="2600" dirty="0" err="1">
                <a:solidFill>
                  <a:srgbClr val="595959"/>
                </a:solidFill>
                <a:latin typeface="Arial"/>
                <a:ea typeface="Arial"/>
                <a:cs typeface="Arial"/>
                <a:sym typeface="Arial"/>
              </a:rPr>
              <a:t>triệu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đồng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mỗi</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tháng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Dịch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vụ</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thuê</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máy</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chơi</a:t>
            </a:r>
            <a:r>
              <a:rPr lang="en-US" sz="2600" dirty="0">
                <a:solidFill>
                  <a:srgbClr val="595959"/>
                </a:solidFill>
                <a:latin typeface="Arial"/>
                <a:ea typeface="Arial"/>
                <a:cs typeface="Arial"/>
                <a:sym typeface="Arial"/>
              </a:rPr>
              <a:t> game </a:t>
            </a:r>
            <a:r>
              <a:rPr lang="en-US" sz="2600" dirty="0" err="1">
                <a:solidFill>
                  <a:srgbClr val="595959"/>
                </a:solidFill>
                <a:latin typeface="Arial"/>
                <a:ea typeface="Arial"/>
                <a:cs typeface="Arial"/>
                <a:sym typeface="Arial"/>
              </a:rPr>
              <a:t>đóng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góp</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phần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lớn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nhất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với</a:t>
            </a:r>
            <a:r>
              <a:rPr lang="en-US" sz="2600" dirty="0">
                <a:solidFill>
                  <a:srgbClr val="595959"/>
                </a:solidFill>
                <a:latin typeface="Arial"/>
                <a:ea typeface="Arial"/>
                <a:cs typeface="Arial"/>
                <a:sym typeface="Arial"/>
              </a:rPr>
              <a:t> 100-120 </a:t>
            </a:r>
            <a:r>
              <a:rPr lang="en-US" sz="2600" dirty="0" err="1">
                <a:solidFill>
                  <a:srgbClr val="595959"/>
                </a:solidFill>
                <a:latin typeface="Arial"/>
                <a:ea typeface="Arial"/>
                <a:cs typeface="Arial"/>
                <a:sym typeface="Arial"/>
              </a:rPr>
              <a:t>triệu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đồng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tiếp</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theo</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là</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dịch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vụ</a:t>
            </a:r>
            <a:r>
              <a:rPr lang="en-US" sz="2600" dirty="0">
                <a:solidFill>
                  <a:srgbClr val="595959"/>
                </a:solidFill>
                <a:latin typeface="Arial"/>
                <a:ea typeface="Arial"/>
                <a:cs typeface="Arial"/>
                <a:sym typeface="Arial"/>
              </a:rPr>
              <a:t> XR </a:t>
            </a:r>
            <a:r>
              <a:rPr lang="en-US" sz="2600" dirty="0" err="1">
                <a:solidFill>
                  <a:srgbClr val="595959"/>
                </a:solidFill>
                <a:latin typeface="Arial"/>
                <a:ea typeface="Arial"/>
                <a:cs typeface="Arial"/>
                <a:sym typeface="Arial"/>
              </a:rPr>
              <a:t>và</a:t>
            </a:r>
            <a:r>
              <a:rPr lang="en-US" sz="2600" dirty="0">
                <a:solidFill>
                  <a:srgbClr val="595959"/>
                </a:solidFill>
                <a:latin typeface="Arial"/>
                <a:ea typeface="Arial"/>
                <a:cs typeface="Arial"/>
                <a:sym typeface="Arial"/>
              </a:rPr>
              <a:t> workshop </a:t>
            </a:r>
            <a:r>
              <a:rPr lang="en-US" sz="2600" dirty="0" err="1">
                <a:solidFill>
                  <a:srgbClr val="595959"/>
                </a:solidFill>
                <a:latin typeface="Arial"/>
                <a:ea typeface="Arial"/>
                <a:cs typeface="Arial"/>
                <a:sym typeface="Arial"/>
              </a:rPr>
              <a:t>với</a:t>
            </a:r>
            <a:r>
              <a:rPr lang="en-US" sz="2600" dirty="0">
                <a:solidFill>
                  <a:srgbClr val="595959"/>
                </a:solidFill>
                <a:latin typeface="Arial"/>
                <a:ea typeface="Arial"/>
                <a:cs typeface="Arial"/>
                <a:sym typeface="Arial"/>
              </a:rPr>
              <a:t> 50-60 </a:t>
            </a:r>
            <a:r>
              <a:rPr lang="en-US" sz="2600" dirty="0" err="1">
                <a:solidFill>
                  <a:srgbClr val="595959"/>
                </a:solidFill>
                <a:latin typeface="Arial"/>
                <a:ea typeface="Arial"/>
                <a:cs typeface="Arial"/>
                <a:sym typeface="Arial"/>
              </a:rPr>
              <a:t>triệu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đồng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Với</a:t>
            </a:r>
            <a:r>
              <a:rPr lang="en-US" sz="2600" dirty="0">
                <a:solidFill>
                  <a:srgbClr val="595959"/>
                </a:solidFill>
                <a:latin typeface="Arial"/>
                <a:ea typeface="Arial"/>
                <a:cs typeface="Arial"/>
                <a:sym typeface="Arial"/>
              </a:rPr>
              <a:t> chi </a:t>
            </a:r>
            <a:r>
              <a:rPr lang="en-US" sz="2600" dirty="0" err="1">
                <a:solidFill>
                  <a:srgbClr val="595959"/>
                </a:solidFill>
                <a:latin typeface="Arial"/>
                <a:ea typeface="Arial"/>
                <a:cs typeface="Arial"/>
                <a:sym typeface="Arial"/>
              </a:rPr>
              <a:t>phí</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vận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hành</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khoảng</a:t>
            </a:r>
            <a:r>
              <a:rPr lang="en-US" sz="2600" dirty="0">
                <a:solidFill>
                  <a:srgbClr val="595959"/>
                </a:solidFill>
                <a:latin typeface="Arial"/>
                <a:ea typeface="Arial"/>
                <a:cs typeface="Arial"/>
                <a:sym typeface="Arial"/>
              </a:rPr>
              <a:t> 160 </a:t>
            </a:r>
            <a:r>
              <a:rPr lang="en-US" sz="2600" dirty="0" err="1">
                <a:solidFill>
                  <a:srgbClr val="595959"/>
                </a:solidFill>
                <a:latin typeface="Arial"/>
                <a:ea typeface="Arial"/>
                <a:cs typeface="Arial"/>
                <a:sym typeface="Arial"/>
              </a:rPr>
              <a:t>triệu</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đồng</a:t>
            </a:r>
            <a:r>
              <a:rPr lang="en-US" sz="2600" dirty="0">
                <a:solidFill>
                  <a:srgbClr val="595959"/>
                </a:solidFill>
                <a:latin typeface="Arial"/>
                <a:ea typeface="Arial"/>
                <a:cs typeface="Arial"/>
                <a:sym typeface="Arial"/>
              </a:rPr>
              <a:t>/</a:t>
            </a:r>
            <a:r>
              <a:rPr lang="en-US" sz="2600" dirty="0" err="1">
                <a:solidFill>
                  <a:srgbClr val="595959"/>
                </a:solidFill>
                <a:latin typeface="Arial"/>
                <a:ea typeface="Arial"/>
                <a:cs typeface="Arial"/>
                <a:sym typeface="Arial"/>
              </a:rPr>
              <a:t>tháng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dự</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án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dự</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kiến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sẽ</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hoàn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vốn</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sau</a:t>
            </a:r>
            <a:r>
              <a:rPr lang="en-US" sz="2600" dirty="0">
                <a:solidFill>
                  <a:srgbClr val="595959"/>
                </a:solidFill>
                <a:latin typeface="Arial"/>
                <a:ea typeface="Arial"/>
                <a:cs typeface="Arial"/>
                <a:sym typeface="Arial"/>
              </a:rPr>
              <a:t> 3-6 </a:t>
            </a:r>
            <a:r>
              <a:rPr lang="en-US" sz="2600" dirty="0" err="1">
                <a:solidFill>
                  <a:srgbClr val="595959"/>
                </a:solidFill>
                <a:latin typeface="Arial"/>
                <a:ea typeface="Arial"/>
                <a:cs typeface="Arial"/>
                <a:sym typeface="Arial"/>
              </a:rPr>
              <a:t>tháng</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hoạt</a:t>
            </a:r>
            <a:r>
              <a:rPr lang="en-US" sz="2600" dirty="0">
                <a:solidFill>
                  <a:srgbClr val="595959"/>
                </a:solidFill>
                <a:latin typeface="Arial"/>
                <a:ea typeface="Arial"/>
                <a:cs typeface="Arial"/>
                <a:sym typeface="Arial"/>
              </a:rPr>
              <a:t> </a:t>
            </a:r>
            <a:r>
              <a:rPr lang="en-US" sz="2600" dirty="0" err="1">
                <a:solidFill>
                  <a:srgbClr val="595959"/>
                </a:solidFill>
                <a:latin typeface="Arial"/>
                <a:ea typeface="Arial"/>
                <a:cs typeface="Arial"/>
                <a:sym typeface="Arial"/>
              </a:rPr>
              <a:t>động</a:t>
            </a:r>
            <a:r>
              <a:rPr lang="en-US" sz="2600" dirty="0">
                <a:solidFill>
                  <a:srgbClr val="595959"/>
                </a:solidFill>
                <a:latin typeface="Arial"/>
                <a:ea typeface="Arial"/>
                <a:cs typeface="Arial"/>
                <a:sym typeface="Arial"/>
              </a:rPr>
              <a:t>.</a:t>
            </a:r>
            <a:endParaRPr sz="2600" dirty="0">
              <a:solidFill>
                <a:srgbClr val="595959"/>
              </a:solidFill>
              <a:latin typeface="Arial"/>
              <a:ea typeface="Arial"/>
              <a:cs typeface="Arial"/>
              <a:sym typeface="Arial"/>
            </a:endParaRPr>
          </a:p>
        </p:txBody>
      </p:sp>
      <p:sp>
        <p:nvSpPr>
          <p:cNvPr id="850" name="Google Shape;850;p24"/>
          <p:cNvSpPr/>
          <p:nvPr/>
        </p:nvSpPr>
        <p:spPr>
          <a:xfrm rot="573700">
            <a:off x="13967497" y="8796813"/>
            <a:ext cx="1173556" cy="1147951"/>
          </a:xfrm>
          <a:custGeom>
            <a:avLst/>
            <a:gdLst/>
            <a:ahLst/>
            <a:cxnLst/>
            <a:rect l="l" t="t" r="r" b="b"/>
            <a:pathLst>
              <a:path w="1173556" h="1147951" extrusionOk="0">
                <a:moveTo>
                  <a:pt x="0" y="0"/>
                </a:moveTo>
                <a:lnTo>
                  <a:pt x="1173556" y="0"/>
                </a:lnTo>
                <a:lnTo>
                  <a:pt x="1173556" y="1147951"/>
                </a:lnTo>
                <a:lnTo>
                  <a:pt x="0" y="1147951"/>
                </a:lnTo>
                <a:lnTo>
                  <a:pt x="0" y="0"/>
                </a:lnTo>
                <a:close/>
              </a:path>
            </a:pathLst>
          </a:custGeom>
          <a:blipFill rotWithShape="1">
            <a:blip r:embed="rId6">
              <a:alphaModFix/>
            </a:blip>
            <a:stretch>
              <a:fillRect/>
            </a:stretch>
          </a:blipFill>
          <a:ln>
            <a:noFill/>
          </a:ln>
        </p:spPr>
      </p:sp>
      <p:sp>
        <p:nvSpPr>
          <p:cNvPr id="851" name="Google Shape;851;p24"/>
          <p:cNvSpPr/>
          <p:nvPr/>
        </p:nvSpPr>
        <p:spPr>
          <a:xfrm rot="-846294">
            <a:off x="675671" y="227164"/>
            <a:ext cx="674902" cy="1000528"/>
          </a:xfrm>
          <a:custGeom>
            <a:avLst/>
            <a:gdLst/>
            <a:ahLst/>
            <a:cxnLst/>
            <a:rect l="l" t="t" r="r" b="b"/>
            <a:pathLst>
              <a:path w="674902" h="1000528" extrusionOk="0">
                <a:moveTo>
                  <a:pt x="0" y="0"/>
                </a:moveTo>
                <a:lnTo>
                  <a:pt x="674901" y="0"/>
                </a:lnTo>
                <a:lnTo>
                  <a:pt x="674901" y="1000528"/>
                </a:lnTo>
                <a:lnTo>
                  <a:pt x="0" y="1000528"/>
                </a:lnTo>
                <a:lnTo>
                  <a:pt x="0" y="0"/>
                </a:lnTo>
                <a:close/>
              </a:path>
            </a:pathLst>
          </a:custGeom>
          <a:blipFill rotWithShape="1">
            <a:blip r:embed="rId7">
              <a:alphaModFix/>
            </a:blip>
            <a:stretch>
              <a:fillRect/>
            </a:stretch>
          </a:blipFill>
          <a:ln>
            <a:noFill/>
          </a:ln>
        </p:spPr>
      </p:sp>
      <p:sp>
        <p:nvSpPr>
          <p:cNvPr id="852" name="Google Shape;852;p24"/>
          <p:cNvSpPr/>
          <p:nvPr/>
        </p:nvSpPr>
        <p:spPr>
          <a:xfrm rot="-856478">
            <a:off x="17121096" y="5401894"/>
            <a:ext cx="940496" cy="1000528"/>
          </a:xfrm>
          <a:custGeom>
            <a:avLst/>
            <a:gdLst/>
            <a:ahLst/>
            <a:cxnLst/>
            <a:rect l="l" t="t" r="r" b="b"/>
            <a:pathLst>
              <a:path w="940496" h="1000528" extrusionOk="0">
                <a:moveTo>
                  <a:pt x="0" y="0"/>
                </a:moveTo>
                <a:lnTo>
                  <a:pt x="940497" y="0"/>
                </a:lnTo>
                <a:lnTo>
                  <a:pt x="940497" y="1000528"/>
                </a:lnTo>
                <a:lnTo>
                  <a:pt x="0" y="1000528"/>
                </a:lnTo>
                <a:lnTo>
                  <a:pt x="0" y="0"/>
                </a:lnTo>
                <a:close/>
              </a:path>
            </a:pathLst>
          </a:custGeom>
          <a:blipFill rotWithShape="1">
            <a:blip r:embed="rId8">
              <a:alphaModFix/>
            </a:blip>
            <a:stretch>
              <a:fillRect/>
            </a:stretch>
          </a:blipFill>
          <a:ln>
            <a:noFill/>
          </a:ln>
        </p:spPr>
      </p:sp>
      <p:pic>
        <p:nvPicPr>
          <p:cNvPr id="853" name="Google Shape;853;p24"/>
          <p:cNvPicPr preferRelativeResize="0"/>
          <p:nvPr/>
        </p:nvPicPr>
        <p:blipFill rotWithShape="1">
          <a:blip r:embed="rId9">
            <a:alphaModFix/>
          </a:blip>
          <a:srcRect/>
          <a:stretch/>
        </p:blipFill>
        <p:spPr>
          <a:xfrm>
            <a:off x="17014313" y="-25400"/>
            <a:ext cx="1280491" cy="1280491"/>
          </a:xfrm>
          <a:prstGeom prst="rect">
            <a:avLst/>
          </a:prstGeom>
          <a:noFill/>
          <a:ln>
            <a:noFill/>
          </a:ln>
        </p:spPr>
      </p:pic>
      <p:sp>
        <p:nvSpPr>
          <p:cNvPr id="2" name="Footer Placeholder 1">
            <a:extLst>
              <a:ext uri="{FF2B5EF4-FFF2-40B4-BE49-F238E27FC236}">
                <a16:creationId xmlns:a16="http://schemas.microsoft.com/office/drawing/2014/main" id="{72AE6E17-B028-6444-429E-D01913561EB2}"/>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F70CA2A3-CFE1-D792-AD8C-B97B981A7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TextBox 3">
            <a:extLst>
              <a:ext uri="{FF2B5EF4-FFF2-40B4-BE49-F238E27FC236}">
                <a16:creationId xmlns:a16="http://schemas.microsoft.com/office/drawing/2014/main" id="{405B4DAE-6B74-67A4-DEB3-C0130E0ED626}"/>
              </a:ext>
            </a:extLst>
          </p:cNvPr>
          <p:cNvSpPr txBox="1"/>
          <p:nvPr/>
        </p:nvSpPr>
        <p:spPr>
          <a:xfrm>
            <a:off x="9368892" y="9425098"/>
            <a:ext cx="766916" cy="523220"/>
          </a:xfrm>
          <a:prstGeom prst="rect">
            <a:avLst/>
          </a:prstGeom>
          <a:noFill/>
        </p:spPr>
        <p:txBody>
          <a:bodyPr wrap="square" rtlCol="0">
            <a:spAutoFit/>
          </a:bodyPr>
          <a:lstStyle/>
          <a:p>
            <a:r>
              <a:rPr lang="en-US" sz="2800" b="1" dirty="0"/>
              <a:t>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500"/>
                                        <p:tgtEl>
                                          <p:spTgt spid="840"/>
                                        </p:tgtEl>
                                      </p:cBhvr>
                                    </p:animEffect>
                                  </p:childTnLst>
                                </p:cTn>
                              </p:par>
                              <p:par>
                                <p:cTn id="8" presetID="10" presetClass="entr" presetSubtype="0" fill="hold" nodeType="withEffect">
                                  <p:stCondLst>
                                    <p:cond delay="0"/>
                                  </p:stCondLst>
                                  <p:childTnLst>
                                    <p:set>
                                      <p:cBhvr>
                                        <p:cTn id="9" dur="1" fill="hold">
                                          <p:stCondLst>
                                            <p:cond delay="0"/>
                                          </p:stCondLst>
                                        </p:cTn>
                                        <p:tgtEl>
                                          <p:spTgt spid="842"/>
                                        </p:tgtEl>
                                        <p:attrNameLst>
                                          <p:attrName>style.visibility</p:attrName>
                                        </p:attrNameLst>
                                      </p:cBhvr>
                                      <p:to>
                                        <p:strVal val="visible"/>
                                      </p:to>
                                    </p:set>
                                    <p:animEffect transition="in" filter="fade">
                                      <p:cBhvr>
                                        <p:cTn id="10" dur="500"/>
                                        <p:tgtEl>
                                          <p:spTgt spid="842"/>
                                        </p:tgtEl>
                                      </p:cBhvr>
                                    </p:animEffect>
                                  </p:childTnLst>
                                </p:cTn>
                              </p:par>
                              <p:par>
                                <p:cTn id="11" presetID="10" presetClass="entr" presetSubtype="0" fill="hold" nodeType="withEffect">
                                  <p:stCondLst>
                                    <p:cond delay="0"/>
                                  </p:stCondLst>
                                  <p:childTnLst>
                                    <p:set>
                                      <p:cBhvr>
                                        <p:cTn id="12" dur="1" fill="hold">
                                          <p:stCondLst>
                                            <p:cond delay="0"/>
                                          </p:stCondLst>
                                        </p:cTn>
                                        <p:tgtEl>
                                          <p:spTgt spid="843"/>
                                        </p:tgtEl>
                                        <p:attrNameLst>
                                          <p:attrName>style.visibility</p:attrName>
                                        </p:attrNameLst>
                                      </p:cBhvr>
                                      <p:to>
                                        <p:strVal val="visible"/>
                                      </p:to>
                                    </p:set>
                                    <p:animEffect transition="in" filter="fade">
                                      <p:cBhvr>
                                        <p:cTn id="13" dur="500"/>
                                        <p:tgtEl>
                                          <p:spTgt spid="843"/>
                                        </p:tgtEl>
                                      </p:cBhvr>
                                    </p:animEffect>
                                  </p:childTnLst>
                                </p:cTn>
                              </p:par>
                              <p:par>
                                <p:cTn id="14" presetID="10" presetClass="entr" presetSubtype="0" fill="hold" nodeType="withEffect">
                                  <p:stCondLst>
                                    <p:cond delay="0"/>
                                  </p:stCondLst>
                                  <p:childTnLst>
                                    <p:set>
                                      <p:cBhvr>
                                        <p:cTn id="15" dur="1" fill="hold">
                                          <p:stCondLst>
                                            <p:cond delay="0"/>
                                          </p:stCondLst>
                                        </p:cTn>
                                        <p:tgtEl>
                                          <p:spTgt spid="844"/>
                                        </p:tgtEl>
                                        <p:attrNameLst>
                                          <p:attrName>style.visibility</p:attrName>
                                        </p:attrNameLst>
                                      </p:cBhvr>
                                      <p:to>
                                        <p:strVal val="visible"/>
                                      </p:to>
                                    </p:set>
                                    <p:animEffect transition="in" filter="fade">
                                      <p:cBhvr>
                                        <p:cTn id="16" dur="500"/>
                                        <p:tgtEl>
                                          <p:spTgt spid="844"/>
                                        </p:tgtEl>
                                      </p:cBhvr>
                                    </p:animEffect>
                                  </p:childTnLst>
                                </p:cTn>
                              </p:par>
                              <p:par>
                                <p:cTn id="17" presetID="10" presetClass="entr" presetSubtype="0" fill="hold" nodeType="withEffect">
                                  <p:stCondLst>
                                    <p:cond delay="0"/>
                                  </p:stCondLst>
                                  <p:childTnLst>
                                    <p:set>
                                      <p:cBhvr>
                                        <p:cTn id="18" dur="1" fill="hold">
                                          <p:stCondLst>
                                            <p:cond delay="0"/>
                                          </p:stCondLst>
                                        </p:cTn>
                                        <p:tgtEl>
                                          <p:spTgt spid="845"/>
                                        </p:tgtEl>
                                        <p:attrNameLst>
                                          <p:attrName>style.visibility</p:attrName>
                                        </p:attrNameLst>
                                      </p:cBhvr>
                                      <p:to>
                                        <p:strVal val="visible"/>
                                      </p:to>
                                    </p:set>
                                    <p:animEffect transition="in" filter="fade">
                                      <p:cBhvr>
                                        <p:cTn id="19" dur="500"/>
                                        <p:tgtEl>
                                          <p:spTgt spid="845"/>
                                        </p:tgtEl>
                                      </p:cBhvr>
                                    </p:animEffect>
                                  </p:childTnLst>
                                </p:cTn>
                              </p:par>
                              <p:par>
                                <p:cTn id="20" presetID="10" presetClass="entr" presetSubtype="0" fill="hold" nodeType="withEffect">
                                  <p:stCondLst>
                                    <p:cond delay="0"/>
                                  </p:stCondLst>
                                  <p:childTnLst>
                                    <p:set>
                                      <p:cBhvr>
                                        <p:cTn id="21" dur="1" fill="hold">
                                          <p:stCondLst>
                                            <p:cond delay="0"/>
                                          </p:stCondLst>
                                        </p:cTn>
                                        <p:tgtEl>
                                          <p:spTgt spid="846"/>
                                        </p:tgtEl>
                                        <p:attrNameLst>
                                          <p:attrName>style.visibility</p:attrName>
                                        </p:attrNameLst>
                                      </p:cBhvr>
                                      <p:to>
                                        <p:strVal val="visible"/>
                                      </p:to>
                                    </p:set>
                                    <p:animEffect transition="in" filter="fade">
                                      <p:cBhvr>
                                        <p:cTn id="22" dur="500"/>
                                        <p:tgtEl>
                                          <p:spTgt spid="846"/>
                                        </p:tgtEl>
                                      </p:cBhvr>
                                    </p:animEffect>
                                  </p:childTnLst>
                                </p:cTn>
                              </p:par>
                              <p:par>
                                <p:cTn id="23" presetID="10" presetClass="entr" presetSubtype="0" fill="hold" nodeType="withEffect">
                                  <p:stCondLst>
                                    <p:cond delay="0"/>
                                  </p:stCondLst>
                                  <p:childTnLst>
                                    <p:set>
                                      <p:cBhvr>
                                        <p:cTn id="24" dur="1" fill="hold">
                                          <p:stCondLst>
                                            <p:cond delay="0"/>
                                          </p:stCondLst>
                                        </p:cTn>
                                        <p:tgtEl>
                                          <p:spTgt spid="847"/>
                                        </p:tgtEl>
                                        <p:attrNameLst>
                                          <p:attrName>style.visibility</p:attrName>
                                        </p:attrNameLst>
                                      </p:cBhvr>
                                      <p:to>
                                        <p:strVal val="visible"/>
                                      </p:to>
                                    </p:set>
                                    <p:animEffect transition="in" filter="fade">
                                      <p:cBhvr>
                                        <p:cTn id="25" dur="500"/>
                                        <p:tgtEl>
                                          <p:spTgt spid="847"/>
                                        </p:tgtEl>
                                      </p:cBhvr>
                                    </p:animEffect>
                                  </p:childTnLst>
                                </p:cTn>
                              </p:par>
                              <p:par>
                                <p:cTn id="26" presetID="10" presetClass="entr" presetSubtype="0" fill="hold" nodeType="withEffect">
                                  <p:stCondLst>
                                    <p:cond delay="0"/>
                                  </p:stCondLst>
                                  <p:childTnLst>
                                    <p:set>
                                      <p:cBhvr>
                                        <p:cTn id="27" dur="1" fill="hold">
                                          <p:stCondLst>
                                            <p:cond delay="0"/>
                                          </p:stCondLst>
                                        </p:cTn>
                                        <p:tgtEl>
                                          <p:spTgt spid="848"/>
                                        </p:tgtEl>
                                        <p:attrNameLst>
                                          <p:attrName>style.visibility</p:attrName>
                                        </p:attrNameLst>
                                      </p:cBhvr>
                                      <p:to>
                                        <p:strVal val="visible"/>
                                      </p:to>
                                    </p:set>
                                    <p:animEffect transition="in" filter="fade">
                                      <p:cBhvr>
                                        <p:cTn id="28" dur="500"/>
                                        <p:tgtEl>
                                          <p:spTgt spid="848"/>
                                        </p:tgtEl>
                                      </p:cBhvr>
                                    </p:animEffect>
                                  </p:childTnLst>
                                </p:cTn>
                              </p:par>
                              <p:par>
                                <p:cTn id="29" presetID="10" presetClass="entr" presetSubtype="0" fill="hold" nodeType="withEffect">
                                  <p:stCondLst>
                                    <p:cond delay="0"/>
                                  </p:stCondLst>
                                  <p:childTnLst>
                                    <p:set>
                                      <p:cBhvr>
                                        <p:cTn id="30" dur="1" fill="hold">
                                          <p:stCondLst>
                                            <p:cond delay="0"/>
                                          </p:stCondLst>
                                        </p:cTn>
                                        <p:tgtEl>
                                          <p:spTgt spid="849"/>
                                        </p:tgtEl>
                                        <p:attrNameLst>
                                          <p:attrName>style.visibility</p:attrName>
                                        </p:attrNameLst>
                                      </p:cBhvr>
                                      <p:to>
                                        <p:strVal val="visible"/>
                                      </p:to>
                                    </p:set>
                                    <p:animEffect transition="in" filter="fade">
                                      <p:cBhvr>
                                        <p:cTn id="31" dur="500"/>
                                        <p:tgtEl>
                                          <p:spTgt spid="849"/>
                                        </p:tgtEl>
                                      </p:cBhvr>
                                    </p:animEffect>
                                  </p:childTnLst>
                                </p:cTn>
                              </p:par>
                              <p:par>
                                <p:cTn id="32" presetID="10" presetClass="entr" presetSubtype="0" fill="hold" nodeType="withEffect">
                                  <p:stCondLst>
                                    <p:cond delay="0"/>
                                  </p:stCondLst>
                                  <p:childTnLst>
                                    <p:set>
                                      <p:cBhvr>
                                        <p:cTn id="33" dur="1" fill="hold">
                                          <p:stCondLst>
                                            <p:cond delay="0"/>
                                          </p:stCondLst>
                                        </p:cTn>
                                        <p:tgtEl>
                                          <p:spTgt spid="850"/>
                                        </p:tgtEl>
                                        <p:attrNameLst>
                                          <p:attrName>style.visibility</p:attrName>
                                        </p:attrNameLst>
                                      </p:cBhvr>
                                      <p:to>
                                        <p:strVal val="visible"/>
                                      </p:to>
                                    </p:set>
                                    <p:animEffect transition="in" filter="fade">
                                      <p:cBhvr>
                                        <p:cTn id="34" dur="500"/>
                                        <p:tgtEl>
                                          <p:spTgt spid="850"/>
                                        </p:tgtEl>
                                      </p:cBhvr>
                                    </p:animEffect>
                                  </p:childTnLst>
                                </p:cTn>
                              </p:par>
                              <p:par>
                                <p:cTn id="35" presetID="10" presetClass="entr" presetSubtype="0" fill="hold" nodeType="withEffect">
                                  <p:stCondLst>
                                    <p:cond delay="0"/>
                                  </p:stCondLst>
                                  <p:childTnLst>
                                    <p:set>
                                      <p:cBhvr>
                                        <p:cTn id="36" dur="1" fill="hold">
                                          <p:stCondLst>
                                            <p:cond delay="0"/>
                                          </p:stCondLst>
                                        </p:cTn>
                                        <p:tgtEl>
                                          <p:spTgt spid="851"/>
                                        </p:tgtEl>
                                        <p:attrNameLst>
                                          <p:attrName>style.visibility</p:attrName>
                                        </p:attrNameLst>
                                      </p:cBhvr>
                                      <p:to>
                                        <p:strVal val="visible"/>
                                      </p:to>
                                    </p:set>
                                    <p:animEffect transition="in" filter="fade">
                                      <p:cBhvr>
                                        <p:cTn id="37" dur="500"/>
                                        <p:tgtEl>
                                          <p:spTgt spid="851"/>
                                        </p:tgtEl>
                                      </p:cBhvr>
                                    </p:animEffect>
                                  </p:childTnLst>
                                </p:cTn>
                              </p:par>
                              <p:par>
                                <p:cTn id="38" presetID="10" presetClass="entr" presetSubtype="0" fill="hold" nodeType="withEffect">
                                  <p:stCondLst>
                                    <p:cond delay="0"/>
                                  </p:stCondLst>
                                  <p:childTnLst>
                                    <p:set>
                                      <p:cBhvr>
                                        <p:cTn id="39" dur="1" fill="hold">
                                          <p:stCondLst>
                                            <p:cond delay="0"/>
                                          </p:stCondLst>
                                        </p:cTn>
                                        <p:tgtEl>
                                          <p:spTgt spid="852"/>
                                        </p:tgtEl>
                                        <p:attrNameLst>
                                          <p:attrName>style.visibility</p:attrName>
                                        </p:attrNameLst>
                                      </p:cBhvr>
                                      <p:to>
                                        <p:strVal val="visible"/>
                                      </p:to>
                                    </p:set>
                                    <p:animEffect transition="in" filter="fade">
                                      <p:cBhvr>
                                        <p:cTn id="40" dur="5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25"/>
          <p:cNvSpPr/>
          <p:nvPr/>
        </p:nvSpPr>
        <p:spPr>
          <a:xfrm>
            <a:off x="-17486"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25"/>
          <p:cNvSpPr/>
          <p:nvPr/>
        </p:nvSpPr>
        <p:spPr>
          <a:xfrm>
            <a:off x="639887" y="1255090"/>
            <a:ext cx="16973253" cy="8172679"/>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a:solidFill>
                <a:srgbClr val="800000"/>
              </a:solidFill>
              <a:latin typeface="Arial"/>
              <a:ea typeface="Arial"/>
              <a:cs typeface="Arial"/>
              <a:sym typeface="Arial"/>
            </a:endParaRPr>
          </a:p>
        </p:txBody>
      </p:sp>
      <p:sp>
        <p:nvSpPr>
          <p:cNvPr id="861" name="Google Shape;861;p25"/>
          <p:cNvSpPr/>
          <p:nvPr/>
        </p:nvSpPr>
        <p:spPr>
          <a:xfrm>
            <a:off x="1332415" y="1819453"/>
            <a:ext cx="14168139" cy="885974"/>
          </a:xfrm>
          <a:prstGeom prst="rect">
            <a:avLst/>
          </a:prstGeom>
          <a:noFill/>
          <a:ln>
            <a:noFill/>
          </a:ln>
        </p:spPr>
        <p:txBody>
          <a:bodyPr spcFirstLastPara="1" wrap="square" lIns="0" tIns="0" rIns="0" bIns="0" anchor="t" anchorCtr="0">
            <a:noAutofit/>
          </a:bodyPr>
          <a:lstStyle/>
          <a:p>
            <a:pPr marL="0" marR="0" lvl="0" indent="0" algn="l" rtl="0">
              <a:lnSpc>
                <a:spcPct val="105151"/>
              </a:lnSpc>
              <a:spcBef>
                <a:spcPts val="0"/>
              </a:spcBef>
              <a:spcAft>
                <a:spcPts val="0"/>
              </a:spcAft>
              <a:buNone/>
            </a:pPr>
            <a:r>
              <a:rPr lang="en-US" sz="6600" b="1" dirty="0">
                <a:solidFill>
                  <a:srgbClr val="366092"/>
                </a:solidFill>
                <a:latin typeface="Arial"/>
                <a:ea typeface="Arial"/>
                <a:cs typeface="Arial"/>
                <a:sym typeface="Arial"/>
              </a:rPr>
              <a:t>Định </a:t>
            </a:r>
            <a:r>
              <a:rPr lang="en-US" sz="6600" b="1" dirty="0" err="1">
                <a:solidFill>
                  <a:srgbClr val="366092"/>
                </a:solidFill>
                <a:latin typeface="Arial"/>
                <a:ea typeface="Arial"/>
                <a:cs typeface="Arial"/>
                <a:sym typeface="Arial"/>
              </a:rPr>
              <a:t>hướng</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tăng</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trưởng</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tài</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chính</a:t>
            </a:r>
            <a:endParaRPr sz="6600" b="1" dirty="0">
              <a:solidFill>
                <a:srgbClr val="366092"/>
              </a:solidFill>
              <a:latin typeface="Arial"/>
              <a:ea typeface="Arial"/>
              <a:cs typeface="Arial"/>
              <a:sym typeface="Arial"/>
            </a:endParaRPr>
          </a:p>
        </p:txBody>
      </p:sp>
      <p:pic>
        <p:nvPicPr>
          <p:cNvPr id="862" name="Google Shape;862;p25" descr="preencoded.png"/>
          <p:cNvPicPr preferRelativeResize="0"/>
          <p:nvPr/>
        </p:nvPicPr>
        <p:blipFill rotWithShape="1">
          <a:blip r:embed="rId4">
            <a:alphaModFix/>
          </a:blip>
          <a:srcRect/>
          <a:stretch/>
        </p:blipFill>
        <p:spPr>
          <a:xfrm>
            <a:off x="1079378" y="3367340"/>
            <a:ext cx="5434459" cy="1134070"/>
          </a:xfrm>
          <a:prstGeom prst="rect">
            <a:avLst/>
          </a:prstGeom>
          <a:noFill/>
          <a:ln>
            <a:noFill/>
          </a:ln>
        </p:spPr>
      </p:pic>
      <p:sp>
        <p:nvSpPr>
          <p:cNvPr id="863" name="Google Shape;863;p25"/>
          <p:cNvSpPr/>
          <p:nvPr/>
        </p:nvSpPr>
        <p:spPr>
          <a:xfrm>
            <a:off x="1362896" y="4926612"/>
            <a:ext cx="3544044" cy="442913"/>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None/>
            </a:pPr>
            <a:r>
              <a:rPr lang="en-US" sz="2800" b="1">
                <a:solidFill>
                  <a:srgbClr val="595959"/>
                </a:solidFill>
                <a:latin typeface="Arial"/>
                <a:ea typeface="Arial"/>
                <a:cs typeface="Arial"/>
                <a:sym typeface="Arial"/>
              </a:rPr>
              <a:t>3 tháng đầu tiên</a:t>
            </a:r>
            <a:endParaRPr sz="2800" b="1">
              <a:solidFill>
                <a:srgbClr val="595959"/>
              </a:solidFill>
              <a:latin typeface="Arial"/>
              <a:ea typeface="Arial"/>
              <a:cs typeface="Arial"/>
              <a:sym typeface="Arial"/>
            </a:endParaRPr>
          </a:p>
        </p:txBody>
      </p:sp>
      <p:sp>
        <p:nvSpPr>
          <p:cNvPr id="864" name="Google Shape;864;p25"/>
          <p:cNvSpPr/>
          <p:nvPr/>
        </p:nvSpPr>
        <p:spPr>
          <a:xfrm>
            <a:off x="1362896" y="5539636"/>
            <a:ext cx="4867424" cy="907256"/>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r>
              <a:rPr lang="en-US" sz="2400">
                <a:solidFill>
                  <a:srgbClr val="49495A"/>
                </a:solidFill>
                <a:latin typeface="Arial"/>
                <a:ea typeface="Arial"/>
                <a:cs typeface="Arial"/>
                <a:sym typeface="Arial"/>
              </a:rPr>
              <a:t>Hoàn vốn giai đoạn đầu tư, đạt điểm hòa vốn (Break-even Point)</a:t>
            </a:r>
            <a:endParaRPr sz="2400">
              <a:solidFill>
                <a:schemeClr val="dk1"/>
              </a:solidFill>
              <a:latin typeface="Arial"/>
              <a:ea typeface="Arial"/>
              <a:cs typeface="Arial"/>
              <a:sym typeface="Arial"/>
            </a:endParaRPr>
          </a:p>
        </p:txBody>
      </p:sp>
      <p:pic>
        <p:nvPicPr>
          <p:cNvPr id="865" name="Google Shape;865;p25" descr="preencoded.png"/>
          <p:cNvPicPr preferRelativeResize="0"/>
          <p:nvPr/>
        </p:nvPicPr>
        <p:blipFill rotWithShape="1">
          <a:blip r:embed="rId5">
            <a:alphaModFix/>
          </a:blip>
          <a:srcRect/>
          <a:stretch/>
        </p:blipFill>
        <p:spPr>
          <a:xfrm>
            <a:off x="6513837" y="3367340"/>
            <a:ext cx="5434459" cy="1134070"/>
          </a:xfrm>
          <a:prstGeom prst="rect">
            <a:avLst/>
          </a:prstGeom>
          <a:noFill/>
          <a:ln>
            <a:noFill/>
          </a:ln>
        </p:spPr>
      </p:pic>
      <p:sp>
        <p:nvSpPr>
          <p:cNvPr id="866" name="Google Shape;866;p25"/>
          <p:cNvSpPr/>
          <p:nvPr/>
        </p:nvSpPr>
        <p:spPr>
          <a:xfrm>
            <a:off x="6797354" y="4926612"/>
            <a:ext cx="3544044" cy="442913"/>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None/>
            </a:pPr>
            <a:r>
              <a:rPr lang="en-US" sz="2800" b="1">
                <a:solidFill>
                  <a:srgbClr val="595959"/>
                </a:solidFill>
                <a:latin typeface="Arial"/>
                <a:ea typeface="Arial"/>
                <a:cs typeface="Arial"/>
                <a:sym typeface="Arial"/>
              </a:rPr>
              <a:t>Từ tháng thứ 4</a:t>
            </a:r>
            <a:endParaRPr sz="2800" b="1">
              <a:solidFill>
                <a:srgbClr val="595959"/>
              </a:solidFill>
              <a:latin typeface="Arial"/>
              <a:ea typeface="Arial"/>
              <a:cs typeface="Arial"/>
              <a:sym typeface="Arial"/>
            </a:endParaRPr>
          </a:p>
        </p:txBody>
      </p:sp>
      <p:sp>
        <p:nvSpPr>
          <p:cNvPr id="867" name="Google Shape;867;p25"/>
          <p:cNvSpPr/>
          <p:nvPr/>
        </p:nvSpPr>
        <p:spPr>
          <a:xfrm>
            <a:off x="6797354" y="5539636"/>
            <a:ext cx="4867424" cy="907256"/>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r>
              <a:rPr lang="en-US" sz="2400">
                <a:solidFill>
                  <a:srgbClr val="49495A"/>
                </a:solidFill>
                <a:latin typeface="Arial"/>
                <a:ea typeface="Arial"/>
                <a:cs typeface="Arial"/>
                <a:sym typeface="Arial"/>
              </a:rPr>
              <a:t>Bắt đầu có lãi và tái đầu tư vào mở rộng dịch vụ hoặc nâng cấp thiết bị</a:t>
            </a:r>
            <a:endParaRPr sz="2400">
              <a:solidFill>
                <a:schemeClr val="dk1"/>
              </a:solidFill>
              <a:latin typeface="Arial"/>
              <a:ea typeface="Arial"/>
              <a:cs typeface="Arial"/>
              <a:sym typeface="Arial"/>
            </a:endParaRPr>
          </a:p>
        </p:txBody>
      </p:sp>
      <p:pic>
        <p:nvPicPr>
          <p:cNvPr id="868" name="Google Shape;868;p25" descr="preencoded.png"/>
          <p:cNvPicPr preferRelativeResize="0"/>
          <p:nvPr/>
        </p:nvPicPr>
        <p:blipFill rotWithShape="1">
          <a:blip r:embed="rId6">
            <a:alphaModFix/>
          </a:blip>
          <a:srcRect/>
          <a:stretch/>
        </p:blipFill>
        <p:spPr>
          <a:xfrm>
            <a:off x="11948296" y="3367340"/>
            <a:ext cx="5434459" cy="1134070"/>
          </a:xfrm>
          <a:prstGeom prst="rect">
            <a:avLst/>
          </a:prstGeom>
          <a:noFill/>
          <a:ln>
            <a:noFill/>
          </a:ln>
        </p:spPr>
      </p:pic>
      <p:sp>
        <p:nvSpPr>
          <p:cNvPr id="869" name="Google Shape;869;p25"/>
          <p:cNvSpPr/>
          <p:nvPr/>
        </p:nvSpPr>
        <p:spPr>
          <a:xfrm>
            <a:off x="12231813" y="4926612"/>
            <a:ext cx="3544044" cy="442913"/>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None/>
            </a:pPr>
            <a:r>
              <a:rPr lang="en-US" sz="2800" b="1">
                <a:solidFill>
                  <a:srgbClr val="595959"/>
                </a:solidFill>
                <a:latin typeface="Arial"/>
                <a:ea typeface="Arial"/>
                <a:cs typeface="Arial"/>
                <a:sym typeface="Arial"/>
              </a:rPr>
              <a:t>Năm thứ 2</a:t>
            </a:r>
            <a:endParaRPr sz="2800" b="1">
              <a:solidFill>
                <a:srgbClr val="595959"/>
              </a:solidFill>
              <a:latin typeface="Arial"/>
              <a:ea typeface="Arial"/>
              <a:cs typeface="Arial"/>
              <a:sym typeface="Arial"/>
            </a:endParaRPr>
          </a:p>
        </p:txBody>
      </p:sp>
      <p:sp>
        <p:nvSpPr>
          <p:cNvPr id="870" name="Google Shape;870;p25"/>
          <p:cNvSpPr/>
          <p:nvPr/>
        </p:nvSpPr>
        <p:spPr>
          <a:xfrm>
            <a:off x="12226895" y="5431396"/>
            <a:ext cx="4693291" cy="1360885"/>
          </a:xfrm>
          <a:prstGeom prst="rect">
            <a:avLst/>
          </a:prstGeom>
          <a:noFill/>
          <a:ln>
            <a:noFill/>
          </a:ln>
        </p:spPr>
        <p:txBody>
          <a:bodyPr spcFirstLastPara="1" wrap="square" lIns="0" tIns="0" rIns="0" bIns="0" anchor="t" anchorCtr="0">
            <a:noAutofit/>
          </a:bodyPr>
          <a:lstStyle/>
          <a:p>
            <a:pPr marL="0" marR="0" lvl="0" indent="0" algn="just" rtl="0">
              <a:lnSpc>
                <a:spcPct val="148541"/>
              </a:lnSpc>
              <a:spcBef>
                <a:spcPts val="0"/>
              </a:spcBef>
              <a:spcAft>
                <a:spcPts val="0"/>
              </a:spcAft>
              <a:buNone/>
            </a:pPr>
            <a:r>
              <a:rPr lang="en-US" sz="2400" dirty="0" err="1">
                <a:solidFill>
                  <a:srgbClr val="49495A"/>
                </a:solidFill>
                <a:latin typeface="Arial"/>
                <a:ea typeface="Arial"/>
                <a:cs typeface="Arial"/>
                <a:sym typeface="Arial"/>
              </a:rPr>
              <a:t>Tìm</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đối</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tác</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đầu</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tư</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hoặc</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nhượng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quyền</a:t>
            </a:r>
            <a:r>
              <a:rPr lang="en-US" sz="2400" dirty="0">
                <a:solidFill>
                  <a:srgbClr val="49495A"/>
                </a:solidFill>
                <a:latin typeface="Arial"/>
                <a:ea typeface="Arial"/>
                <a:cs typeface="Arial"/>
                <a:sym typeface="Arial"/>
              </a:rPr>
              <a:t> chi </a:t>
            </a:r>
            <a:r>
              <a:rPr lang="en-US" sz="2400" dirty="0" err="1">
                <a:solidFill>
                  <a:srgbClr val="49495A"/>
                </a:solidFill>
                <a:latin typeface="Arial"/>
                <a:ea typeface="Arial"/>
                <a:cs typeface="Arial"/>
                <a:sym typeface="Arial"/>
              </a:rPr>
              <a:t>nhánh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tại</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các</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thành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phố</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lớn</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khác</a:t>
            </a:r>
            <a:endParaRPr sz="2400" dirty="0">
              <a:solidFill>
                <a:schemeClr val="dk1"/>
              </a:solidFill>
              <a:latin typeface="Arial"/>
              <a:ea typeface="Arial"/>
              <a:cs typeface="Arial"/>
              <a:sym typeface="Arial"/>
            </a:endParaRPr>
          </a:p>
        </p:txBody>
      </p:sp>
      <p:sp>
        <p:nvSpPr>
          <p:cNvPr id="871" name="Google Shape;871;p25"/>
          <p:cNvSpPr/>
          <p:nvPr/>
        </p:nvSpPr>
        <p:spPr>
          <a:xfrm>
            <a:off x="1079378" y="7137670"/>
            <a:ext cx="16303526" cy="1360885"/>
          </a:xfrm>
          <a:prstGeom prst="rect">
            <a:avLst/>
          </a:prstGeom>
          <a:noFill/>
          <a:ln>
            <a:noFill/>
          </a:ln>
        </p:spPr>
        <p:txBody>
          <a:bodyPr spcFirstLastPara="1" wrap="square" lIns="0" tIns="0" rIns="0" bIns="0" anchor="t" anchorCtr="0">
            <a:noAutofit/>
          </a:bodyPr>
          <a:lstStyle/>
          <a:p>
            <a:pPr marL="0" marR="0" lvl="0" indent="0" algn="just" rtl="0">
              <a:lnSpc>
                <a:spcPct val="137115"/>
              </a:lnSpc>
              <a:spcBef>
                <a:spcPts val="0"/>
              </a:spcBef>
              <a:spcAft>
                <a:spcPts val="0"/>
              </a:spcAft>
              <a:buNone/>
            </a:pPr>
            <a:r>
              <a:rPr lang="en-US" sz="2600">
                <a:solidFill>
                  <a:srgbClr val="49495A"/>
                </a:solidFill>
                <a:latin typeface="Arial"/>
                <a:ea typeface="Arial"/>
                <a:cs typeface="Arial"/>
                <a:sym typeface="Arial"/>
              </a:rPr>
              <a:t>Kế hoạch tăng trưởng tài chính được chia thành ba giai đoạn rõ ràng. Sau khi đạt điểm hòa vốn trong 3 tháng đầu, dự án sẽ bắt đầu tạo ra lợi nhuận từ tháng thứ 4 và sử dụng nguồn lợi nhuận này để tái đầu tư vào việc mở rộng dịch vụ và nâng cấp thiết bị.</a:t>
            </a:r>
            <a:endParaRPr sz="2600">
              <a:solidFill>
                <a:schemeClr val="dk1"/>
              </a:solidFill>
              <a:latin typeface="Arial"/>
              <a:ea typeface="Arial"/>
              <a:cs typeface="Arial"/>
              <a:sym typeface="Arial"/>
            </a:endParaRPr>
          </a:p>
        </p:txBody>
      </p:sp>
      <p:sp>
        <p:nvSpPr>
          <p:cNvPr id="872" name="Google Shape;872;p25"/>
          <p:cNvSpPr/>
          <p:nvPr/>
        </p:nvSpPr>
        <p:spPr>
          <a:xfrm rot="-278358">
            <a:off x="-188238" y="407320"/>
            <a:ext cx="3398719" cy="866895"/>
          </a:xfrm>
          <a:custGeom>
            <a:avLst/>
            <a:gdLst/>
            <a:ahLst/>
            <a:cxnLst/>
            <a:rect l="l" t="t" r="r" b="b"/>
            <a:pathLst>
              <a:path w="2756025" h="866895" extrusionOk="0">
                <a:moveTo>
                  <a:pt x="0" y="0"/>
                </a:moveTo>
                <a:lnTo>
                  <a:pt x="2756025" y="0"/>
                </a:lnTo>
                <a:lnTo>
                  <a:pt x="2756025" y="866895"/>
                </a:lnTo>
                <a:lnTo>
                  <a:pt x="0" y="866895"/>
                </a:lnTo>
                <a:lnTo>
                  <a:pt x="0" y="0"/>
                </a:lnTo>
                <a:close/>
              </a:path>
            </a:pathLst>
          </a:custGeom>
          <a:blipFill rotWithShape="1">
            <a:blip r:embed="rId7">
              <a:alphaModFix/>
            </a:blip>
            <a:stretch>
              <a:fillRect/>
            </a:stretch>
          </a:blipFill>
          <a:ln>
            <a:noFill/>
          </a:ln>
        </p:spPr>
      </p:sp>
      <p:sp>
        <p:nvSpPr>
          <p:cNvPr id="873" name="Google Shape;873;p25"/>
          <p:cNvSpPr/>
          <p:nvPr/>
        </p:nvSpPr>
        <p:spPr>
          <a:xfrm rot="-278358">
            <a:off x="-845720" y="821641"/>
            <a:ext cx="3464402" cy="866895"/>
          </a:xfrm>
          <a:custGeom>
            <a:avLst/>
            <a:gdLst/>
            <a:ahLst/>
            <a:cxnLst/>
            <a:rect l="l" t="t" r="r" b="b"/>
            <a:pathLst>
              <a:path w="2756025" h="866895" extrusionOk="0">
                <a:moveTo>
                  <a:pt x="0" y="0"/>
                </a:moveTo>
                <a:lnTo>
                  <a:pt x="2756025" y="0"/>
                </a:lnTo>
                <a:lnTo>
                  <a:pt x="2756025" y="866895"/>
                </a:lnTo>
                <a:lnTo>
                  <a:pt x="0" y="866895"/>
                </a:lnTo>
                <a:lnTo>
                  <a:pt x="0" y="0"/>
                </a:lnTo>
                <a:close/>
              </a:path>
            </a:pathLst>
          </a:custGeom>
          <a:blipFill rotWithShape="1">
            <a:blip r:embed="rId7">
              <a:alphaModFix/>
            </a:blip>
            <a:stretch>
              <a:fillRect/>
            </a:stretch>
          </a:blipFill>
          <a:ln>
            <a:noFill/>
          </a:ln>
        </p:spPr>
      </p:sp>
      <p:sp>
        <p:nvSpPr>
          <p:cNvPr id="874" name="Google Shape;874;p25"/>
          <p:cNvSpPr/>
          <p:nvPr/>
        </p:nvSpPr>
        <p:spPr>
          <a:xfrm>
            <a:off x="15859075" y="8290259"/>
            <a:ext cx="2850930" cy="2373150"/>
          </a:xfrm>
          <a:custGeom>
            <a:avLst/>
            <a:gdLst/>
            <a:ahLst/>
            <a:cxnLst/>
            <a:rect l="l" t="t" r="r" b="b"/>
            <a:pathLst>
              <a:path w="2193470" h="2137636" extrusionOk="0">
                <a:moveTo>
                  <a:pt x="0" y="0"/>
                </a:moveTo>
                <a:lnTo>
                  <a:pt x="2193470" y="0"/>
                </a:lnTo>
                <a:lnTo>
                  <a:pt x="2193470" y="2137636"/>
                </a:lnTo>
                <a:lnTo>
                  <a:pt x="0" y="2137636"/>
                </a:lnTo>
                <a:lnTo>
                  <a:pt x="0" y="0"/>
                </a:lnTo>
                <a:close/>
              </a:path>
            </a:pathLst>
          </a:custGeom>
          <a:blipFill rotWithShape="1">
            <a:blip r:embed="rId8">
              <a:alphaModFix/>
            </a:blip>
            <a:stretch>
              <a:fillRect/>
            </a:stretch>
          </a:blipFill>
          <a:ln>
            <a:noFill/>
          </a:ln>
        </p:spPr>
      </p:sp>
      <p:sp>
        <p:nvSpPr>
          <p:cNvPr id="875" name="Google Shape;875;p25"/>
          <p:cNvSpPr/>
          <p:nvPr/>
        </p:nvSpPr>
        <p:spPr>
          <a:xfrm>
            <a:off x="-1774659" y="8699941"/>
            <a:ext cx="6214149"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9">
              <a:alphaModFix/>
            </a:blip>
            <a:stretch>
              <a:fillRect/>
            </a:stretch>
          </a:blipFill>
          <a:ln>
            <a:noFill/>
          </a:ln>
        </p:spPr>
      </p:sp>
      <p:pic>
        <p:nvPicPr>
          <p:cNvPr id="876" name="Google Shape;876;p25"/>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5FDEB21A-A7BB-3512-2862-CE25948ADEA6}"/>
              </a:ext>
            </a:extLst>
          </p:cNvPr>
          <p:cNvSpPr txBox="1"/>
          <p:nvPr/>
        </p:nvSpPr>
        <p:spPr>
          <a:xfrm>
            <a:off x="9126513" y="9524393"/>
            <a:ext cx="958645" cy="738664"/>
          </a:xfrm>
          <a:prstGeom prst="rect">
            <a:avLst/>
          </a:prstGeom>
          <a:noFill/>
        </p:spPr>
        <p:txBody>
          <a:bodyPr wrap="square" rtlCol="0">
            <a:spAutoFit/>
          </a:bodyPr>
          <a:lstStyle/>
          <a:p>
            <a:r>
              <a:rPr lang="en-US" sz="2800" b="1" dirty="0"/>
              <a:t>23</a:t>
            </a:r>
            <a:endParaRPr lang="en-US" b="1"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500"/>
                                        <p:tgtEl>
                                          <p:spTgt spid="859"/>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5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2"/>
                                        </p:tgtEl>
                                        <p:attrNameLst>
                                          <p:attrName>style.visibility</p:attrName>
                                        </p:attrNameLst>
                                      </p:cBhvr>
                                      <p:to>
                                        <p:strVal val="visible"/>
                                      </p:to>
                                    </p:set>
                                    <p:animEffect transition="in" filter="fade">
                                      <p:cBhvr>
                                        <p:cTn id="13" dur="500"/>
                                        <p:tgtEl>
                                          <p:spTgt spid="862"/>
                                        </p:tgtEl>
                                      </p:cBhvr>
                                    </p:animEffect>
                                  </p:childTnLst>
                                </p:cTn>
                              </p:par>
                              <p:par>
                                <p:cTn id="14" presetID="10" presetClass="entr" presetSubtype="0" fill="hold" nodeType="withEffect">
                                  <p:stCondLst>
                                    <p:cond delay="0"/>
                                  </p:stCondLst>
                                  <p:childTnLst>
                                    <p:set>
                                      <p:cBhvr>
                                        <p:cTn id="15" dur="1" fill="hold">
                                          <p:stCondLst>
                                            <p:cond delay="0"/>
                                          </p:stCondLst>
                                        </p:cTn>
                                        <p:tgtEl>
                                          <p:spTgt spid="863"/>
                                        </p:tgtEl>
                                        <p:attrNameLst>
                                          <p:attrName>style.visibility</p:attrName>
                                        </p:attrNameLst>
                                      </p:cBhvr>
                                      <p:to>
                                        <p:strVal val="visible"/>
                                      </p:to>
                                    </p:set>
                                    <p:animEffect transition="in" filter="fade">
                                      <p:cBhvr>
                                        <p:cTn id="16" dur="500"/>
                                        <p:tgtEl>
                                          <p:spTgt spid="863"/>
                                        </p:tgtEl>
                                      </p:cBhvr>
                                    </p:animEffect>
                                  </p:childTnLst>
                                </p:cTn>
                              </p:par>
                              <p:par>
                                <p:cTn id="17" presetID="10" presetClass="entr" presetSubtype="0" fill="hold" nodeType="withEffect">
                                  <p:stCondLst>
                                    <p:cond delay="0"/>
                                  </p:stCondLst>
                                  <p:childTnLst>
                                    <p:set>
                                      <p:cBhvr>
                                        <p:cTn id="18" dur="1" fill="hold">
                                          <p:stCondLst>
                                            <p:cond delay="0"/>
                                          </p:stCondLst>
                                        </p:cTn>
                                        <p:tgtEl>
                                          <p:spTgt spid="864"/>
                                        </p:tgtEl>
                                        <p:attrNameLst>
                                          <p:attrName>style.visibility</p:attrName>
                                        </p:attrNameLst>
                                      </p:cBhvr>
                                      <p:to>
                                        <p:strVal val="visible"/>
                                      </p:to>
                                    </p:set>
                                    <p:animEffect transition="in" filter="fade">
                                      <p:cBhvr>
                                        <p:cTn id="19" dur="500"/>
                                        <p:tgtEl>
                                          <p:spTgt spid="864"/>
                                        </p:tgtEl>
                                      </p:cBhvr>
                                    </p:animEffect>
                                  </p:childTnLst>
                                </p:cTn>
                              </p:par>
                              <p:par>
                                <p:cTn id="20" presetID="10" presetClass="entr" presetSubtype="0" fill="hold" nodeType="withEffect">
                                  <p:stCondLst>
                                    <p:cond delay="0"/>
                                  </p:stCondLst>
                                  <p:childTnLst>
                                    <p:set>
                                      <p:cBhvr>
                                        <p:cTn id="21" dur="1" fill="hold">
                                          <p:stCondLst>
                                            <p:cond delay="0"/>
                                          </p:stCondLst>
                                        </p:cTn>
                                        <p:tgtEl>
                                          <p:spTgt spid="865"/>
                                        </p:tgtEl>
                                        <p:attrNameLst>
                                          <p:attrName>style.visibility</p:attrName>
                                        </p:attrNameLst>
                                      </p:cBhvr>
                                      <p:to>
                                        <p:strVal val="visible"/>
                                      </p:to>
                                    </p:set>
                                    <p:animEffect transition="in" filter="fade">
                                      <p:cBhvr>
                                        <p:cTn id="22" dur="500"/>
                                        <p:tgtEl>
                                          <p:spTgt spid="865"/>
                                        </p:tgtEl>
                                      </p:cBhvr>
                                    </p:animEffect>
                                  </p:childTnLst>
                                </p:cTn>
                              </p:par>
                              <p:par>
                                <p:cTn id="23" presetID="10" presetClass="entr" presetSubtype="0" fill="hold" nodeType="withEffect">
                                  <p:stCondLst>
                                    <p:cond delay="0"/>
                                  </p:stCondLst>
                                  <p:childTnLst>
                                    <p:set>
                                      <p:cBhvr>
                                        <p:cTn id="24" dur="1" fill="hold">
                                          <p:stCondLst>
                                            <p:cond delay="0"/>
                                          </p:stCondLst>
                                        </p:cTn>
                                        <p:tgtEl>
                                          <p:spTgt spid="866"/>
                                        </p:tgtEl>
                                        <p:attrNameLst>
                                          <p:attrName>style.visibility</p:attrName>
                                        </p:attrNameLst>
                                      </p:cBhvr>
                                      <p:to>
                                        <p:strVal val="visible"/>
                                      </p:to>
                                    </p:set>
                                    <p:animEffect transition="in" filter="fade">
                                      <p:cBhvr>
                                        <p:cTn id="25" dur="500"/>
                                        <p:tgtEl>
                                          <p:spTgt spid="866"/>
                                        </p:tgtEl>
                                      </p:cBhvr>
                                    </p:animEffect>
                                  </p:childTnLst>
                                </p:cTn>
                              </p:par>
                              <p:par>
                                <p:cTn id="26" presetID="10" presetClass="entr" presetSubtype="0" fill="hold" nodeType="withEffect">
                                  <p:stCondLst>
                                    <p:cond delay="0"/>
                                  </p:stCondLst>
                                  <p:childTnLst>
                                    <p:set>
                                      <p:cBhvr>
                                        <p:cTn id="27" dur="1" fill="hold">
                                          <p:stCondLst>
                                            <p:cond delay="0"/>
                                          </p:stCondLst>
                                        </p:cTn>
                                        <p:tgtEl>
                                          <p:spTgt spid="867"/>
                                        </p:tgtEl>
                                        <p:attrNameLst>
                                          <p:attrName>style.visibility</p:attrName>
                                        </p:attrNameLst>
                                      </p:cBhvr>
                                      <p:to>
                                        <p:strVal val="visible"/>
                                      </p:to>
                                    </p:set>
                                    <p:animEffect transition="in" filter="fade">
                                      <p:cBhvr>
                                        <p:cTn id="28" dur="500"/>
                                        <p:tgtEl>
                                          <p:spTgt spid="867"/>
                                        </p:tgtEl>
                                      </p:cBhvr>
                                    </p:animEffect>
                                  </p:childTnLst>
                                </p:cTn>
                              </p:par>
                              <p:par>
                                <p:cTn id="29" presetID="10" presetClass="entr" presetSubtype="0" fill="hold" nodeType="withEffect">
                                  <p:stCondLst>
                                    <p:cond delay="0"/>
                                  </p:stCondLst>
                                  <p:childTnLst>
                                    <p:set>
                                      <p:cBhvr>
                                        <p:cTn id="30" dur="1" fill="hold">
                                          <p:stCondLst>
                                            <p:cond delay="0"/>
                                          </p:stCondLst>
                                        </p:cTn>
                                        <p:tgtEl>
                                          <p:spTgt spid="868"/>
                                        </p:tgtEl>
                                        <p:attrNameLst>
                                          <p:attrName>style.visibility</p:attrName>
                                        </p:attrNameLst>
                                      </p:cBhvr>
                                      <p:to>
                                        <p:strVal val="visible"/>
                                      </p:to>
                                    </p:set>
                                    <p:animEffect transition="in" filter="fade">
                                      <p:cBhvr>
                                        <p:cTn id="31" dur="500"/>
                                        <p:tgtEl>
                                          <p:spTgt spid="868"/>
                                        </p:tgtEl>
                                      </p:cBhvr>
                                    </p:animEffect>
                                  </p:childTnLst>
                                </p:cTn>
                              </p:par>
                              <p:par>
                                <p:cTn id="32" presetID="10" presetClass="entr" presetSubtype="0" fill="hold" nodeType="withEffect">
                                  <p:stCondLst>
                                    <p:cond delay="0"/>
                                  </p:stCondLst>
                                  <p:childTnLst>
                                    <p:set>
                                      <p:cBhvr>
                                        <p:cTn id="33" dur="1" fill="hold">
                                          <p:stCondLst>
                                            <p:cond delay="0"/>
                                          </p:stCondLst>
                                        </p:cTn>
                                        <p:tgtEl>
                                          <p:spTgt spid="869"/>
                                        </p:tgtEl>
                                        <p:attrNameLst>
                                          <p:attrName>style.visibility</p:attrName>
                                        </p:attrNameLst>
                                      </p:cBhvr>
                                      <p:to>
                                        <p:strVal val="visible"/>
                                      </p:to>
                                    </p:set>
                                    <p:animEffect transition="in" filter="fade">
                                      <p:cBhvr>
                                        <p:cTn id="34" dur="500"/>
                                        <p:tgtEl>
                                          <p:spTgt spid="869"/>
                                        </p:tgtEl>
                                      </p:cBhvr>
                                    </p:animEffect>
                                  </p:childTnLst>
                                </p:cTn>
                              </p:par>
                              <p:par>
                                <p:cTn id="35" presetID="10" presetClass="entr" presetSubtype="0" fill="hold" nodeType="withEffect">
                                  <p:stCondLst>
                                    <p:cond delay="0"/>
                                  </p:stCondLst>
                                  <p:childTnLst>
                                    <p:set>
                                      <p:cBhvr>
                                        <p:cTn id="36" dur="1" fill="hold">
                                          <p:stCondLst>
                                            <p:cond delay="0"/>
                                          </p:stCondLst>
                                        </p:cTn>
                                        <p:tgtEl>
                                          <p:spTgt spid="870"/>
                                        </p:tgtEl>
                                        <p:attrNameLst>
                                          <p:attrName>style.visibility</p:attrName>
                                        </p:attrNameLst>
                                      </p:cBhvr>
                                      <p:to>
                                        <p:strVal val="visible"/>
                                      </p:to>
                                    </p:set>
                                    <p:animEffect transition="in" filter="fade">
                                      <p:cBhvr>
                                        <p:cTn id="37" dur="500"/>
                                        <p:tgtEl>
                                          <p:spTgt spid="870"/>
                                        </p:tgtEl>
                                      </p:cBhvr>
                                    </p:animEffect>
                                  </p:childTnLst>
                                </p:cTn>
                              </p:par>
                              <p:par>
                                <p:cTn id="38" presetID="10" presetClass="entr" presetSubtype="0" fill="hold" nodeType="withEffect">
                                  <p:stCondLst>
                                    <p:cond delay="0"/>
                                  </p:stCondLst>
                                  <p:childTnLst>
                                    <p:set>
                                      <p:cBhvr>
                                        <p:cTn id="39" dur="1" fill="hold">
                                          <p:stCondLst>
                                            <p:cond delay="0"/>
                                          </p:stCondLst>
                                        </p:cTn>
                                        <p:tgtEl>
                                          <p:spTgt spid="871"/>
                                        </p:tgtEl>
                                        <p:attrNameLst>
                                          <p:attrName>style.visibility</p:attrName>
                                        </p:attrNameLst>
                                      </p:cBhvr>
                                      <p:to>
                                        <p:strVal val="visible"/>
                                      </p:to>
                                    </p:set>
                                    <p:animEffect transition="in" filter="fade">
                                      <p:cBhvr>
                                        <p:cTn id="40" dur="500"/>
                                        <p:tgtEl>
                                          <p:spTgt spid="871"/>
                                        </p:tgtEl>
                                      </p:cBhvr>
                                    </p:animEffect>
                                  </p:childTnLst>
                                </p:cTn>
                              </p:par>
                              <p:par>
                                <p:cTn id="41" presetID="10" presetClass="entr" presetSubtype="0" fill="hold" nodeType="withEffect">
                                  <p:stCondLst>
                                    <p:cond delay="0"/>
                                  </p:stCondLst>
                                  <p:childTnLst>
                                    <p:set>
                                      <p:cBhvr>
                                        <p:cTn id="42" dur="1" fill="hold">
                                          <p:stCondLst>
                                            <p:cond delay="0"/>
                                          </p:stCondLst>
                                        </p:cTn>
                                        <p:tgtEl>
                                          <p:spTgt spid="872"/>
                                        </p:tgtEl>
                                        <p:attrNameLst>
                                          <p:attrName>style.visibility</p:attrName>
                                        </p:attrNameLst>
                                      </p:cBhvr>
                                      <p:to>
                                        <p:strVal val="visible"/>
                                      </p:to>
                                    </p:set>
                                    <p:animEffect transition="in" filter="fade">
                                      <p:cBhvr>
                                        <p:cTn id="43" dur="500"/>
                                        <p:tgtEl>
                                          <p:spTgt spid="872"/>
                                        </p:tgtEl>
                                      </p:cBhvr>
                                    </p:animEffect>
                                  </p:childTnLst>
                                </p:cTn>
                              </p:par>
                              <p:par>
                                <p:cTn id="44" presetID="10" presetClass="entr" presetSubtype="0" fill="hold" nodeType="withEffect">
                                  <p:stCondLst>
                                    <p:cond delay="0"/>
                                  </p:stCondLst>
                                  <p:childTnLst>
                                    <p:set>
                                      <p:cBhvr>
                                        <p:cTn id="45" dur="1" fill="hold">
                                          <p:stCondLst>
                                            <p:cond delay="0"/>
                                          </p:stCondLst>
                                        </p:cTn>
                                        <p:tgtEl>
                                          <p:spTgt spid="873"/>
                                        </p:tgtEl>
                                        <p:attrNameLst>
                                          <p:attrName>style.visibility</p:attrName>
                                        </p:attrNameLst>
                                      </p:cBhvr>
                                      <p:to>
                                        <p:strVal val="visible"/>
                                      </p:to>
                                    </p:set>
                                    <p:animEffect transition="in" filter="fade">
                                      <p:cBhvr>
                                        <p:cTn id="46" dur="500"/>
                                        <p:tgtEl>
                                          <p:spTgt spid="873"/>
                                        </p:tgtEl>
                                      </p:cBhvr>
                                    </p:animEffect>
                                  </p:childTnLst>
                                </p:cTn>
                              </p:par>
                              <p:par>
                                <p:cTn id="47" presetID="10" presetClass="entr" presetSubtype="0" fill="hold" nodeType="withEffect">
                                  <p:stCondLst>
                                    <p:cond delay="0"/>
                                  </p:stCondLst>
                                  <p:childTnLst>
                                    <p:set>
                                      <p:cBhvr>
                                        <p:cTn id="48" dur="1" fill="hold">
                                          <p:stCondLst>
                                            <p:cond delay="0"/>
                                          </p:stCondLst>
                                        </p:cTn>
                                        <p:tgtEl>
                                          <p:spTgt spid="874"/>
                                        </p:tgtEl>
                                        <p:attrNameLst>
                                          <p:attrName>style.visibility</p:attrName>
                                        </p:attrNameLst>
                                      </p:cBhvr>
                                      <p:to>
                                        <p:strVal val="visible"/>
                                      </p:to>
                                    </p:set>
                                    <p:animEffect transition="in" filter="fade">
                                      <p:cBhvr>
                                        <p:cTn id="49" dur="500"/>
                                        <p:tgtEl>
                                          <p:spTgt spid="874"/>
                                        </p:tgtEl>
                                      </p:cBhvr>
                                    </p:animEffect>
                                  </p:childTnLst>
                                </p:cTn>
                              </p:par>
                              <p:par>
                                <p:cTn id="50" presetID="10" presetClass="entr" presetSubtype="0" fill="hold" nodeType="withEffect">
                                  <p:stCondLst>
                                    <p:cond delay="0"/>
                                  </p:stCondLst>
                                  <p:childTnLst>
                                    <p:set>
                                      <p:cBhvr>
                                        <p:cTn id="51" dur="1" fill="hold">
                                          <p:stCondLst>
                                            <p:cond delay="0"/>
                                          </p:stCondLst>
                                        </p:cTn>
                                        <p:tgtEl>
                                          <p:spTgt spid="875"/>
                                        </p:tgtEl>
                                        <p:attrNameLst>
                                          <p:attrName>style.visibility</p:attrName>
                                        </p:attrNameLst>
                                      </p:cBhvr>
                                      <p:to>
                                        <p:strVal val="visible"/>
                                      </p:to>
                                    </p:set>
                                    <p:animEffect transition="in" filter="fade">
                                      <p:cBhvr>
                                        <p:cTn id="52" dur="500"/>
                                        <p:tgtEl>
                                          <p:spTgt spid="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26"/>
          <p:cNvSpPr/>
          <p:nvPr/>
        </p:nvSpPr>
        <p:spPr>
          <a:xfrm>
            <a:off x="-254512" y="-287813"/>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882" name="Google Shape;882;p26"/>
          <p:cNvSpPr/>
          <p:nvPr/>
        </p:nvSpPr>
        <p:spPr>
          <a:xfrm>
            <a:off x="929386" y="1951470"/>
            <a:ext cx="10101620" cy="2529964"/>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883" name="Google Shape;883;p26"/>
          <p:cNvSpPr txBox="1"/>
          <p:nvPr/>
        </p:nvSpPr>
        <p:spPr>
          <a:xfrm>
            <a:off x="1098653" y="2140145"/>
            <a:ext cx="9932353" cy="2404333"/>
          </a:xfrm>
          <a:prstGeom prst="rect">
            <a:avLst/>
          </a:prstGeom>
          <a:noFill/>
          <a:ln>
            <a:noFill/>
          </a:ln>
        </p:spPr>
        <p:txBody>
          <a:bodyPr spcFirstLastPara="1" wrap="square" lIns="0" tIns="0" rIns="0" bIns="0" anchor="t" anchorCtr="0">
            <a:spAutoFit/>
          </a:bodyPr>
          <a:lstStyle/>
          <a:p>
            <a:pPr marL="457200" marR="0" lvl="1" indent="0" algn="l" rtl="0">
              <a:lnSpc>
                <a:spcPct val="130234"/>
              </a:lnSpc>
              <a:spcBef>
                <a:spcPts val="0"/>
              </a:spcBef>
              <a:spcAft>
                <a:spcPts val="0"/>
              </a:spcAft>
              <a:buNone/>
            </a:pPr>
            <a:r>
              <a:rPr lang="en-US" sz="6000" b="1" i="0" u="none" strike="noStrike" cap="none" dirty="0">
                <a:solidFill>
                  <a:srgbClr val="366092"/>
                </a:solidFill>
                <a:latin typeface="Arial"/>
                <a:ea typeface="Arial"/>
                <a:cs typeface="Arial"/>
                <a:sym typeface="Arial"/>
              </a:rPr>
              <a:t>QUẢN LÝ RỦI RO TRONG KHỞI NGHIỆP</a:t>
            </a:r>
            <a:endParaRPr sz="6000" b="1" i="0" u="none" strike="noStrike" cap="none" dirty="0">
              <a:solidFill>
                <a:srgbClr val="366092"/>
              </a:solidFill>
              <a:latin typeface="Arial"/>
              <a:ea typeface="Arial"/>
              <a:cs typeface="Arial"/>
              <a:sym typeface="Arial"/>
            </a:endParaRPr>
          </a:p>
        </p:txBody>
      </p:sp>
      <p:sp>
        <p:nvSpPr>
          <p:cNvPr id="884" name="Google Shape;884;p26"/>
          <p:cNvSpPr/>
          <p:nvPr/>
        </p:nvSpPr>
        <p:spPr>
          <a:xfrm>
            <a:off x="1011417" y="5057894"/>
            <a:ext cx="10028664" cy="334340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885" name="Google Shape;885;p26"/>
          <p:cNvSpPr txBox="1"/>
          <p:nvPr/>
        </p:nvSpPr>
        <p:spPr>
          <a:xfrm>
            <a:off x="1344286" y="5146034"/>
            <a:ext cx="9198864" cy="300082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600" b="1" dirty="0">
                <a:solidFill>
                  <a:srgbClr val="595959"/>
                </a:solidFill>
                <a:latin typeface="Arial"/>
                <a:ea typeface="Arial"/>
                <a:cs typeface="Arial"/>
                <a:sym typeface="Arial"/>
              </a:rPr>
              <a:t>Quản </a:t>
            </a:r>
            <a:r>
              <a:rPr lang="en-US" sz="2600" b="1" dirty="0" err="1">
                <a:solidFill>
                  <a:srgbClr val="595959"/>
                </a:solidFill>
                <a:latin typeface="Arial"/>
                <a:ea typeface="Arial"/>
                <a:cs typeface="Arial"/>
                <a:sym typeface="Arial"/>
              </a:rPr>
              <a:t>lý</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rủi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là</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yếu</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tố</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cốt</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lõi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trong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khởi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nghiệp</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Nhận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diện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đánh</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giá</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và</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kiểm</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soát</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rủi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chủ</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động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giúp</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doanh</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nghiệp</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tối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ưu</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hoạt</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động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bảo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vệ</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nguồn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lực</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và</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tạo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lợi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thế</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cạnh</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tranh</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bền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vững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Dưới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đây</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là</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những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rủi</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ro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quan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trọng</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cần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quản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lý</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để</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đảm</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bảo</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sự</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phát</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triển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ổn</a:t>
            </a:r>
            <a:r>
              <a:rPr lang="en-US" sz="2600" b="1" dirty="0">
                <a:solidFill>
                  <a:srgbClr val="595959"/>
                </a:solidFill>
                <a:latin typeface="Arial"/>
                <a:ea typeface="Arial"/>
                <a:cs typeface="Arial"/>
                <a:sym typeface="Arial"/>
              </a:rPr>
              <a:t> </a:t>
            </a:r>
            <a:r>
              <a:rPr lang="en-US" sz="2600" b="1" dirty="0" err="1">
                <a:solidFill>
                  <a:srgbClr val="595959"/>
                </a:solidFill>
                <a:latin typeface="Arial"/>
                <a:ea typeface="Arial"/>
                <a:cs typeface="Arial"/>
                <a:sym typeface="Arial"/>
              </a:rPr>
              <a:t>định</a:t>
            </a:r>
            <a:r>
              <a:rPr lang="en-US" sz="2600" b="1" dirty="0">
                <a:solidFill>
                  <a:srgbClr val="595959"/>
                </a:solidFill>
                <a:latin typeface="Arial"/>
                <a:ea typeface="Arial"/>
                <a:cs typeface="Arial"/>
                <a:sym typeface="Arial"/>
              </a:rPr>
              <a:t>.</a:t>
            </a:r>
            <a:endParaRPr sz="2600" b="1" dirty="0">
              <a:solidFill>
                <a:srgbClr val="595959"/>
              </a:solidFill>
              <a:latin typeface="Arial"/>
              <a:ea typeface="Arial"/>
              <a:cs typeface="Arial"/>
              <a:sym typeface="Arial"/>
            </a:endParaRPr>
          </a:p>
        </p:txBody>
      </p:sp>
      <p:sp>
        <p:nvSpPr>
          <p:cNvPr id="886" name="Google Shape;886;p26"/>
          <p:cNvSpPr/>
          <p:nvPr/>
        </p:nvSpPr>
        <p:spPr>
          <a:xfrm>
            <a:off x="-935572" y="95588"/>
            <a:ext cx="5129661"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26"/>
          <p:cNvSpPr/>
          <p:nvPr/>
        </p:nvSpPr>
        <p:spPr>
          <a:xfrm rot="-203414">
            <a:off x="10980575" y="9082014"/>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26"/>
          <p:cNvSpPr/>
          <p:nvPr/>
        </p:nvSpPr>
        <p:spPr>
          <a:xfrm>
            <a:off x="-284386" y="8530845"/>
            <a:ext cx="2306955" cy="201334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6">
              <a:alphaModFix/>
            </a:blip>
            <a:stretch>
              <a:fillRect/>
            </a:stretch>
          </a:blipFill>
          <a:ln>
            <a:noFill/>
          </a:ln>
        </p:spPr>
      </p:sp>
      <p:sp>
        <p:nvSpPr>
          <p:cNvPr id="889" name="Google Shape;889;p26"/>
          <p:cNvSpPr/>
          <p:nvPr/>
        </p:nvSpPr>
        <p:spPr>
          <a:xfrm>
            <a:off x="6764316" y="391133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26"/>
          <p:cNvSpPr/>
          <p:nvPr/>
        </p:nvSpPr>
        <p:spPr>
          <a:xfrm>
            <a:off x="6985124" y="45066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26"/>
          <p:cNvSpPr/>
          <p:nvPr/>
        </p:nvSpPr>
        <p:spPr>
          <a:xfrm>
            <a:off x="525087" y="7751134"/>
            <a:ext cx="656296" cy="711227"/>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alphaModFix/>
            </a:blip>
            <a:stretch>
              <a:fillRect/>
            </a:stretch>
          </a:blipFill>
          <a:ln>
            <a:noFill/>
          </a:ln>
        </p:spPr>
      </p:sp>
      <p:sp>
        <p:nvSpPr>
          <p:cNvPr id="892" name="Google Shape;892;p26"/>
          <p:cNvSpPr txBox="1"/>
          <p:nvPr/>
        </p:nvSpPr>
        <p:spPr>
          <a:xfrm>
            <a:off x="3829050" y="5057894"/>
            <a:ext cx="9639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3" name="Google Shape;893;p26"/>
          <p:cNvPicPr preferRelativeResize="0"/>
          <p:nvPr/>
        </p:nvPicPr>
        <p:blipFill rotWithShape="1">
          <a:blip r:embed="rId7">
            <a:alphaModFix/>
          </a:blip>
          <a:srcRect/>
          <a:stretch/>
        </p:blipFill>
        <p:spPr>
          <a:xfrm>
            <a:off x="11031006" y="-1652"/>
            <a:ext cx="7364740" cy="10272947"/>
          </a:xfrm>
          <a:prstGeom prst="rect">
            <a:avLst/>
          </a:prstGeom>
          <a:noFill/>
          <a:ln>
            <a:noFill/>
          </a:ln>
        </p:spPr>
      </p:pic>
      <p:sp>
        <p:nvSpPr>
          <p:cNvPr id="894" name="Google Shape;894;p26"/>
          <p:cNvSpPr/>
          <p:nvPr/>
        </p:nvSpPr>
        <p:spPr>
          <a:xfrm rot="979913">
            <a:off x="9959621" y="7791028"/>
            <a:ext cx="886568" cy="1131303"/>
          </a:xfrm>
          <a:custGeom>
            <a:avLst/>
            <a:gdLst/>
            <a:ahLst/>
            <a:cxnLst/>
            <a:rect l="l" t="t" r="r" b="b"/>
            <a:pathLst>
              <a:path w="886568" h="1113270" extrusionOk="0">
                <a:moveTo>
                  <a:pt x="0" y="0"/>
                </a:moveTo>
                <a:lnTo>
                  <a:pt x="886568" y="0"/>
                </a:lnTo>
                <a:lnTo>
                  <a:pt x="886568" y="1113270"/>
                </a:lnTo>
                <a:lnTo>
                  <a:pt x="0" y="1113270"/>
                </a:lnTo>
                <a:lnTo>
                  <a:pt x="0" y="0"/>
                </a:lnTo>
                <a:close/>
              </a:path>
            </a:pathLst>
          </a:custGeom>
          <a:blipFill rotWithShape="1">
            <a:blip r:embed="rId8">
              <a:alphaModFix/>
            </a:blip>
            <a:stretch>
              <a:fillRect/>
            </a:stretch>
          </a:blipFill>
          <a:ln>
            <a:noFill/>
          </a:ln>
        </p:spPr>
      </p:sp>
      <p:pic>
        <p:nvPicPr>
          <p:cNvPr id="895" name="Google Shape;895;p26"/>
          <p:cNvPicPr preferRelativeResize="0"/>
          <p:nvPr/>
        </p:nvPicPr>
        <p:blipFill rotWithShape="1">
          <a:blip r:embed="rId9">
            <a:alphaModFix/>
          </a:blip>
          <a:srcRect/>
          <a:stretch/>
        </p:blipFill>
        <p:spPr>
          <a:xfrm>
            <a:off x="17115255" y="-1652"/>
            <a:ext cx="1280491" cy="1280491"/>
          </a:xfrm>
          <a:prstGeom prst="rect">
            <a:avLst/>
          </a:prstGeom>
          <a:noFill/>
          <a:ln>
            <a:noFill/>
          </a:ln>
        </p:spPr>
      </p:pic>
      <p:sp>
        <p:nvSpPr>
          <p:cNvPr id="2" name="Footer Placeholder 1">
            <a:extLst>
              <a:ext uri="{FF2B5EF4-FFF2-40B4-BE49-F238E27FC236}">
                <a16:creationId xmlns:a16="http://schemas.microsoft.com/office/drawing/2014/main" id="{5F8FF946-A739-7240-7763-16B8A4120D17}"/>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0B9D4136-01B5-2692-F296-765039FC0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TextBox 3">
            <a:extLst>
              <a:ext uri="{FF2B5EF4-FFF2-40B4-BE49-F238E27FC236}">
                <a16:creationId xmlns:a16="http://schemas.microsoft.com/office/drawing/2014/main" id="{7DDE4D32-4EDB-25FD-F0BB-5678B5834B17}"/>
              </a:ext>
            </a:extLst>
          </p:cNvPr>
          <p:cNvSpPr txBox="1"/>
          <p:nvPr/>
        </p:nvSpPr>
        <p:spPr>
          <a:xfrm>
            <a:off x="7620000" y="9270672"/>
            <a:ext cx="825910" cy="523220"/>
          </a:xfrm>
          <a:prstGeom prst="rect">
            <a:avLst/>
          </a:prstGeom>
          <a:noFill/>
        </p:spPr>
        <p:txBody>
          <a:bodyPr wrap="square" rtlCol="0">
            <a:spAutoFit/>
          </a:bodyPr>
          <a:lstStyle/>
          <a:p>
            <a:r>
              <a:rPr lang="en-US" sz="2800" b="1" dirty="0"/>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500"/>
                                        <p:tgtEl>
                                          <p:spTgt spid="881"/>
                                        </p:tgtEl>
                                      </p:cBhvr>
                                    </p:animEffect>
                                  </p:childTnLst>
                                </p:cTn>
                              </p:par>
                              <p:par>
                                <p:cTn id="8" presetID="10" presetClass="entr" presetSubtype="0" fill="hold" nodeType="withEffect">
                                  <p:stCondLst>
                                    <p:cond delay="0"/>
                                  </p:stCondLst>
                                  <p:childTnLst>
                                    <p:set>
                                      <p:cBhvr>
                                        <p:cTn id="9" dur="1" fill="hold">
                                          <p:stCondLst>
                                            <p:cond delay="0"/>
                                          </p:stCondLst>
                                        </p:cTn>
                                        <p:tgtEl>
                                          <p:spTgt spid="883"/>
                                        </p:tgtEl>
                                        <p:attrNameLst>
                                          <p:attrName>style.visibility</p:attrName>
                                        </p:attrNameLst>
                                      </p:cBhvr>
                                      <p:to>
                                        <p:strVal val="visible"/>
                                      </p:to>
                                    </p:set>
                                    <p:animEffect transition="in" filter="fade">
                                      <p:cBhvr>
                                        <p:cTn id="10" dur="500"/>
                                        <p:tgtEl>
                                          <p:spTgt spid="883"/>
                                        </p:tgtEl>
                                      </p:cBhvr>
                                    </p:animEffect>
                                  </p:childTnLst>
                                </p:cTn>
                              </p:par>
                              <p:par>
                                <p:cTn id="11" presetID="10" presetClass="entr" presetSubtype="0" fill="hold" nodeType="withEffect">
                                  <p:stCondLst>
                                    <p:cond delay="0"/>
                                  </p:stCondLst>
                                  <p:childTnLst>
                                    <p:set>
                                      <p:cBhvr>
                                        <p:cTn id="12" dur="1" fill="hold">
                                          <p:stCondLst>
                                            <p:cond delay="0"/>
                                          </p:stCondLst>
                                        </p:cTn>
                                        <p:tgtEl>
                                          <p:spTgt spid="885"/>
                                        </p:tgtEl>
                                        <p:attrNameLst>
                                          <p:attrName>style.visibility</p:attrName>
                                        </p:attrNameLst>
                                      </p:cBhvr>
                                      <p:to>
                                        <p:strVal val="visible"/>
                                      </p:to>
                                    </p:set>
                                    <p:animEffect transition="in" filter="fade">
                                      <p:cBhvr>
                                        <p:cTn id="13" dur="500"/>
                                        <p:tgtEl>
                                          <p:spTgt spid="885"/>
                                        </p:tgtEl>
                                      </p:cBhvr>
                                    </p:animEffect>
                                  </p:childTnLst>
                                </p:cTn>
                              </p:par>
                              <p:par>
                                <p:cTn id="14" presetID="10" presetClass="entr" presetSubtype="0" fill="hold" nodeType="withEffect">
                                  <p:stCondLst>
                                    <p:cond delay="0"/>
                                  </p:stCondLst>
                                  <p:childTnLst>
                                    <p:set>
                                      <p:cBhvr>
                                        <p:cTn id="15" dur="1" fill="hold">
                                          <p:stCondLst>
                                            <p:cond delay="0"/>
                                          </p:stCondLst>
                                        </p:cTn>
                                        <p:tgtEl>
                                          <p:spTgt spid="886"/>
                                        </p:tgtEl>
                                        <p:attrNameLst>
                                          <p:attrName>style.visibility</p:attrName>
                                        </p:attrNameLst>
                                      </p:cBhvr>
                                      <p:to>
                                        <p:strVal val="visible"/>
                                      </p:to>
                                    </p:set>
                                    <p:animEffect transition="in" filter="fade">
                                      <p:cBhvr>
                                        <p:cTn id="16" dur="500"/>
                                        <p:tgtEl>
                                          <p:spTgt spid="886"/>
                                        </p:tgtEl>
                                      </p:cBhvr>
                                    </p:animEffect>
                                  </p:childTnLst>
                                </p:cTn>
                              </p:par>
                              <p:par>
                                <p:cTn id="17" presetID="10" presetClass="entr" presetSubtype="0" fill="hold" nodeType="withEffect">
                                  <p:stCondLst>
                                    <p:cond delay="0"/>
                                  </p:stCondLst>
                                  <p:childTnLst>
                                    <p:set>
                                      <p:cBhvr>
                                        <p:cTn id="18" dur="1" fill="hold">
                                          <p:stCondLst>
                                            <p:cond delay="0"/>
                                          </p:stCondLst>
                                        </p:cTn>
                                        <p:tgtEl>
                                          <p:spTgt spid="888"/>
                                        </p:tgtEl>
                                        <p:attrNameLst>
                                          <p:attrName>style.visibility</p:attrName>
                                        </p:attrNameLst>
                                      </p:cBhvr>
                                      <p:to>
                                        <p:strVal val="visible"/>
                                      </p:to>
                                    </p:set>
                                    <p:animEffect transition="in" filter="fade">
                                      <p:cBhvr>
                                        <p:cTn id="19" dur="500"/>
                                        <p:tgtEl>
                                          <p:spTgt spid="888"/>
                                        </p:tgtEl>
                                      </p:cBhvr>
                                    </p:animEffect>
                                  </p:childTnLst>
                                </p:cTn>
                              </p:par>
                              <p:par>
                                <p:cTn id="20" presetID="10" presetClass="entr" presetSubtype="0" fill="hold" nodeType="withEffect">
                                  <p:stCondLst>
                                    <p:cond delay="0"/>
                                  </p:stCondLst>
                                  <p:childTnLst>
                                    <p:set>
                                      <p:cBhvr>
                                        <p:cTn id="21" dur="1" fill="hold">
                                          <p:stCondLst>
                                            <p:cond delay="0"/>
                                          </p:stCondLst>
                                        </p:cTn>
                                        <p:tgtEl>
                                          <p:spTgt spid="887"/>
                                        </p:tgtEl>
                                        <p:attrNameLst>
                                          <p:attrName>style.visibility</p:attrName>
                                        </p:attrNameLst>
                                      </p:cBhvr>
                                      <p:to>
                                        <p:strVal val="visible"/>
                                      </p:to>
                                    </p:set>
                                    <p:animEffect transition="in" filter="fade">
                                      <p:cBhvr>
                                        <p:cTn id="22" dur="500"/>
                                        <p:tgtEl>
                                          <p:spTgt spid="887"/>
                                        </p:tgtEl>
                                      </p:cBhvr>
                                    </p:animEffect>
                                  </p:childTnLst>
                                </p:cTn>
                              </p:par>
                              <p:par>
                                <p:cTn id="23" presetID="10" presetClass="entr" presetSubtype="0" fill="hold" nodeType="withEffect">
                                  <p:stCondLst>
                                    <p:cond delay="0"/>
                                  </p:stCondLst>
                                  <p:childTnLst>
                                    <p:set>
                                      <p:cBhvr>
                                        <p:cTn id="24" dur="1" fill="hold">
                                          <p:stCondLst>
                                            <p:cond delay="0"/>
                                          </p:stCondLst>
                                        </p:cTn>
                                        <p:tgtEl>
                                          <p:spTgt spid="889"/>
                                        </p:tgtEl>
                                        <p:attrNameLst>
                                          <p:attrName>style.visibility</p:attrName>
                                        </p:attrNameLst>
                                      </p:cBhvr>
                                      <p:to>
                                        <p:strVal val="visible"/>
                                      </p:to>
                                    </p:set>
                                    <p:animEffect transition="in" filter="fade">
                                      <p:cBhvr>
                                        <p:cTn id="25" dur="500"/>
                                        <p:tgtEl>
                                          <p:spTgt spid="889"/>
                                        </p:tgtEl>
                                      </p:cBhvr>
                                    </p:animEffect>
                                  </p:childTnLst>
                                </p:cTn>
                              </p:par>
                              <p:par>
                                <p:cTn id="26" presetID="10" presetClass="entr" presetSubtype="0" fill="hold" nodeType="withEffect">
                                  <p:stCondLst>
                                    <p:cond delay="0"/>
                                  </p:stCondLst>
                                  <p:childTnLst>
                                    <p:set>
                                      <p:cBhvr>
                                        <p:cTn id="27" dur="1" fill="hold">
                                          <p:stCondLst>
                                            <p:cond delay="0"/>
                                          </p:stCondLst>
                                        </p:cTn>
                                        <p:tgtEl>
                                          <p:spTgt spid="890"/>
                                        </p:tgtEl>
                                        <p:attrNameLst>
                                          <p:attrName>style.visibility</p:attrName>
                                        </p:attrNameLst>
                                      </p:cBhvr>
                                      <p:to>
                                        <p:strVal val="visible"/>
                                      </p:to>
                                    </p:set>
                                    <p:animEffect transition="in" filter="fade">
                                      <p:cBhvr>
                                        <p:cTn id="28" dur="500"/>
                                        <p:tgtEl>
                                          <p:spTgt spid="890"/>
                                        </p:tgtEl>
                                      </p:cBhvr>
                                    </p:animEffect>
                                  </p:childTnLst>
                                </p:cTn>
                              </p:par>
                              <p:par>
                                <p:cTn id="29" presetID="10" presetClass="entr" presetSubtype="0" fill="hold" nodeType="withEffect">
                                  <p:stCondLst>
                                    <p:cond delay="0"/>
                                  </p:stCondLst>
                                  <p:childTnLst>
                                    <p:set>
                                      <p:cBhvr>
                                        <p:cTn id="30" dur="1" fill="hold">
                                          <p:stCondLst>
                                            <p:cond delay="0"/>
                                          </p:stCondLst>
                                        </p:cTn>
                                        <p:tgtEl>
                                          <p:spTgt spid="891"/>
                                        </p:tgtEl>
                                        <p:attrNameLst>
                                          <p:attrName>style.visibility</p:attrName>
                                        </p:attrNameLst>
                                      </p:cBhvr>
                                      <p:to>
                                        <p:strVal val="visible"/>
                                      </p:to>
                                    </p:set>
                                    <p:animEffect transition="in" filter="fade">
                                      <p:cBhvr>
                                        <p:cTn id="31" dur="500"/>
                                        <p:tgtEl>
                                          <p:spTgt spid="891"/>
                                        </p:tgtEl>
                                      </p:cBhvr>
                                    </p:animEffect>
                                  </p:childTnLst>
                                </p:cTn>
                              </p:par>
                              <p:par>
                                <p:cTn id="32" presetID="10" presetClass="entr" presetSubtype="0" fill="hold" nodeType="withEffect">
                                  <p:stCondLst>
                                    <p:cond delay="0"/>
                                  </p:stCondLst>
                                  <p:childTnLst>
                                    <p:set>
                                      <p:cBhvr>
                                        <p:cTn id="33" dur="1" fill="hold">
                                          <p:stCondLst>
                                            <p:cond delay="0"/>
                                          </p:stCondLst>
                                        </p:cTn>
                                        <p:tgtEl>
                                          <p:spTgt spid="892"/>
                                        </p:tgtEl>
                                        <p:attrNameLst>
                                          <p:attrName>style.visibility</p:attrName>
                                        </p:attrNameLst>
                                      </p:cBhvr>
                                      <p:to>
                                        <p:strVal val="visible"/>
                                      </p:to>
                                    </p:set>
                                    <p:animEffect transition="in" filter="fade">
                                      <p:cBhvr>
                                        <p:cTn id="34" dur="500"/>
                                        <p:tgtEl>
                                          <p:spTgt spid="892"/>
                                        </p:tgtEl>
                                      </p:cBhvr>
                                    </p:animEffect>
                                  </p:childTnLst>
                                </p:cTn>
                              </p:par>
                              <p:par>
                                <p:cTn id="35" presetID="10" presetClass="entr" presetSubtype="0" fill="hold" nodeType="withEffect">
                                  <p:stCondLst>
                                    <p:cond delay="0"/>
                                  </p:stCondLst>
                                  <p:childTnLst>
                                    <p:set>
                                      <p:cBhvr>
                                        <p:cTn id="36" dur="1" fill="hold">
                                          <p:stCondLst>
                                            <p:cond delay="0"/>
                                          </p:stCondLst>
                                        </p:cTn>
                                        <p:tgtEl>
                                          <p:spTgt spid="893"/>
                                        </p:tgtEl>
                                        <p:attrNameLst>
                                          <p:attrName>style.visibility</p:attrName>
                                        </p:attrNameLst>
                                      </p:cBhvr>
                                      <p:to>
                                        <p:strVal val="visible"/>
                                      </p:to>
                                    </p:set>
                                    <p:animEffect transition="in" filter="fade">
                                      <p:cBhvr>
                                        <p:cTn id="37" dur="500"/>
                                        <p:tgtEl>
                                          <p:spTgt spid="893"/>
                                        </p:tgtEl>
                                      </p:cBhvr>
                                    </p:animEffect>
                                  </p:childTnLst>
                                </p:cTn>
                              </p:par>
                              <p:par>
                                <p:cTn id="38" presetID="10" presetClass="entr" presetSubtype="0" fill="hold" nodeType="withEffect">
                                  <p:stCondLst>
                                    <p:cond delay="0"/>
                                  </p:stCondLst>
                                  <p:childTnLst>
                                    <p:set>
                                      <p:cBhvr>
                                        <p:cTn id="39" dur="1" fill="hold">
                                          <p:stCondLst>
                                            <p:cond delay="0"/>
                                          </p:stCondLst>
                                        </p:cTn>
                                        <p:tgtEl>
                                          <p:spTgt spid="894"/>
                                        </p:tgtEl>
                                        <p:attrNameLst>
                                          <p:attrName>style.visibility</p:attrName>
                                        </p:attrNameLst>
                                      </p:cBhvr>
                                      <p:to>
                                        <p:strVal val="visible"/>
                                      </p:to>
                                    </p:set>
                                    <p:animEffect transition="in" filter="fade">
                                      <p:cBhvr>
                                        <p:cTn id="40" dur="500"/>
                                        <p:tgtEl>
                                          <p:spTgt spid="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27"/>
          <p:cNvSpPr/>
          <p:nvPr/>
        </p:nvSpPr>
        <p:spPr>
          <a:xfrm>
            <a:off x="0" y="-1607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27"/>
          <p:cNvSpPr/>
          <p:nvPr/>
        </p:nvSpPr>
        <p:spPr>
          <a:xfrm>
            <a:off x="1311175" y="2838152"/>
            <a:ext cx="62084" cy="733454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1592015" y="3456980"/>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992236" y="3157090"/>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a:off x="1098575" y="3412435"/>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1</a:t>
            </a:r>
            <a:endParaRPr sz="3200" b="1">
              <a:solidFill>
                <a:schemeClr val="dk1"/>
              </a:solidFill>
              <a:latin typeface="Arial"/>
              <a:ea typeface="Arial"/>
              <a:cs typeface="Arial"/>
              <a:sym typeface="Arial"/>
            </a:endParaRPr>
          </a:p>
        </p:txBody>
      </p:sp>
      <p:sp>
        <p:nvSpPr>
          <p:cNvPr id="906" name="Google Shape;906;p27"/>
          <p:cNvSpPr/>
          <p:nvPr/>
        </p:nvSpPr>
        <p:spPr>
          <a:xfrm>
            <a:off x="2728763" y="3121670"/>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Rủi ro tài chính</a:t>
            </a:r>
            <a:endParaRPr sz="2750" b="1">
              <a:solidFill>
                <a:srgbClr val="17365D"/>
              </a:solidFill>
              <a:latin typeface="Arial"/>
              <a:ea typeface="Arial"/>
              <a:cs typeface="Arial"/>
              <a:sym typeface="Arial"/>
            </a:endParaRPr>
          </a:p>
        </p:txBody>
      </p:sp>
      <p:sp>
        <p:nvSpPr>
          <p:cNvPr id="907" name="Google Shape;907;p27"/>
          <p:cNvSpPr/>
          <p:nvPr/>
        </p:nvSpPr>
        <p:spPr>
          <a:xfrm>
            <a:off x="2728763" y="3717383"/>
            <a:ext cx="14949636" cy="623506"/>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Khi không có một kế hoạch tài chính toàn diện và chặt chẽ, doanh nghiệp rất dễ rơi vào tình trạng mất cân đối dòng tiền,</a:t>
            </a:r>
            <a:br>
              <a:rPr lang="en-US" sz="2190">
                <a:solidFill>
                  <a:srgbClr val="595959"/>
                </a:solidFill>
                <a:latin typeface="Arial"/>
                <a:ea typeface="Arial"/>
                <a:cs typeface="Arial"/>
                <a:sym typeface="Arial"/>
              </a:rPr>
            </a:br>
            <a:r>
              <a:rPr lang="en-US" sz="2190">
                <a:solidFill>
                  <a:srgbClr val="595959"/>
                </a:solidFill>
                <a:latin typeface="Arial"/>
                <a:ea typeface="Arial"/>
                <a:cs typeface="Arial"/>
                <a:sym typeface="Arial"/>
              </a:rPr>
              <a:t>chi tiêu vượt mức kiểm soát và thiếu hụt nguồn lực vào những thời điểm then chốt.</a:t>
            </a:r>
            <a:endParaRPr sz="2190">
              <a:solidFill>
                <a:srgbClr val="595959"/>
              </a:solidFill>
              <a:latin typeface="Arial"/>
              <a:ea typeface="Arial"/>
              <a:cs typeface="Arial"/>
              <a:sym typeface="Arial"/>
            </a:endParaRPr>
          </a:p>
        </p:txBody>
      </p:sp>
      <p:sp>
        <p:nvSpPr>
          <p:cNvPr id="908" name="Google Shape;908;p27"/>
          <p:cNvSpPr/>
          <p:nvPr/>
        </p:nvSpPr>
        <p:spPr>
          <a:xfrm>
            <a:off x="1592015" y="5374184"/>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992236" y="5074294"/>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1107004" y="5293692"/>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2</a:t>
            </a:r>
            <a:endParaRPr sz="3200" b="1">
              <a:solidFill>
                <a:schemeClr val="dk1"/>
              </a:solidFill>
              <a:latin typeface="Arial"/>
              <a:ea typeface="Arial"/>
              <a:cs typeface="Arial"/>
              <a:sym typeface="Arial"/>
            </a:endParaRPr>
          </a:p>
        </p:txBody>
      </p:sp>
      <p:sp>
        <p:nvSpPr>
          <p:cNvPr id="911" name="Google Shape;911;p27"/>
          <p:cNvSpPr/>
          <p:nvPr/>
        </p:nvSpPr>
        <p:spPr>
          <a:xfrm>
            <a:off x="2728763" y="5038874"/>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Rủi ro vận hành</a:t>
            </a:r>
            <a:endParaRPr sz="2750" b="1">
              <a:solidFill>
                <a:srgbClr val="17365D"/>
              </a:solidFill>
              <a:latin typeface="Arial"/>
              <a:ea typeface="Arial"/>
              <a:cs typeface="Arial"/>
              <a:sym typeface="Arial"/>
            </a:endParaRPr>
          </a:p>
        </p:txBody>
      </p:sp>
      <p:sp>
        <p:nvSpPr>
          <p:cNvPr id="912" name="Google Shape;912;p27"/>
          <p:cNvSpPr/>
          <p:nvPr/>
        </p:nvSpPr>
        <p:spPr>
          <a:xfrm>
            <a:off x="2728763" y="5619422"/>
            <a:ext cx="14949635" cy="623506"/>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Một hệ thống vận hành thiếu hiệu quả không chỉ gây gián đoạn dịch vụ mà còn ảnh hưởng nghiêm trọng đến trải nghiệm</a:t>
            </a:r>
            <a:br>
              <a:rPr lang="en-US" sz="2190">
                <a:solidFill>
                  <a:srgbClr val="595959"/>
                </a:solidFill>
                <a:latin typeface="Arial"/>
                <a:ea typeface="Arial"/>
                <a:cs typeface="Arial"/>
                <a:sym typeface="Arial"/>
              </a:rPr>
            </a:br>
            <a:r>
              <a:rPr lang="en-US" sz="2190">
                <a:solidFill>
                  <a:srgbClr val="595959"/>
                </a:solidFill>
                <a:latin typeface="Arial"/>
                <a:ea typeface="Arial"/>
                <a:cs typeface="Arial"/>
                <a:sym typeface="Arial"/>
              </a:rPr>
              <a:t> của khách hàng, từ đó làm suy giảm uy tín thương hiệu và khả năng cạnh tranh trên thị trường</a:t>
            </a:r>
            <a:endParaRPr sz="2190">
              <a:solidFill>
                <a:srgbClr val="595959"/>
              </a:solidFill>
              <a:latin typeface="Arial"/>
              <a:ea typeface="Arial"/>
              <a:cs typeface="Arial"/>
              <a:sym typeface="Arial"/>
            </a:endParaRPr>
          </a:p>
        </p:txBody>
      </p:sp>
      <p:sp>
        <p:nvSpPr>
          <p:cNvPr id="913" name="Google Shape;913;p27"/>
          <p:cNvSpPr/>
          <p:nvPr/>
        </p:nvSpPr>
        <p:spPr>
          <a:xfrm>
            <a:off x="1592015" y="7291388"/>
            <a:ext cx="917992" cy="52368"/>
          </a:xfrm>
          <a:prstGeom prst="roundRect">
            <a:avLst>
              <a:gd name="adj" fmla="val 669768"/>
            </a:avLst>
          </a:prstGeom>
          <a:solidFill>
            <a:srgbClr val="B4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992236" y="6991498"/>
            <a:ext cx="688455" cy="876753"/>
          </a:xfrm>
          <a:prstGeom prst="roundRect">
            <a:avLst>
              <a:gd name="adj" fmla="val 40005"/>
            </a:avLst>
          </a:prstGeom>
          <a:solidFill>
            <a:srgbClr val="CEE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1107507" y="7246843"/>
            <a:ext cx="458917" cy="730695"/>
          </a:xfrm>
          <a:prstGeom prst="rect">
            <a:avLst/>
          </a:prstGeom>
          <a:noFill/>
          <a:ln>
            <a:noFill/>
          </a:ln>
        </p:spPr>
        <p:txBody>
          <a:bodyPr spcFirstLastPara="1" wrap="square" lIns="0" tIns="0" rIns="0" bIns="0" anchor="t" anchorCtr="0">
            <a:noAutofit/>
          </a:bodyPr>
          <a:lstStyle/>
          <a:p>
            <a:pPr marL="0" marR="0" lvl="0" indent="0" algn="ctr" rtl="0">
              <a:lnSpc>
                <a:spcPct val="103593"/>
              </a:lnSpc>
              <a:spcBef>
                <a:spcPts val="0"/>
              </a:spcBef>
              <a:spcAft>
                <a:spcPts val="0"/>
              </a:spcAft>
              <a:buNone/>
            </a:pPr>
            <a:r>
              <a:rPr lang="en-US" sz="3200" b="1">
                <a:solidFill>
                  <a:srgbClr val="1E3063"/>
                </a:solidFill>
                <a:latin typeface="Arial"/>
                <a:ea typeface="Arial"/>
                <a:cs typeface="Arial"/>
                <a:sym typeface="Arial"/>
              </a:rPr>
              <a:t>3</a:t>
            </a:r>
            <a:endParaRPr sz="3200" b="1">
              <a:solidFill>
                <a:schemeClr val="dk1"/>
              </a:solidFill>
              <a:latin typeface="Arial"/>
              <a:ea typeface="Arial"/>
              <a:cs typeface="Arial"/>
              <a:sym typeface="Arial"/>
            </a:endParaRPr>
          </a:p>
        </p:txBody>
      </p:sp>
      <p:sp>
        <p:nvSpPr>
          <p:cNvPr id="916" name="Google Shape;916;p27"/>
          <p:cNvSpPr/>
          <p:nvPr/>
        </p:nvSpPr>
        <p:spPr>
          <a:xfrm>
            <a:off x="2728763" y="6956077"/>
            <a:ext cx="3825047" cy="608777"/>
          </a:xfrm>
          <a:prstGeom prst="rect">
            <a:avLst/>
          </a:prstGeom>
          <a:noFill/>
          <a:ln>
            <a:noFill/>
          </a:ln>
        </p:spPr>
        <p:txBody>
          <a:bodyPr spcFirstLastPara="1" wrap="square" lIns="0" tIns="0" rIns="0" bIns="0" anchor="t" anchorCtr="0">
            <a:noAutofit/>
          </a:bodyPr>
          <a:lstStyle/>
          <a:p>
            <a:pPr marL="0" marR="0" lvl="0" indent="0" algn="l" rtl="0">
              <a:lnSpc>
                <a:spcPct val="125090"/>
              </a:lnSpc>
              <a:spcBef>
                <a:spcPts val="0"/>
              </a:spcBef>
              <a:spcAft>
                <a:spcPts val="0"/>
              </a:spcAft>
              <a:buNone/>
            </a:pPr>
            <a:r>
              <a:rPr lang="en-US" sz="2750" b="1">
                <a:solidFill>
                  <a:srgbClr val="17365D"/>
                </a:solidFill>
                <a:latin typeface="Arial"/>
                <a:ea typeface="Arial"/>
                <a:cs typeface="Arial"/>
                <a:sym typeface="Arial"/>
              </a:rPr>
              <a:t>Rủi ro thị trường</a:t>
            </a:r>
            <a:endParaRPr sz="2750" b="1">
              <a:solidFill>
                <a:srgbClr val="17365D"/>
              </a:solidFill>
              <a:latin typeface="Arial"/>
              <a:ea typeface="Arial"/>
              <a:cs typeface="Arial"/>
              <a:sym typeface="Arial"/>
            </a:endParaRPr>
          </a:p>
        </p:txBody>
      </p:sp>
      <p:sp>
        <p:nvSpPr>
          <p:cNvPr id="917" name="Google Shape;917;p27"/>
          <p:cNvSpPr/>
          <p:nvPr/>
        </p:nvSpPr>
        <p:spPr>
          <a:xfrm>
            <a:off x="2741463" y="7521461"/>
            <a:ext cx="15102036" cy="1247009"/>
          </a:xfrm>
          <a:prstGeom prst="rect">
            <a:avLst/>
          </a:prstGeom>
          <a:noFill/>
          <a:ln>
            <a:noFill/>
          </a:ln>
        </p:spPr>
        <p:txBody>
          <a:bodyPr spcFirstLastPara="1" wrap="square" lIns="0" tIns="0" rIns="0" bIns="0" anchor="t" anchorCtr="0">
            <a:noAutofit/>
          </a:bodyPr>
          <a:lstStyle/>
          <a:p>
            <a:pPr marL="0" marR="0" lvl="0" indent="0" algn="l" rtl="0">
              <a:lnSpc>
                <a:spcPct val="162785"/>
              </a:lnSpc>
              <a:spcBef>
                <a:spcPts val="0"/>
              </a:spcBef>
              <a:spcAft>
                <a:spcPts val="0"/>
              </a:spcAft>
              <a:buNone/>
            </a:pPr>
            <a:r>
              <a:rPr lang="en-US" sz="2190">
                <a:solidFill>
                  <a:srgbClr val="595959"/>
                </a:solidFill>
                <a:latin typeface="Arial"/>
                <a:ea typeface="Arial"/>
                <a:cs typeface="Arial"/>
                <a:sym typeface="Arial"/>
              </a:rPr>
              <a:t>Rủi ro thị trường đề cập đến những biến động không lường trước trong xu hướng tiêu dùng, công nghệ và hành vi khách hàng, ảnh hưởng trực tiếp đến hoạt động và chiến lược kinh doanh</a:t>
            </a:r>
            <a:endParaRPr sz="2190">
              <a:solidFill>
                <a:srgbClr val="595959"/>
              </a:solidFill>
              <a:latin typeface="Arial"/>
              <a:ea typeface="Arial"/>
              <a:cs typeface="Arial"/>
              <a:sym typeface="Arial"/>
            </a:endParaRPr>
          </a:p>
        </p:txBody>
      </p:sp>
      <p:sp>
        <p:nvSpPr>
          <p:cNvPr id="918" name="Google Shape;918;p27"/>
          <p:cNvSpPr/>
          <p:nvPr/>
        </p:nvSpPr>
        <p:spPr>
          <a:xfrm>
            <a:off x="1630115" y="1024107"/>
            <a:ext cx="4694485" cy="1247010"/>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919" name="Google Shape;919;p27"/>
          <p:cNvSpPr txBox="1"/>
          <p:nvPr/>
        </p:nvSpPr>
        <p:spPr>
          <a:xfrm>
            <a:off x="1867641" y="830162"/>
            <a:ext cx="6639516" cy="930448"/>
          </a:xfrm>
          <a:prstGeom prst="rect">
            <a:avLst/>
          </a:prstGeom>
          <a:noFill/>
          <a:ln>
            <a:noFill/>
          </a:ln>
        </p:spPr>
        <p:txBody>
          <a:bodyPr spcFirstLastPara="1" wrap="square" lIns="0" tIns="0" rIns="0" bIns="0" anchor="t" anchorCtr="0">
            <a:spAutoFit/>
          </a:bodyPr>
          <a:lstStyle/>
          <a:p>
            <a:pPr marL="0" marR="0" lvl="0" indent="0" algn="l" rtl="0">
              <a:lnSpc>
                <a:spcPct val="166700"/>
              </a:lnSpc>
              <a:spcBef>
                <a:spcPts val="0"/>
              </a:spcBef>
              <a:spcAft>
                <a:spcPts val="0"/>
              </a:spcAft>
              <a:buNone/>
            </a:pPr>
            <a:r>
              <a:rPr lang="en-US" sz="5000" b="1" dirty="0">
                <a:solidFill>
                  <a:srgbClr val="366092"/>
                </a:solidFill>
                <a:latin typeface="Arial"/>
                <a:ea typeface="Arial"/>
                <a:cs typeface="Arial"/>
                <a:sym typeface="Arial"/>
              </a:rPr>
              <a:t>Quản </a:t>
            </a:r>
            <a:r>
              <a:rPr lang="en-US" sz="5000" b="1" dirty="0" err="1">
                <a:solidFill>
                  <a:srgbClr val="366092"/>
                </a:solidFill>
                <a:latin typeface="Arial"/>
                <a:ea typeface="Arial"/>
                <a:cs typeface="Arial"/>
                <a:sym typeface="Arial"/>
              </a:rPr>
              <a:t>lý</a:t>
            </a:r>
            <a:r>
              <a:rPr lang="en-US" sz="5000" b="1" dirty="0">
                <a:solidFill>
                  <a:srgbClr val="366092"/>
                </a:solidFill>
                <a:latin typeface="Arial"/>
                <a:ea typeface="Arial"/>
                <a:cs typeface="Arial"/>
                <a:sym typeface="Arial"/>
              </a:rPr>
              <a:t> </a:t>
            </a:r>
            <a:r>
              <a:rPr lang="en-US" sz="5000" b="1" dirty="0" err="1">
                <a:solidFill>
                  <a:srgbClr val="366092"/>
                </a:solidFill>
                <a:latin typeface="Arial"/>
                <a:ea typeface="Arial"/>
                <a:cs typeface="Arial"/>
                <a:sym typeface="Arial"/>
              </a:rPr>
              <a:t>rủi</a:t>
            </a:r>
            <a:r>
              <a:rPr lang="en-US" sz="5000" b="1" dirty="0">
                <a:solidFill>
                  <a:srgbClr val="366092"/>
                </a:solidFill>
                <a:latin typeface="Arial"/>
                <a:ea typeface="Arial"/>
                <a:cs typeface="Arial"/>
                <a:sym typeface="Arial"/>
              </a:rPr>
              <a:t> </a:t>
            </a:r>
            <a:r>
              <a:rPr lang="en-US" sz="5000" b="1" dirty="0" err="1">
                <a:solidFill>
                  <a:srgbClr val="366092"/>
                </a:solidFill>
                <a:latin typeface="Arial"/>
                <a:ea typeface="Arial"/>
                <a:cs typeface="Arial"/>
                <a:sym typeface="Arial"/>
              </a:rPr>
              <a:t>ro</a:t>
            </a:r>
            <a:endParaRPr sz="5000" b="1" dirty="0">
              <a:solidFill>
                <a:srgbClr val="366092"/>
              </a:solidFill>
              <a:latin typeface="Arial"/>
              <a:ea typeface="Arial"/>
              <a:cs typeface="Arial"/>
              <a:sym typeface="Arial"/>
            </a:endParaRPr>
          </a:p>
        </p:txBody>
      </p:sp>
      <p:sp>
        <p:nvSpPr>
          <p:cNvPr id="920" name="Google Shape;920;p27"/>
          <p:cNvSpPr/>
          <p:nvPr/>
        </p:nvSpPr>
        <p:spPr>
          <a:xfrm flipH="1">
            <a:off x="-1481217" y="165460"/>
            <a:ext cx="6323816" cy="752801"/>
          </a:xfrm>
          <a:custGeom>
            <a:avLst/>
            <a:gdLst/>
            <a:ahLst/>
            <a:cxnLst/>
            <a:rect l="l" t="t" r="r" b="b"/>
            <a:pathLst>
              <a:path w="4585506" h="1625770" extrusionOk="0">
                <a:moveTo>
                  <a:pt x="4585506" y="0"/>
                </a:moveTo>
                <a:lnTo>
                  <a:pt x="0" y="0"/>
                </a:lnTo>
                <a:lnTo>
                  <a:pt x="0" y="1625770"/>
                </a:lnTo>
                <a:lnTo>
                  <a:pt x="4585506" y="1625770"/>
                </a:lnTo>
                <a:lnTo>
                  <a:pt x="4585506" y="0"/>
                </a:lnTo>
                <a:close/>
              </a:path>
            </a:pathLst>
          </a:custGeom>
          <a:blipFill rotWithShape="1">
            <a:blip r:embed="rId4">
              <a:alphaModFix/>
            </a:blip>
            <a:stretch>
              <a:fillRect/>
            </a:stretch>
          </a:blipFill>
          <a:ln>
            <a:noFill/>
          </a:ln>
        </p:spPr>
      </p:sp>
      <p:pic>
        <p:nvPicPr>
          <p:cNvPr id="921" name="Google Shape;921;p27"/>
          <p:cNvPicPr preferRelativeResize="0"/>
          <p:nvPr/>
        </p:nvPicPr>
        <p:blipFill rotWithShape="1">
          <a:blip r:embed="rId5">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9A51E267-F76A-703C-D50D-22AA41B944ED}"/>
              </a:ext>
            </a:extLst>
          </p:cNvPr>
          <p:cNvSpPr txBox="1"/>
          <p:nvPr/>
        </p:nvSpPr>
        <p:spPr>
          <a:xfrm>
            <a:off x="9114503" y="9161890"/>
            <a:ext cx="586845" cy="523220"/>
          </a:xfrm>
          <a:prstGeom prst="rect">
            <a:avLst/>
          </a:prstGeom>
          <a:noFill/>
        </p:spPr>
        <p:txBody>
          <a:bodyPr wrap="square" rtlCol="0">
            <a:spAutoFit/>
          </a:bodyPr>
          <a:lstStyle/>
          <a:p>
            <a:r>
              <a:rPr lang="en-US" sz="2800" b="1" dirty="0"/>
              <a:t>25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500"/>
                                        <p:tgtEl>
                                          <p:spTgt spid="901"/>
                                        </p:tgtEl>
                                      </p:cBhvr>
                                    </p:animEffect>
                                  </p:childTnLst>
                                </p:cTn>
                              </p:par>
                              <p:par>
                                <p:cTn id="8" presetID="10" presetClass="entr" presetSubtype="0" fill="hold" nodeType="withEffect">
                                  <p:stCondLst>
                                    <p:cond delay="0"/>
                                  </p:stCondLst>
                                  <p:childTnLst>
                                    <p:set>
                                      <p:cBhvr>
                                        <p:cTn id="9" dur="1" fill="hold">
                                          <p:stCondLst>
                                            <p:cond delay="0"/>
                                          </p:stCondLst>
                                        </p:cTn>
                                        <p:tgtEl>
                                          <p:spTgt spid="919"/>
                                        </p:tgtEl>
                                        <p:attrNameLst>
                                          <p:attrName>style.visibility</p:attrName>
                                        </p:attrNameLst>
                                      </p:cBhvr>
                                      <p:to>
                                        <p:strVal val="visible"/>
                                      </p:to>
                                    </p:set>
                                    <p:animEffect transition="in" filter="fade">
                                      <p:cBhvr>
                                        <p:cTn id="10" dur="500"/>
                                        <p:tgtEl>
                                          <p:spTgt spid="919"/>
                                        </p:tgtEl>
                                      </p:cBhvr>
                                    </p:animEffect>
                                  </p:childTnLst>
                                </p:cTn>
                              </p:par>
                              <p:par>
                                <p:cTn id="11" presetID="10" presetClass="entr" presetSubtype="0" fill="hold" nodeType="withEffect">
                                  <p:stCondLst>
                                    <p:cond delay="0"/>
                                  </p:stCondLst>
                                  <p:childTnLst>
                                    <p:set>
                                      <p:cBhvr>
                                        <p:cTn id="12" dur="1" fill="hold">
                                          <p:stCondLst>
                                            <p:cond delay="0"/>
                                          </p:stCondLst>
                                        </p:cTn>
                                        <p:tgtEl>
                                          <p:spTgt spid="920"/>
                                        </p:tgtEl>
                                        <p:attrNameLst>
                                          <p:attrName>style.visibility</p:attrName>
                                        </p:attrNameLst>
                                      </p:cBhvr>
                                      <p:to>
                                        <p:strVal val="visible"/>
                                      </p:to>
                                    </p:set>
                                    <p:animEffect transition="in" filter="fade">
                                      <p:cBhvr>
                                        <p:cTn id="13" dur="500"/>
                                        <p:tgtEl>
                                          <p:spTgt spid="920"/>
                                        </p:tgtEl>
                                      </p:cBhvr>
                                    </p:animEffect>
                                  </p:childTnLst>
                                </p:cTn>
                              </p:par>
                              <p:par>
                                <p:cTn id="14" presetID="10" presetClass="entr" presetSubtype="0" fill="hold" nodeType="withEffect">
                                  <p:stCondLst>
                                    <p:cond delay="0"/>
                                  </p:stCondLst>
                                  <p:childTnLst>
                                    <p:set>
                                      <p:cBhvr>
                                        <p:cTn id="15" dur="1" fill="hold">
                                          <p:stCondLst>
                                            <p:cond delay="0"/>
                                          </p:stCondLst>
                                        </p:cTn>
                                        <p:tgtEl>
                                          <p:spTgt spid="902"/>
                                        </p:tgtEl>
                                        <p:attrNameLst>
                                          <p:attrName>style.visibility</p:attrName>
                                        </p:attrNameLst>
                                      </p:cBhvr>
                                      <p:to>
                                        <p:strVal val="visible"/>
                                      </p:to>
                                    </p:set>
                                    <p:animEffect transition="in" filter="fade">
                                      <p:cBhvr>
                                        <p:cTn id="16" dur="500"/>
                                        <p:tgtEl>
                                          <p:spTgt spid="902"/>
                                        </p:tgtEl>
                                      </p:cBhvr>
                                    </p:animEffect>
                                  </p:childTnLst>
                                </p:cTn>
                              </p:par>
                              <p:par>
                                <p:cTn id="17" presetID="10" presetClass="entr" presetSubtype="0" fill="hold" nodeType="withEffect">
                                  <p:stCondLst>
                                    <p:cond delay="0"/>
                                  </p:stCondLst>
                                  <p:childTnLst>
                                    <p:set>
                                      <p:cBhvr>
                                        <p:cTn id="18" dur="1" fill="hold">
                                          <p:stCondLst>
                                            <p:cond delay="0"/>
                                          </p:stCondLst>
                                        </p:cTn>
                                        <p:tgtEl>
                                          <p:spTgt spid="903"/>
                                        </p:tgtEl>
                                        <p:attrNameLst>
                                          <p:attrName>style.visibility</p:attrName>
                                        </p:attrNameLst>
                                      </p:cBhvr>
                                      <p:to>
                                        <p:strVal val="visible"/>
                                      </p:to>
                                    </p:set>
                                    <p:animEffect transition="in" filter="fade">
                                      <p:cBhvr>
                                        <p:cTn id="19" dur="500"/>
                                        <p:tgtEl>
                                          <p:spTgt spid="903"/>
                                        </p:tgtEl>
                                      </p:cBhvr>
                                    </p:animEffect>
                                  </p:childTnLst>
                                </p:cTn>
                              </p:par>
                              <p:par>
                                <p:cTn id="20" presetID="10" presetClass="entr" presetSubtype="0" fill="hold" nodeType="withEffect">
                                  <p:stCondLst>
                                    <p:cond delay="0"/>
                                  </p:stCondLst>
                                  <p:childTnLst>
                                    <p:set>
                                      <p:cBhvr>
                                        <p:cTn id="21" dur="1" fill="hold">
                                          <p:stCondLst>
                                            <p:cond delay="0"/>
                                          </p:stCondLst>
                                        </p:cTn>
                                        <p:tgtEl>
                                          <p:spTgt spid="904"/>
                                        </p:tgtEl>
                                        <p:attrNameLst>
                                          <p:attrName>style.visibility</p:attrName>
                                        </p:attrNameLst>
                                      </p:cBhvr>
                                      <p:to>
                                        <p:strVal val="visible"/>
                                      </p:to>
                                    </p:set>
                                    <p:animEffect transition="in" filter="fade">
                                      <p:cBhvr>
                                        <p:cTn id="22" dur="500"/>
                                        <p:tgtEl>
                                          <p:spTgt spid="904"/>
                                        </p:tgtEl>
                                      </p:cBhvr>
                                    </p:animEffect>
                                  </p:childTnLst>
                                </p:cTn>
                              </p:par>
                              <p:par>
                                <p:cTn id="23" presetID="10" presetClass="entr" presetSubtype="0" fill="hold" nodeType="withEffect">
                                  <p:stCondLst>
                                    <p:cond delay="0"/>
                                  </p:stCondLst>
                                  <p:childTnLst>
                                    <p:set>
                                      <p:cBhvr>
                                        <p:cTn id="24" dur="1" fill="hold">
                                          <p:stCondLst>
                                            <p:cond delay="0"/>
                                          </p:stCondLst>
                                        </p:cTn>
                                        <p:tgtEl>
                                          <p:spTgt spid="905"/>
                                        </p:tgtEl>
                                        <p:attrNameLst>
                                          <p:attrName>style.visibility</p:attrName>
                                        </p:attrNameLst>
                                      </p:cBhvr>
                                      <p:to>
                                        <p:strVal val="visible"/>
                                      </p:to>
                                    </p:set>
                                    <p:animEffect transition="in" filter="fade">
                                      <p:cBhvr>
                                        <p:cTn id="25" dur="500"/>
                                        <p:tgtEl>
                                          <p:spTgt spid="905"/>
                                        </p:tgtEl>
                                      </p:cBhvr>
                                    </p:animEffect>
                                  </p:childTnLst>
                                </p:cTn>
                              </p:par>
                              <p:par>
                                <p:cTn id="26" presetID="10" presetClass="entr" presetSubtype="0" fill="hold" nodeType="withEffect">
                                  <p:stCondLst>
                                    <p:cond delay="0"/>
                                  </p:stCondLst>
                                  <p:childTnLst>
                                    <p:set>
                                      <p:cBhvr>
                                        <p:cTn id="27" dur="1" fill="hold">
                                          <p:stCondLst>
                                            <p:cond delay="0"/>
                                          </p:stCondLst>
                                        </p:cTn>
                                        <p:tgtEl>
                                          <p:spTgt spid="906"/>
                                        </p:tgtEl>
                                        <p:attrNameLst>
                                          <p:attrName>style.visibility</p:attrName>
                                        </p:attrNameLst>
                                      </p:cBhvr>
                                      <p:to>
                                        <p:strVal val="visible"/>
                                      </p:to>
                                    </p:set>
                                    <p:animEffect transition="in" filter="fade">
                                      <p:cBhvr>
                                        <p:cTn id="28" dur="500"/>
                                        <p:tgtEl>
                                          <p:spTgt spid="906"/>
                                        </p:tgtEl>
                                      </p:cBhvr>
                                    </p:animEffect>
                                  </p:childTnLst>
                                </p:cTn>
                              </p:par>
                              <p:par>
                                <p:cTn id="29" presetID="10" presetClass="entr" presetSubtype="0" fill="hold" nodeType="withEffect">
                                  <p:stCondLst>
                                    <p:cond delay="0"/>
                                  </p:stCondLst>
                                  <p:childTnLst>
                                    <p:set>
                                      <p:cBhvr>
                                        <p:cTn id="30" dur="1" fill="hold">
                                          <p:stCondLst>
                                            <p:cond delay="0"/>
                                          </p:stCondLst>
                                        </p:cTn>
                                        <p:tgtEl>
                                          <p:spTgt spid="907"/>
                                        </p:tgtEl>
                                        <p:attrNameLst>
                                          <p:attrName>style.visibility</p:attrName>
                                        </p:attrNameLst>
                                      </p:cBhvr>
                                      <p:to>
                                        <p:strVal val="visible"/>
                                      </p:to>
                                    </p:set>
                                    <p:animEffect transition="in" filter="fade">
                                      <p:cBhvr>
                                        <p:cTn id="31" dur="500"/>
                                        <p:tgtEl>
                                          <p:spTgt spid="907"/>
                                        </p:tgtEl>
                                      </p:cBhvr>
                                    </p:animEffect>
                                  </p:childTnLst>
                                </p:cTn>
                              </p:par>
                              <p:par>
                                <p:cTn id="32" presetID="10" presetClass="entr" presetSubtype="0" fill="hold" nodeType="withEffect">
                                  <p:stCondLst>
                                    <p:cond delay="0"/>
                                  </p:stCondLst>
                                  <p:childTnLst>
                                    <p:set>
                                      <p:cBhvr>
                                        <p:cTn id="33" dur="1" fill="hold">
                                          <p:stCondLst>
                                            <p:cond delay="0"/>
                                          </p:stCondLst>
                                        </p:cTn>
                                        <p:tgtEl>
                                          <p:spTgt spid="908"/>
                                        </p:tgtEl>
                                        <p:attrNameLst>
                                          <p:attrName>style.visibility</p:attrName>
                                        </p:attrNameLst>
                                      </p:cBhvr>
                                      <p:to>
                                        <p:strVal val="visible"/>
                                      </p:to>
                                    </p:set>
                                    <p:animEffect transition="in" filter="fade">
                                      <p:cBhvr>
                                        <p:cTn id="34" dur="500"/>
                                        <p:tgtEl>
                                          <p:spTgt spid="908"/>
                                        </p:tgtEl>
                                      </p:cBhvr>
                                    </p:animEffect>
                                  </p:childTnLst>
                                </p:cTn>
                              </p:par>
                              <p:par>
                                <p:cTn id="35" presetID="10" presetClass="entr" presetSubtype="0" fill="hold" nodeType="withEffect">
                                  <p:stCondLst>
                                    <p:cond delay="0"/>
                                  </p:stCondLst>
                                  <p:childTnLst>
                                    <p:set>
                                      <p:cBhvr>
                                        <p:cTn id="36" dur="1" fill="hold">
                                          <p:stCondLst>
                                            <p:cond delay="0"/>
                                          </p:stCondLst>
                                        </p:cTn>
                                        <p:tgtEl>
                                          <p:spTgt spid="909"/>
                                        </p:tgtEl>
                                        <p:attrNameLst>
                                          <p:attrName>style.visibility</p:attrName>
                                        </p:attrNameLst>
                                      </p:cBhvr>
                                      <p:to>
                                        <p:strVal val="visible"/>
                                      </p:to>
                                    </p:set>
                                    <p:animEffect transition="in" filter="fade">
                                      <p:cBhvr>
                                        <p:cTn id="37" dur="500"/>
                                        <p:tgtEl>
                                          <p:spTgt spid="909"/>
                                        </p:tgtEl>
                                      </p:cBhvr>
                                    </p:animEffect>
                                  </p:childTnLst>
                                </p:cTn>
                              </p:par>
                              <p:par>
                                <p:cTn id="38" presetID="10" presetClass="entr" presetSubtype="0" fill="hold" nodeType="withEffect">
                                  <p:stCondLst>
                                    <p:cond delay="0"/>
                                  </p:stCondLst>
                                  <p:childTnLst>
                                    <p:set>
                                      <p:cBhvr>
                                        <p:cTn id="39" dur="1" fill="hold">
                                          <p:stCondLst>
                                            <p:cond delay="0"/>
                                          </p:stCondLst>
                                        </p:cTn>
                                        <p:tgtEl>
                                          <p:spTgt spid="910"/>
                                        </p:tgtEl>
                                        <p:attrNameLst>
                                          <p:attrName>style.visibility</p:attrName>
                                        </p:attrNameLst>
                                      </p:cBhvr>
                                      <p:to>
                                        <p:strVal val="visible"/>
                                      </p:to>
                                    </p:set>
                                    <p:animEffect transition="in" filter="fade">
                                      <p:cBhvr>
                                        <p:cTn id="40" dur="500"/>
                                        <p:tgtEl>
                                          <p:spTgt spid="910"/>
                                        </p:tgtEl>
                                      </p:cBhvr>
                                    </p:animEffect>
                                  </p:childTnLst>
                                </p:cTn>
                              </p:par>
                              <p:par>
                                <p:cTn id="41" presetID="10" presetClass="entr" presetSubtype="0" fill="hold" nodeType="withEffect">
                                  <p:stCondLst>
                                    <p:cond delay="0"/>
                                  </p:stCondLst>
                                  <p:childTnLst>
                                    <p:set>
                                      <p:cBhvr>
                                        <p:cTn id="42" dur="1" fill="hold">
                                          <p:stCondLst>
                                            <p:cond delay="0"/>
                                          </p:stCondLst>
                                        </p:cTn>
                                        <p:tgtEl>
                                          <p:spTgt spid="911"/>
                                        </p:tgtEl>
                                        <p:attrNameLst>
                                          <p:attrName>style.visibility</p:attrName>
                                        </p:attrNameLst>
                                      </p:cBhvr>
                                      <p:to>
                                        <p:strVal val="visible"/>
                                      </p:to>
                                    </p:set>
                                    <p:animEffect transition="in" filter="fade">
                                      <p:cBhvr>
                                        <p:cTn id="43" dur="500"/>
                                        <p:tgtEl>
                                          <p:spTgt spid="911"/>
                                        </p:tgtEl>
                                      </p:cBhvr>
                                    </p:animEffect>
                                  </p:childTnLst>
                                </p:cTn>
                              </p:par>
                              <p:par>
                                <p:cTn id="44" presetID="10" presetClass="entr" presetSubtype="0" fill="hold" nodeType="withEffect">
                                  <p:stCondLst>
                                    <p:cond delay="0"/>
                                  </p:stCondLst>
                                  <p:childTnLst>
                                    <p:set>
                                      <p:cBhvr>
                                        <p:cTn id="45" dur="1" fill="hold">
                                          <p:stCondLst>
                                            <p:cond delay="0"/>
                                          </p:stCondLst>
                                        </p:cTn>
                                        <p:tgtEl>
                                          <p:spTgt spid="912"/>
                                        </p:tgtEl>
                                        <p:attrNameLst>
                                          <p:attrName>style.visibility</p:attrName>
                                        </p:attrNameLst>
                                      </p:cBhvr>
                                      <p:to>
                                        <p:strVal val="visible"/>
                                      </p:to>
                                    </p:set>
                                    <p:animEffect transition="in" filter="fade">
                                      <p:cBhvr>
                                        <p:cTn id="46" dur="500"/>
                                        <p:tgtEl>
                                          <p:spTgt spid="912"/>
                                        </p:tgtEl>
                                      </p:cBhvr>
                                    </p:animEffect>
                                  </p:childTnLst>
                                </p:cTn>
                              </p:par>
                              <p:par>
                                <p:cTn id="47" presetID="10" presetClass="entr" presetSubtype="0" fill="hold" nodeType="withEffect">
                                  <p:stCondLst>
                                    <p:cond delay="0"/>
                                  </p:stCondLst>
                                  <p:childTnLst>
                                    <p:set>
                                      <p:cBhvr>
                                        <p:cTn id="48" dur="1" fill="hold">
                                          <p:stCondLst>
                                            <p:cond delay="0"/>
                                          </p:stCondLst>
                                        </p:cTn>
                                        <p:tgtEl>
                                          <p:spTgt spid="913"/>
                                        </p:tgtEl>
                                        <p:attrNameLst>
                                          <p:attrName>style.visibility</p:attrName>
                                        </p:attrNameLst>
                                      </p:cBhvr>
                                      <p:to>
                                        <p:strVal val="visible"/>
                                      </p:to>
                                    </p:set>
                                    <p:animEffect transition="in" filter="fade">
                                      <p:cBhvr>
                                        <p:cTn id="49" dur="500"/>
                                        <p:tgtEl>
                                          <p:spTgt spid="913"/>
                                        </p:tgtEl>
                                      </p:cBhvr>
                                    </p:animEffect>
                                  </p:childTnLst>
                                </p:cTn>
                              </p:par>
                              <p:par>
                                <p:cTn id="50" presetID="10" presetClass="entr" presetSubtype="0" fill="hold" nodeType="withEffect">
                                  <p:stCondLst>
                                    <p:cond delay="0"/>
                                  </p:stCondLst>
                                  <p:childTnLst>
                                    <p:set>
                                      <p:cBhvr>
                                        <p:cTn id="51" dur="1" fill="hold">
                                          <p:stCondLst>
                                            <p:cond delay="0"/>
                                          </p:stCondLst>
                                        </p:cTn>
                                        <p:tgtEl>
                                          <p:spTgt spid="914"/>
                                        </p:tgtEl>
                                        <p:attrNameLst>
                                          <p:attrName>style.visibility</p:attrName>
                                        </p:attrNameLst>
                                      </p:cBhvr>
                                      <p:to>
                                        <p:strVal val="visible"/>
                                      </p:to>
                                    </p:set>
                                    <p:animEffect transition="in" filter="fade">
                                      <p:cBhvr>
                                        <p:cTn id="52" dur="500"/>
                                        <p:tgtEl>
                                          <p:spTgt spid="914"/>
                                        </p:tgtEl>
                                      </p:cBhvr>
                                    </p:animEffect>
                                  </p:childTnLst>
                                </p:cTn>
                              </p:par>
                              <p:par>
                                <p:cTn id="53" presetID="10" presetClass="entr" presetSubtype="0" fill="hold" nodeType="withEffect">
                                  <p:stCondLst>
                                    <p:cond delay="0"/>
                                  </p:stCondLst>
                                  <p:childTnLst>
                                    <p:set>
                                      <p:cBhvr>
                                        <p:cTn id="54" dur="1" fill="hold">
                                          <p:stCondLst>
                                            <p:cond delay="0"/>
                                          </p:stCondLst>
                                        </p:cTn>
                                        <p:tgtEl>
                                          <p:spTgt spid="915"/>
                                        </p:tgtEl>
                                        <p:attrNameLst>
                                          <p:attrName>style.visibility</p:attrName>
                                        </p:attrNameLst>
                                      </p:cBhvr>
                                      <p:to>
                                        <p:strVal val="visible"/>
                                      </p:to>
                                    </p:set>
                                    <p:animEffect transition="in" filter="fade">
                                      <p:cBhvr>
                                        <p:cTn id="55" dur="500"/>
                                        <p:tgtEl>
                                          <p:spTgt spid="915"/>
                                        </p:tgtEl>
                                      </p:cBhvr>
                                    </p:animEffect>
                                  </p:childTnLst>
                                </p:cTn>
                              </p:par>
                              <p:par>
                                <p:cTn id="56" presetID="10" presetClass="entr" presetSubtype="0" fill="hold" nodeType="withEffect">
                                  <p:stCondLst>
                                    <p:cond delay="0"/>
                                  </p:stCondLst>
                                  <p:childTnLst>
                                    <p:set>
                                      <p:cBhvr>
                                        <p:cTn id="57" dur="1" fill="hold">
                                          <p:stCondLst>
                                            <p:cond delay="0"/>
                                          </p:stCondLst>
                                        </p:cTn>
                                        <p:tgtEl>
                                          <p:spTgt spid="916"/>
                                        </p:tgtEl>
                                        <p:attrNameLst>
                                          <p:attrName>style.visibility</p:attrName>
                                        </p:attrNameLst>
                                      </p:cBhvr>
                                      <p:to>
                                        <p:strVal val="visible"/>
                                      </p:to>
                                    </p:set>
                                    <p:animEffect transition="in" filter="fade">
                                      <p:cBhvr>
                                        <p:cTn id="58" dur="500"/>
                                        <p:tgtEl>
                                          <p:spTgt spid="916"/>
                                        </p:tgtEl>
                                      </p:cBhvr>
                                    </p:animEffect>
                                  </p:childTnLst>
                                </p:cTn>
                              </p:par>
                              <p:par>
                                <p:cTn id="59" presetID="10" presetClass="entr" presetSubtype="0" fill="hold" nodeType="withEffect">
                                  <p:stCondLst>
                                    <p:cond delay="0"/>
                                  </p:stCondLst>
                                  <p:childTnLst>
                                    <p:set>
                                      <p:cBhvr>
                                        <p:cTn id="60" dur="1" fill="hold">
                                          <p:stCondLst>
                                            <p:cond delay="0"/>
                                          </p:stCondLst>
                                        </p:cTn>
                                        <p:tgtEl>
                                          <p:spTgt spid="917"/>
                                        </p:tgtEl>
                                        <p:attrNameLst>
                                          <p:attrName>style.visibility</p:attrName>
                                        </p:attrNameLst>
                                      </p:cBhvr>
                                      <p:to>
                                        <p:strVal val="visible"/>
                                      </p:to>
                                    </p:set>
                                    <p:animEffect transition="in" filter="fade">
                                      <p:cBhvr>
                                        <p:cTn id="61" dur="500"/>
                                        <p:tgtEl>
                                          <p:spTgt spid="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28"/>
          <p:cNvSpPr/>
          <p:nvPr/>
        </p:nvSpPr>
        <p:spPr>
          <a:xfrm>
            <a:off x="46720" y="-3428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28"/>
          <p:cNvSpPr/>
          <p:nvPr/>
        </p:nvSpPr>
        <p:spPr>
          <a:xfrm>
            <a:off x="5909600" y="614845"/>
            <a:ext cx="11959645" cy="874582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8"/>
          <p:cNvSpPr txBox="1"/>
          <p:nvPr/>
        </p:nvSpPr>
        <p:spPr>
          <a:xfrm>
            <a:off x="8043824" y="1073824"/>
            <a:ext cx="6416217" cy="67710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400" b="1" dirty="0">
                <a:solidFill>
                  <a:srgbClr val="366092"/>
                </a:solidFill>
                <a:latin typeface="Arial"/>
                <a:ea typeface="Arial"/>
                <a:cs typeface="Arial"/>
                <a:sym typeface="Arial"/>
              </a:rPr>
              <a:t>Quản </a:t>
            </a:r>
            <a:r>
              <a:rPr lang="en-US" sz="4400" b="1" dirty="0" err="1">
                <a:solidFill>
                  <a:srgbClr val="366092"/>
                </a:solidFill>
                <a:latin typeface="Arial"/>
                <a:ea typeface="Arial"/>
                <a:cs typeface="Arial"/>
                <a:sym typeface="Arial"/>
              </a:rPr>
              <a:t>lý</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rủi</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ro</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tài</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chính</a:t>
            </a:r>
            <a:endParaRPr sz="4400" b="1" dirty="0">
              <a:solidFill>
                <a:srgbClr val="366092"/>
              </a:solidFill>
              <a:latin typeface="Arial"/>
              <a:ea typeface="Arial"/>
              <a:cs typeface="Arial"/>
              <a:sym typeface="Arial"/>
            </a:endParaRPr>
          </a:p>
        </p:txBody>
      </p:sp>
      <p:sp>
        <p:nvSpPr>
          <p:cNvPr id="930" name="Google Shape;930;p28"/>
          <p:cNvSpPr/>
          <p:nvPr/>
        </p:nvSpPr>
        <p:spPr>
          <a:xfrm>
            <a:off x="16080895" y="8382327"/>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4">
              <a:alphaModFix/>
            </a:blip>
            <a:stretch>
              <a:fillRect/>
            </a:stretch>
          </a:blipFill>
          <a:ln>
            <a:noFill/>
          </a:ln>
        </p:spPr>
      </p:sp>
      <p:sp>
        <p:nvSpPr>
          <p:cNvPr id="931" name="Google Shape;931;p28"/>
          <p:cNvSpPr/>
          <p:nvPr/>
        </p:nvSpPr>
        <p:spPr>
          <a:xfrm rot="-203414">
            <a:off x="15748568" y="5348514"/>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28"/>
          <p:cNvSpPr/>
          <p:nvPr/>
        </p:nvSpPr>
        <p:spPr>
          <a:xfrm rot="-827166">
            <a:off x="-884368" y="-29694"/>
            <a:ext cx="4507742" cy="1141590"/>
          </a:xfrm>
          <a:custGeom>
            <a:avLst/>
            <a:gdLst/>
            <a:ahLst/>
            <a:cxnLst/>
            <a:rect l="l" t="t" r="r" b="b"/>
            <a:pathLst>
              <a:path w="4393894" h="1062523" extrusionOk="0">
                <a:moveTo>
                  <a:pt x="0" y="0"/>
                </a:moveTo>
                <a:lnTo>
                  <a:pt x="4393894" y="0"/>
                </a:lnTo>
                <a:lnTo>
                  <a:pt x="4393894" y="1062524"/>
                </a:lnTo>
                <a:lnTo>
                  <a:pt x="0" y="1062524"/>
                </a:lnTo>
                <a:lnTo>
                  <a:pt x="0" y="0"/>
                </a:lnTo>
                <a:close/>
              </a:path>
            </a:pathLst>
          </a:custGeom>
          <a:blipFill rotWithShape="1">
            <a:blip r:embed="rId6">
              <a:alphaModFix/>
            </a:blip>
            <a:stretch>
              <a:fillRect/>
            </a:stretch>
          </a:blipFill>
          <a:ln>
            <a:noFill/>
          </a:ln>
        </p:spPr>
      </p:sp>
      <p:sp>
        <p:nvSpPr>
          <p:cNvPr id="933" name="Google Shape;933;p28"/>
          <p:cNvSpPr/>
          <p:nvPr/>
        </p:nvSpPr>
        <p:spPr>
          <a:xfrm>
            <a:off x="9852950" y="2897493"/>
            <a:ext cx="2057400" cy="2828925"/>
          </a:xfrm>
          <a:custGeom>
            <a:avLst/>
            <a:gdLst/>
            <a:ahLst/>
            <a:cxnLst/>
            <a:rect l="l" t="t" r="r" b="b"/>
            <a:pathLst>
              <a:path w="1371600" h="1885950" extrusionOk="0">
                <a:moveTo>
                  <a:pt x="228600" y="0"/>
                </a:moveTo>
                <a:lnTo>
                  <a:pt x="1143000" y="0"/>
                </a:lnTo>
                <a:cubicBezTo>
                  <a:pt x="1143000" y="0"/>
                  <a:pt x="1371600" y="0"/>
                  <a:pt x="1371600" y="228600"/>
                </a:cubicBezTo>
                <a:lnTo>
                  <a:pt x="1371600" y="1657350"/>
                </a:lnTo>
                <a:cubicBezTo>
                  <a:pt x="1371600" y="1657350"/>
                  <a:pt x="1371600" y="1885950"/>
                  <a:pt x="1143000" y="1885950"/>
                </a:cubicBezTo>
                <a:lnTo>
                  <a:pt x="228600" y="1885950"/>
                </a:lnTo>
                <a:cubicBezTo>
                  <a:pt x="228600" y="1885950"/>
                  <a:pt x="0" y="1885950"/>
                  <a:pt x="0" y="1657350"/>
                </a:cubicBezTo>
                <a:lnTo>
                  <a:pt x="0" y="228600"/>
                </a:lnTo>
                <a:cubicBezTo>
                  <a:pt x="0" y="228600"/>
                  <a:pt x="0" y="0"/>
                  <a:pt x="228600" y="0"/>
                </a:cubicBezTo>
              </a:path>
            </a:pathLst>
          </a:cu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34" name="Google Shape;934;p28"/>
          <p:cNvSpPr/>
          <p:nvPr/>
        </p:nvSpPr>
        <p:spPr>
          <a:xfrm>
            <a:off x="12596150" y="2413371"/>
            <a:ext cx="3600450" cy="1084197"/>
          </a:xfrm>
          <a:custGeom>
            <a:avLst/>
            <a:gdLst/>
            <a:ahLst/>
            <a:cxnLst/>
            <a:rect l="l" t="t" r="r" b="b"/>
            <a:pathLst>
              <a:path w="2400300" h="514350" extrusionOk="0">
                <a:moveTo>
                  <a:pt x="114300" y="0"/>
                </a:moveTo>
                <a:lnTo>
                  <a:pt x="2286000" y="0"/>
                </a:lnTo>
                <a:cubicBezTo>
                  <a:pt x="2286000" y="0"/>
                  <a:pt x="2400300" y="0"/>
                  <a:pt x="2400300" y="114300"/>
                </a:cubicBezTo>
                <a:lnTo>
                  <a:pt x="2400300" y="400050"/>
                </a:lnTo>
                <a:cubicBezTo>
                  <a:pt x="2400300" y="400050"/>
                  <a:pt x="2400300" y="514350"/>
                  <a:pt x="22860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35" name="Google Shape;935;p28"/>
          <p:cNvSpPr/>
          <p:nvPr/>
        </p:nvSpPr>
        <p:spPr>
          <a:xfrm>
            <a:off x="9252874" y="6240768"/>
            <a:ext cx="3343275" cy="771525"/>
          </a:xfrm>
          <a:custGeom>
            <a:avLst/>
            <a:gdLst/>
            <a:ahLst/>
            <a:cxnLst/>
            <a:rect l="l" t="t" r="r" b="b"/>
            <a:pathLst>
              <a:path w="2171700" h="514350" extrusionOk="0">
                <a:moveTo>
                  <a:pt x="114300" y="0"/>
                </a:moveTo>
                <a:lnTo>
                  <a:pt x="2057400" y="0"/>
                </a:lnTo>
                <a:cubicBezTo>
                  <a:pt x="2057400" y="0"/>
                  <a:pt x="2171700" y="0"/>
                  <a:pt x="2171700" y="114300"/>
                </a:cubicBezTo>
                <a:lnTo>
                  <a:pt x="2171700" y="400050"/>
                </a:lnTo>
                <a:cubicBezTo>
                  <a:pt x="2171700" y="400050"/>
                  <a:pt x="2171700" y="514350"/>
                  <a:pt x="20574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36" name="Google Shape;936;p28"/>
          <p:cNvSpPr/>
          <p:nvPr/>
        </p:nvSpPr>
        <p:spPr>
          <a:xfrm>
            <a:off x="5909600" y="2413371"/>
            <a:ext cx="3257550" cy="1084197"/>
          </a:xfrm>
          <a:custGeom>
            <a:avLst/>
            <a:gdLst/>
            <a:ahLst/>
            <a:cxnLst/>
            <a:rect l="l" t="t" r="r" b="b"/>
            <a:pathLst>
              <a:path w="2171700" h="514350" extrusionOk="0">
                <a:moveTo>
                  <a:pt x="114300" y="0"/>
                </a:moveTo>
                <a:lnTo>
                  <a:pt x="2057400" y="0"/>
                </a:lnTo>
                <a:cubicBezTo>
                  <a:pt x="2057400" y="0"/>
                  <a:pt x="2171700" y="0"/>
                  <a:pt x="2171700" y="114300"/>
                </a:cubicBezTo>
                <a:lnTo>
                  <a:pt x="2171700" y="400050"/>
                </a:lnTo>
                <a:cubicBezTo>
                  <a:pt x="2171700" y="400050"/>
                  <a:pt x="2171700" y="514350"/>
                  <a:pt x="2057400" y="514350"/>
                </a:cubicBezTo>
                <a:lnTo>
                  <a:pt x="114300" y="514350"/>
                </a:lnTo>
                <a:cubicBezTo>
                  <a:pt x="114300" y="514350"/>
                  <a:pt x="0" y="514350"/>
                  <a:pt x="0" y="400050"/>
                </a:cubicBezTo>
                <a:lnTo>
                  <a:pt x="0" y="114300"/>
                </a:lnTo>
                <a:cubicBezTo>
                  <a:pt x="0" y="114300"/>
                  <a:pt x="0" y="0"/>
                  <a:pt x="114300" y="0"/>
                </a:cubicBezTo>
              </a:path>
            </a:pathLst>
          </a:custGeom>
          <a:noFill/>
          <a:ln w="3810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37" name="Google Shape;937;p28"/>
          <p:cNvSpPr txBox="1"/>
          <p:nvPr/>
        </p:nvSpPr>
        <p:spPr>
          <a:xfrm>
            <a:off x="9914904" y="8481250"/>
            <a:ext cx="5096066"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err="1">
                <a:solidFill>
                  <a:srgbClr val="595959"/>
                </a:solidFill>
                <a:latin typeface="Arial"/>
                <a:ea typeface="Arial"/>
                <a:cs typeface="Arial"/>
                <a:sym typeface="Arial"/>
              </a:rPr>
              <a:t>Áp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dụng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các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công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cụ</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công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nghệ</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để</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tự</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động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hóa</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quy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trình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làm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việc</a:t>
            </a:r>
            <a:endParaRPr sz="2400" dirty="0">
              <a:solidFill>
                <a:srgbClr val="595959"/>
              </a:solidFill>
              <a:latin typeface="Arial"/>
              <a:ea typeface="Arial"/>
              <a:cs typeface="Arial"/>
              <a:sym typeface="Arial"/>
            </a:endParaRPr>
          </a:p>
        </p:txBody>
      </p:sp>
      <p:sp>
        <p:nvSpPr>
          <p:cNvPr id="938" name="Google Shape;938;p28"/>
          <p:cNvSpPr txBox="1"/>
          <p:nvPr/>
        </p:nvSpPr>
        <p:spPr>
          <a:xfrm>
            <a:off x="9914904" y="7170527"/>
            <a:ext cx="3545843"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Tránh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lãng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phí</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tài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nguyên</a:t>
            </a:r>
            <a:r>
              <a:rPr lang="en-US" sz="2400" dirty="0">
                <a:solidFill>
                  <a:srgbClr val="595959"/>
                </a:solidFill>
                <a:latin typeface="Arial"/>
                <a:ea typeface="Arial"/>
                <a:cs typeface="Arial"/>
                <a:sym typeface="Arial"/>
              </a:rPr>
              <a:t> </a:t>
            </a:r>
            <a:endParaRPr sz="2400" dirty="0">
              <a:solidFill>
                <a:srgbClr val="595959"/>
              </a:solidFill>
              <a:latin typeface="Arial"/>
              <a:ea typeface="Arial"/>
              <a:cs typeface="Arial"/>
              <a:sym typeface="Arial"/>
            </a:endParaRPr>
          </a:p>
        </p:txBody>
      </p:sp>
      <p:sp>
        <p:nvSpPr>
          <p:cNvPr id="939" name="Google Shape;939;p28"/>
          <p:cNvSpPr txBox="1"/>
          <p:nvPr/>
        </p:nvSpPr>
        <p:spPr>
          <a:xfrm>
            <a:off x="6971610" y="3656899"/>
            <a:ext cx="1605573"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Phần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cứng</a:t>
            </a:r>
            <a:endParaRPr sz="2400" dirty="0">
              <a:solidFill>
                <a:srgbClr val="595959"/>
              </a:solidFill>
              <a:latin typeface="Arial"/>
              <a:ea typeface="Arial"/>
              <a:cs typeface="Arial"/>
              <a:sym typeface="Arial"/>
            </a:endParaRPr>
          </a:p>
        </p:txBody>
      </p:sp>
      <p:sp>
        <p:nvSpPr>
          <p:cNvPr id="940" name="Google Shape;940;p28"/>
          <p:cNvSpPr txBox="1"/>
          <p:nvPr/>
        </p:nvSpPr>
        <p:spPr>
          <a:xfrm>
            <a:off x="13228859" y="3648053"/>
            <a:ext cx="3994155"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Độ</a:t>
            </a:r>
            <a:r>
              <a:rPr lang="en-US" sz="2400" dirty="0">
                <a:solidFill>
                  <a:srgbClr val="595959"/>
                </a:solidFill>
                <a:latin typeface="Arial"/>
                <a:ea typeface="Arial"/>
                <a:cs typeface="Arial"/>
                <a:sym typeface="Arial"/>
              </a:rPr>
              <a:t> tin </a:t>
            </a:r>
            <a:r>
              <a:rPr lang="en-US" sz="2400" dirty="0" err="1">
                <a:solidFill>
                  <a:srgbClr val="595959"/>
                </a:solidFill>
                <a:latin typeface="Arial"/>
                <a:ea typeface="Arial"/>
                <a:cs typeface="Arial"/>
                <a:sym typeface="Arial"/>
              </a:rPr>
              <a:t>cậy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của</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doanh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nghiệp</a:t>
            </a:r>
            <a:endParaRPr sz="2400" dirty="0">
              <a:solidFill>
                <a:srgbClr val="595959"/>
              </a:solidFill>
              <a:latin typeface="Arial"/>
              <a:ea typeface="Arial"/>
              <a:cs typeface="Arial"/>
              <a:sym typeface="Arial"/>
            </a:endParaRPr>
          </a:p>
        </p:txBody>
      </p:sp>
      <p:sp>
        <p:nvSpPr>
          <p:cNvPr id="941" name="Google Shape;941;p28"/>
          <p:cNvSpPr txBox="1"/>
          <p:nvPr/>
        </p:nvSpPr>
        <p:spPr>
          <a:xfrm>
            <a:off x="9919234" y="7672693"/>
            <a:ext cx="4784908"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err="1">
                <a:solidFill>
                  <a:srgbClr val="595959"/>
                </a:solidFill>
                <a:latin typeface="Arial"/>
                <a:ea typeface="Arial"/>
                <a:cs typeface="Arial"/>
                <a:sym typeface="Arial"/>
              </a:rPr>
              <a:t>Thiết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lập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mối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quan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hệ</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dài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với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các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nhà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cung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cấp</a:t>
            </a:r>
            <a:r>
              <a:rPr lang="en-US" sz="2400" dirty="0">
                <a:solidFill>
                  <a:srgbClr val="595959"/>
                </a:solidFill>
                <a:latin typeface="Arial"/>
                <a:ea typeface="Arial"/>
                <a:cs typeface="Arial"/>
                <a:sym typeface="Arial"/>
              </a:rPr>
              <a:t> </a:t>
            </a:r>
            <a:endParaRPr sz="2400" dirty="0">
              <a:solidFill>
                <a:srgbClr val="595959"/>
              </a:solidFill>
              <a:latin typeface="Arial"/>
              <a:ea typeface="Arial"/>
              <a:cs typeface="Arial"/>
              <a:sym typeface="Arial"/>
            </a:endParaRPr>
          </a:p>
        </p:txBody>
      </p:sp>
      <p:sp>
        <p:nvSpPr>
          <p:cNvPr id="942" name="Google Shape;942;p28"/>
          <p:cNvSpPr txBox="1"/>
          <p:nvPr/>
        </p:nvSpPr>
        <p:spPr>
          <a:xfrm>
            <a:off x="6859734" y="4129407"/>
            <a:ext cx="1771906"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err="1">
                <a:solidFill>
                  <a:srgbClr val="595959"/>
                </a:solidFill>
                <a:latin typeface="Arial"/>
                <a:ea typeface="Arial"/>
                <a:cs typeface="Arial"/>
                <a:sym typeface="Arial"/>
              </a:rPr>
              <a:t>Phần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mềm</a:t>
            </a:r>
            <a:endParaRPr sz="2400" dirty="0">
              <a:solidFill>
                <a:srgbClr val="595959"/>
              </a:solidFill>
              <a:latin typeface="Arial"/>
              <a:ea typeface="Arial"/>
              <a:cs typeface="Arial"/>
              <a:sym typeface="Arial"/>
            </a:endParaRPr>
          </a:p>
        </p:txBody>
      </p:sp>
      <p:sp>
        <p:nvSpPr>
          <p:cNvPr id="943" name="Google Shape;943;p28"/>
          <p:cNvSpPr txBox="1"/>
          <p:nvPr/>
        </p:nvSpPr>
        <p:spPr>
          <a:xfrm>
            <a:off x="13308986" y="4170152"/>
            <a:ext cx="337432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595959"/>
                </a:solidFill>
                <a:latin typeface="Arial"/>
                <a:ea typeface="Arial"/>
                <a:cs typeface="Arial"/>
                <a:sym typeface="Arial"/>
              </a:rPr>
              <a:t>Báo </a:t>
            </a:r>
            <a:r>
              <a:rPr lang="en-US" sz="2400" dirty="0" err="1">
                <a:solidFill>
                  <a:srgbClr val="595959"/>
                </a:solidFill>
                <a:latin typeface="Arial"/>
                <a:ea typeface="Arial"/>
                <a:cs typeface="Arial"/>
                <a:sym typeface="Arial"/>
              </a:rPr>
              <a:t>cáo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chuyên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nghiệp</a:t>
            </a:r>
            <a:endParaRPr sz="2400" dirty="0">
              <a:solidFill>
                <a:srgbClr val="595959"/>
              </a:solidFill>
              <a:latin typeface="Arial"/>
              <a:ea typeface="Arial"/>
              <a:cs typeface="Arial"/>
              <a:sym typeface="Arial"/>
            </a:endParaRPr>
          </a:p>
        </p:txBody>
      </p:sp>
      <p:sp>
        <p:nvSpPr>
          <p:cNvPr id="944" name="Google Shape;944;p28"/>
          <p:cNvSpPr txBox="1"/>
          <p:nvPr/>
        </p:nvSpPr>
        <p:spPr>
          <a:xfrm>
            <a:off x="6633280" y="4684502"/>
            <a:ext cx="1901161"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dirty="0">
                <a:solidFill>
                  <a:srgbClr val="595959"/>
                </a:solidFill>
                <a:latin typeface="Arial"/>
                <a:ea typeface="Arial"/>
                <a:cs typeface="Arial"/>
                <a:sym typeface="Arial"/>
              </a:rPr>
              <a:t>Chi </a:t>
            </a:r>
            <a:r>
              <a:rPr lang="en-US" sz="2400" dirty="0" err="1">
                <a:solidFill>
                  <a:srgbClr val="595959"/>
                </a:solidFill>
                <a:latin typeface="Arial"/>
                <a:ea typeface="Arial"/>
                <a:cs typeface="Arial"/>
                <a:sym typeface="Arial"/>
              </a:rPr>
              <a:t>phí</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duy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trì</a:t>
            </a:r>
            <a:endParaRPr sz="2400" dirty="0">
              <a:solidFill>
                <a:srgbClr val="595959"/>
              </a:solidFill>
              <a:latin typeface="Arial"/>
              <a:ea typeface="Arial"/>
              <a:cs typeface="Arial"/>
              <a:sym typeface="Arial"/>
            </a:endParaRPr>
          </a:p>
        </p:txBody>
      </p:sp>
      <p:sp>
        <p:nvSpPr>
          <p:cNvPr id="945" name="Google Shape;945;p28"/>
          <p:cNvSpPr txBox="1"/>
          <p:nvPr/>
        </p:nvSpPr>
        <p:spPr>
          <a:xfrm>
            <a:off x="13302418" y="4690013"/>
            <a:ext cx="337432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rgbClr val="595959"/>
                </a:solidFill>
                <a:latin typeface="Arial"/>
                <a:ea typeface="Arial"/>
                <a:cs typeface="Arial"/>
                <a:sym typeface="Arial"/>
              </a:rPr>
              <a:t>Kiểm toán nội bộ định kỳ</a:t>
            </a:r>
            <a:endParaRPr sz="2400">
              <a:solidFill>
                <a:srgbClr val="595959"/>
              </a:solidFill>
              <a:latin typeface="Arial"/>
              <a:ea typeface="Arial"/>
              <a:cs typeface="Arial"/>
              <a:sym typeface="Arial"/>
            </a:endParaRPr>
          </a:p>
        </p:txBody>
      </p:sp>
      <p:sp>
        <p:nvSpPr>
          <p:cNvPr id="946" name="Google Shape;946;p28"/>
          <p:cNvSpPr/>
          <p:nvPr/>
        </p:nvSpPr>
        <p:spPr>
          <a:xfrm>
            <a:off x="9591734" y="7190294"/>
            <a:ext cx="261216" cy="1628775"/>
          </a:xfrm>
          <a:custGeom>
            <a:avLst/>
            <a:gdLst/>
            <a:ahLst/>
            <a:cxnLst/>
            <a:rect l="l" t="t" r="r" b="b"/>
            <a:pathLst>
              <a:path w="171449" h="914400" extrusionOk="0">
                <a:moveTo>
                  <a:pt x="171449" y="914400"/>
                </a:moveTo>
                <a:lnTo>
                  <a:pt x="115252" y="914400"/>
                </a:lnTo>
                <a:lnTo>
                  <a:pt x="114300" y="914400"/>
                </a:lnTo>
                <a:cubicBezTo>
                  <a:pt x="51173" y="914400"/>
                  <a:pt x="0" y="863226"/>
                  <a:pt x="0" y="800100"/>
                </a:cubicBez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47" name="Google Shape;947;p28"/>
          <p:cNvSpPr/>
          <p:nvPr/>
        </p:nvSpPr>
        <p:spPr>
          <a:xfrm>
            <a:off x="11910350" y="3111806"/>
            <a:ext cx="685800" cy="728663"/>
          </a:xfrm>
          <a:custGeom>
            <a:avLst/>
            <a:gdLst/>
            <a:ahLst/>
            <a:cxnLst/>
            <a:rect l="l" t="t" r="r" b="b"/>
            <a:pathLst>
              <a:path w="457200" h="485775" extrusionOk="0">
                <a:moveTo>
                  <a:pt x="457200" y="0"/>
                </a:moveTo>
                <a:lnTo>
                  <a:pt x="428625" y="0"/>
                </a:lnTo>
                <a:lnTo>
                  <a:pt x="427672" y="0"/>
                </a:lnTo>
                <a:cubicBezTo>
                  <a:pt x="317727" y="0"/>
                  <a:pt x="228600" y="89127"/>
                  <a:pt x="228600" y="199072"/>
                </a:cubicBezTo>
                <a:lnTo>
                  <a:pt x="228600" y="285750"/>
                </a:lnTo>
                <a:lnTo>
                  <a:pt x="228600" y="286702"/>
                </a:lnTo>
                <a:cubicBezTo>
                  <a:pt x="228600" y="396647"/>
                  <a:pt x="139472" y="485775"/>
                  <a:pt x="29527" y="485775"/>
                </a:cubicBezTo>
                <a:lnTo>
                  <a:pt x="28575" y="485775"/>
                </a:lnTo>
                <a:lnTo>
                  <a:pt x="0" y="485775"/>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48" name="Google Shape;948;p28"/>
          <p:cNvSpPr/>
          <p:nvPr/>
        </p:nvSpPr>
        <p:spPr>
          <a:xfrm>
            <a:off x="8567075" y="3497568"/>
            <a:ext cx="257175" cy="342900"/>
          </a:xfrm>
          <a:custGeom>
            <a:avLst/>
            <a:gdLst/>
            <a:ahLst/>
            <a:cxnLst/>
            <a:rect l="l" t="t" r="r" b="b"/>
            <a:pathLst>
              <a:path w="171450" h="228600" extrusionOk="0">
                <a:moveTo>
                  <a:pt x="171450" y="0"/>
                </a:moveTo>
                <a:lnTo>
                  <a:pt x="171450" y="114300"/>
                </a:lnTo>
                <a:lnTo>
                  <a:pt x="171450" y="228600"/>
                </a:lnTo>
                <a:lnTo>
                  <a:pt x="85725" y="228600"/>
                </a:lnTo>
                <a:lnTo>
                  <a:pt x="0" y="2286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49" name="Google Shape;949;p28"/>
          <p:cNvSpPr/>
          <p:nvPr/>
        </p:nvSpPr>
        <p:spPr>
          <a:xfrm>
            <a:off x="8567075" y="3497568"/>
            <a:ext cx="257175" cy="857250"/>
          </a:xfrm>
          <a:custGeom>
            <a:avLst/>
            <a:gdLst/>
            <a:ahLst/>
            <a:cxnLst/>
            <a:rect l="l" t="t" r="r" b="b"/>
            <a:pathLst>
              <a:path w="171450" h="571500" extrusionOk="0">
                <a:moveTo>
                  <a:pt x="171450" y="0"/>
                </a:moveTo>
                <a:lnTo>
                  <a:pt x="171450" y="285750"/>
                </a:lnTo>
                <a:lnTo>
                  <a:pt x="171450" y="571500"/>
                </a:lnTo>
                <a:lnTo>
                  <a:pt x="85725" y="571500"/>
                </a:lnTo>
                <a:lnTo>
                  <a:pt x="0" y="5715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0" name="Google Shape;950;p28"/>
          <p:cNvSpPr/>
          <p:nvPr/>
        </p:nvSpPr>
        <p:spPr>
          <a:xfrm>
            <a:off x="8567075" y="3497568"/>
            <a:ext cx="257175" cy="1371600"/>
          </a:xfrm>
          <a:custGeom>
            <a:avLst/>
            <a:gdLst/>
            <a:ahLst/>
            <a:cxnLst/>
            <a:rect l="l" t="t" r="r" b="b"/>
            <a:pathLst>
              <a:path w="171450" h="914400" extrusionOk="0">
                <a:moveTo>
                  <a:pt x="171450" y="0"/>
                </a:moveTo>
                <a:lnTo>
                  <a:pt x="171450" y="114300"/>
                </a:lnTo>
                <a:lnTo>
                  <a:pt x="171450" y="800100"/>
                </a:lnTo>
                <a:cubicBezTo>
                  <a:pt x="171450" y="863226"/>
                  <a:pt x="120276" y="914400"/>
                  <a:pt x="57150" y="914400"/>
                </a:cubicBezTo>
                <a:lnTo>
                  <a:pt x="56197" y="914400"/>
                </a:lnTo>
                <a:lnTo>
                  <a:pt x="0" y="9144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1" name="Google Shape;951;p28"/>
          <p:cNvSpPr/>
          <p:nvPr/>
        </p:nvSpPr>
        <p:spPr>
          <a:xfrm>
            <a:off x="12939050" y="3497568"/>
            <a:ext cx="257175" cy="342900"/>
          </a:xfrm>
          <a:custGeom>
            <a:avLst/>
            <a:gdLst/>
            <a:ahLst/>
            <a:cxnLst/>
            <a:rect l="l" t="t" r="r" b="b"/>
            <a:pathLst>
              <a:path w="171450" h="228600" extrusionOk="0">
                <a:moveTo>
                  <a:pt x="171450" y="228600"/>
                </a:moveTo>
                <a:lnTo>
                  <a:pt x="85725" y="228600"/>
                </a:lnTo>
                <a:lnTo>
                  <a:pt x="0" y="228600"/>
                </a:ln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2" name="Google Shape;952;p28"/>
          <p:cNvSpPr/>
          <p:nvPr/>
        </p:nvSpPr>
        <p:spPr>
          <a:xfrm>
            <a:off x="12939050" y="3497568"/>
            <a:ext cx="257175" cy="857250"/>
          </a:xfrm>
          <a:custGeom>
            <a:avLst/>
            <a:gdLst/>
            <a:ahLst/>
            <a:cxnLst/>
            <a:rect l="l" t="t" r="r" b="b"/>
            <a:pathLst>
              <a:path w="171450" h="571500" extrusionOk="0">
                <a:moveTo>
                  <a:pt x="171450" y="571500"/>
                </a:moveTo>
                <a:lnTo>
                  <a:pt x="85725" y="571500"/>
                </a:lnTo>
                <a:lnTo>
                  <a:pt x="0" y="571500"/>
                </a:lnTo>
                <a:lnTo>
                  <a:pt x="0" y="28575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3" name="Google Shape;953;p28"/>
          <p:cNvSpPr/>
          <p:nvPr/>
        </p:nvSpPr>
        <p:spPr>
          <a:xfrm>
            <a:off x="12939050" y="3497568"/>
            <a:ext cx="257175" cy="1371600"/>
          </a:xfrm>
          <a:custGeom>
            <a:avLst/>
            <a:gdLst/>
            <a:ahLst/>
            <a:cxnLst/>
            <a:rect l="l" t="t" r="r" b="b"/>
            <a:pathLst>
              <a:path w="171450" h="914400" extrusionOk="0">
                <a:moveTo>
                  <a:pt x="171450" y="914400"/>
                </a:moveTo>
                <a:lnTo>
                  <a:pt x="115252" y="914400"/>
                </a:lnTo>
                <a:lnTo>
                  <a:pt x="114300" y="914400"/>
                </a:lnTo>
                <a:cubicBezTo>
                  <a:pt x="51173" y="914400"/>
                  <a:pt x="0" y="863226"/>
                  <a:pt x="0" y="800100"/>
                </a:cubicBez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4" name="Google Shape;954;p28"/>
          <p:cNvSpPr/>
          <p:nvPr/>
        </p:nvSpPr>
        <p:spPr>
          <a:xfrm>
            <a:off x="10881651" y="5726418"/>
            <a:ext cx="14288" cy="514350"/>
          </a:xfrm>
          <a:custGeom>
            <a:avLst/>
            <a:gdLst/>
            <a:ahLst/>
            <a:cxnLst/>
            <a:rect l="l" t="t" r="r" b="b"/>
            <a:pathLst>
              <a:path w="9525" h="342900" extrusionOk="0">
                <a:moveTo>
                  <a:pt x="0" y="0"/>
                </a:moveTo>
                <a:lnTo>
                  <a:pt x="0" y="171450"/>
                </a:lnTo>
                <a:lnTo>
                  <a:pt x="0" y="34290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5" name="Google Shape;955;p28"/>
          <p:cNvSpPr/>
          <p:nvPr/>
        </p:nvSpPr>
        <p:spPr>
          <a:xfrm>
            <a:off x="9167150" y="3111806"/>
            <a:ext cx="685800" cy="728663"/>
          </a:xfrm>
          <a:custGeom>
            <a:avLst/>
            <a:gdLst/>
            <a:ahLst/>
            <a:cxnLst/>
            <a:rect l="l" t="t" r="r" b="b"/>
            <a:pathLst>
              <a:path w="457200" h="485775" extrusionOk="0">
                <a:moveTo>
                  <a:pt x="0" y="0"/>
                </a:moveTo>
                <a:lnTo>
                  <a:pt x="28575" y="0"/>
                </a:lnTo>
                <a:lnTo>
                  <a:pt x="29527" y="0"/>
                </a:lnTo>
                <a:cubicBezTo>
                  <a:pt x="139472" y="0"/>
                  <a:pt x="228600" y="89127"/>
                  <a:pt x="228600" y="199072"/>
                </a:cubicBezTo>
                <a:lnTo>
                  <a:pt x="228600" y="285750"/>
                </a:lnTo>
                <a:lnTo>
                  <a:pt x="228600" y="286702"/>
                </a:lnTo>
                <a:cubicBezTo>
                  <a:pt x="228600" y="396647"/>
                  <a:pt x="317727" y="485775"/>
                  <a:pt x="427672" y="485775"/>
                </a:cubicBezTo>
                <a:lnTo>
                  <a:pt x="428625" y="485775"/>
                </a:lnTo>
                <a:lnTo>
                  <a:pt x="457200" y="485775"/>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6" name="Google Shape;956;p28"/>
          <p:cNvSpPr/>
          <p:nvPr/>
        </p:nvSpPr>
        <p:spPr>
          <a:xfrm>
            <a:off x="9595775" y="7012293"/>
            <a:ext cx="257175" cy="342900"/>
          </a:xfrm>
          <a:custGeom>
            <a:avLst/>
            <a:gdLst/>
            <a:ahLst/>
            <a:cxnLst/>
            <a:rect l="l" t="t" r="r" b="b"/>
            <a:pathLst>
              <a:path w="171450" h="228600" extrusionOk="0">
                <a:moveTo>
                  <a:pt x="171450" y="228600"/>
                </a:moveTo>
                <a:lnTo>
                  <a:pt x="85725" y="228600"/>
                </a:lnTo>
                <a:lnTo>
                  <a:pt x="0" y="228600"/>
                </a:lnTo>
                <a:lnTo>
                  <a:pt x="0" y="11430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7" name="Google Shape;957;p28"/>
          <p:cNvSpPr/>
          <p:nvPr/>
        </p:nvSpPr>
        <p:spPr>
          <a:xfrm>
            <a:off x="9595775" y="7012293"/>
            <a:ext cx="257175" cy="857250"/>
          </a:xfrm>
          <a:custGeom>
            <a:avLst/>
            <a:gdLst/>
            <a:ahLst/>
            <a:cxnLst/>
            <a:rect l="l" t="t" r="r" b="b"/>
            <a:pathLst>
              <a:path w="171450" h="571500" extrusionOk="0">
                <a:moveTo>
                  <a:pt x="171450" y="571500"/>
                </a:moveTo>
                <a:lnTo>
                  <a:pt x="85725" y="571500"/>
                </a:lnTo>
                <a:lnTo>
                  <a:pt x="0" y="571500"/>
                </a:lnTo>
                <a:lnTo>
                  <a:pt x="0" y="285750"/>
                </a:lnTo>
                <a:lnTo>
                  <a:pt x="0" y="0"/>
                </a:lnTo>
              </a:path>
            </a:pathLst>
          </a:custGeom>
          <a:noFill/>
          <a:ln w="14275" cap="flat" cmpd="sng">
            <a:solidFill>
              <a:srgbClr val="4848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58" name="Google Shape;958;p28"/>
          <p:cNvSpPr txBox="1"/>
          <p:nvPr/>
        </p:nvSpPr>
        <p:spPr>
          <a:xfrm>
            <a:off x="12875537" y="2575871"/>
            <a:ext cx="3169008"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BA5DE5"/>
                </a:solidFill>
                <a:latin typeface="Arial"/>
                <a:ea typeface="Arial"/>
                <a:cs typeface="Arial"/>
                <a:sym typeface="Arial"/>
              </a:rPr>
              <a:t>Kiểm</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soát</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tài</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chính</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minh</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bạch</a:t>
            </a:r>
            <a:endParaRPr sz="2400" b="1" dirty="0">
              <a:solidFill>
                <a:srgbClr val="BA5DE5"/>
              </a:solidFill>
              <a:latin typeface="Arial"/>
              <a:ea typeface="Arial"/>
              <a:cs typeface="Arial"/>
              <a:sym typeface="Arial"/>
            </a:endParaRPr>
          </a:p>
        </p:txBody>
      </p:sp>
      <p:sp>
        <p:nvSpPr>
          <p:cNvPr id="959" name="Google Shape;959;p28"/>
          <p:cNvSpPr txBox="1"/>
          <p:nvPr/>
        </p:nvSpPr>
        <p:spPr>
          <a:xfrm>
            <a:off x="9914904" y="4144180"/>
            <a:ext cx="2008949"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00B050"/>
                </a:solidFill>
                <a:latin typeface="Arial"/>
                <a:ea typeface="Arial"/>
                <a:cs typeface="Arial"/>
                <a:sym typeface="Arial"/>
              </a:rPr>
              <a:t>Kế</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hoạch</a:t>
            </a:r>
            <a:br>
              <a:rPr lang="en-US" sz="2400" b="1" dirty="0">
                <a:solidFill>
                  <a:srgbClr val="00B050"/>
                </a:solidFill>
                <a:latin typeface="Arial"/>
                <a:ea typeface="Arial"/>
                <a:cs typeface="Arial"/>
                <a:sym typeface="Arial"/>
              </a:rPr>
            </a:br>
            <a:r>
              <a:rPr lang="en-US" sz="2400" b="1" dirty="0" err="1">
                <a:solidFill>
                  <a:srgbClr val="00B050"/>
                </a:solidFill>
                <a:latin typeface="Arial"/>
                <a:ea typeface="Arial"/>
                <a:cs typeface="Arial"/>
                <a:sym typeface="Arial"/>
              </a:rPr>
              <a:t>quản</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lý</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rủi</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ro</a:t>
            </a:r>
            <a:br>
              <a:rPr lang="en-US" sz="2400" b="1" dirty="0">
                <a:solidFill>
                  <a:srgbClr val="00B050"/>
                </a:solidFill>
                <a:latin typeface="Arial"/>
                <a:ea typeface="Arial"/>
                <a:cs typeface="Arial"/>
                <a:sym typeface="Arial"/>
              </a:rPr>
            </a:br>
            <a:r>
              <a:rPr lang="en-US" sz="2400" b="1" dirty="0" err="1">
                <a:solidFill>
                  <a:srgbClr val="00B050"/>
                </a:solidFill>
                <a:latin typeface="Arial"/>
                <a:ea typeface="Arial"/>
                <a:cs typeface="Arial"/>
                <a:sym typeface="Arial"/>
              </a:rPr>
              <a:t>tài</a:t>
            </a:r>
            <a:r>
              <a:rPr lang="en-US" sz="2400" b="1" dirty="0">
                <a:solidFill>
                  <a:srgbClr val="00B050"/>
                </a:solidFill>
                <a:latin typeface="Arial"/>
                <a:ea typeface="Arial"/>
                <a:cs typeface="Arial"/>
                <a:sym typeface="Arial"/>
              </a:rPr>
              <a:t> </a:t>
            </a:r>
            <a:r>
              <a:rPr lang="en-US" sz="2400" b="1" dirty="0" err="1">
                <a:solidFill>
                  <a:srgbClr val="00B050"/>
                </a:solidFill>
                <a:latin typeface="Arial"/>
                <a:ea typeface="Arial"/>
                <a:cs typeface="Arial"/>
                <a:sym typeface="Arial"/>
              </a:rPr>
              <a:t>chính</a:t>
            </a:r>
            <a:endParaRPr sz="2400" b="1" dirty="0">
              <a:solidFill>
                <a:srgbClr val="00B050"/>
              </a:solidFill>
              <a:latin typeface="Arial"/>
              <a:ea typeface="Arial"/>
              <a:cs typeface="Arial"/>
              <a:sym typeface="Arial"/>
            </a:endParaRPr>
          </a:p>
        </p:txBody>
      </p:sp>
      <p:sp>
        <p:nvSpPr>
          <p:cNvPr id="960" name="Google Shape;960;p28"/>
          <p:cNvSpPr txBox="1"/>
          <p:nvPr/>
        </p:nvSpPr>
        <p:spPr>
          <a:xfrm>
            <a:off x="6135715" y="2569594"/>
            <a:ext cx="2878223"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4E88E7"/>
                </a:solidFill>
                <a:latin typeface="Arial"/>
                <a:ea typeface="Arial"/>
                <a:cs typeface="Arial"/>
                <a:sym typeface="Arial"/>
              </a:rPr>
              <a:t>Xác</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định</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các</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khoản</a:t>
            </a:r>
            <a:r>
              <a:rPr lang="en-US" sz="2400" b="1" dirty="0">
                <a:solidFill>
                  <a:srgbClr val="4E88E7"/>
                </a:solidFill>
                <a:latin typeface="Arial"/>
                <a:ea typeface="Arial"/>
                <a:cs typeface="Arial"/>
                <a:sym typeface="Arial"/>
              </a:rPr>
              <a:t> </a:t>
            </a:r>
            <a:br>
              <a:rPr lang="en-US" sz="2400" b="1" dirty="0">
                <a:solidFill>
                  <a:srgbClr val="4E88E7"/>
                </a:solidFill>
                <a:latin typeface="Arial"/>
                <a:ea typeface="Arial"/>
                <a:cs typeface="Arial"/>
                <a:sym typeface="Arial"/>
              </a:rPr>
            </a:br>
            <a:r>
              <a:rPr lang="en-US" sz="2400" b="1" dirty="0" err="1">
                <a:solidFill>
                  <a:srgbClr val="4E88E7"/>
                </a:solidFill>
                <a:latin typeface="Arial"/>
                <a:ea typeface="Arial"/>
                <a:cs typeface="Arial"/>
                <a:sym typeface="Arial"/>
              </a:rPr>
              <a:t>đầu</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tư</a:t>
            </a:r>
            <a:endParaRPr sz="2400" b="1" dirty="0">
              <a:solidFill>
                <a:srgbClr val="4E88E7"/>
              </a:solidFill>
              <a:latin typeface="Arial"/>
              <a:ea typeface="Arial"/>
              <a:cs typeface="Arial"/>
              <a:sym typeface="Arial"/>
            </a:endParaRPr>
          </a:p>
        </p:txBody>
      </p:sp>
      <p:sp>
        <p:nvSpPr>
          <p:cNvPr id="961" name="Google Shape;961;p28"/>
          <p:cNvSpPr txBox="1"/>
          <p:nvPr/>
        </p:nvSpPr>
        <p:spPr>
          <a:xfrm>
            <a:off x="9888089" y="6434972"/>
            <a:ext cx="2663991"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E0CB15"/>
                </a:solidFill>
                <a:latin typeface="Arial"/>
                <a:ea typeface="Arial"/>
                <a:cs typeface="Arial"/>
                <a:sym typeface="Arial"/>
              </a:rPr>
              <a:t>Chiến</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lược</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cụ</a:t>
            </a:r>
            <a:r>
              <a:rPr lang="en-US" sz="2400" b="1" dirty="0">
                <a:solidFill>
                  <a:srgbClr val="E0CB15"/>
                </a:solidFill>
                <a:latin typeface="Arial"/>
                <a:ea typeface="Arial"/>
                <a:cs typeface="Arial"/>
                <a:sym typeface="Arial"/>
              </a:rPr>
              <a:t> </a:t>
            </a:r>
            <a:r>
              <a:rPr lang="en-US" sz="2400" b="1" dirty="0" err="1">
                <a:solidFill>
                  <a:srgbClr val="E0CB15"/>
                </a:solidFill>
                <a:latin typeface="Arial"/>
                <a:ea typeface="Arial"/>
                <a:cs typeface="Arial"/>
                <a:sym typeface="Arial"/>
              </a:rPr>
              <a:t>thể</a:t>
            </a:r>
            <a:endParaRPr sz="2400" b="1" dirty="0">
              <a:solidFill>
                <a:srgbClr val="E0CB15"/>
              </a:solidFill>
              <a:latin typeface="Arial"/>
              <a:ea typeface="Arial"/>
              <a:cs typeface="Arial"/>
              <a:sym typeface="Arial"/>
            </a:endParaRPr>
          </a:p>
        </p:txBody>
      </p:sp>
      <p:sp>
        <p:nvSpPr>
          <p:cNvPr id="962" name="Google Shape;962;p28"/>
          <p:cNvSpPr/>
          <p:nvPr/>
        </p:nvSpPr>
        <p:spPr>
          <a:xfrm>
            <a:off x="8682394" y="3023012"/>
            <a:ext cx="403797" cy="401802"/>
          </a:xfrm>
          <a:custGeom>
            <a:avLst/>
            <a:gdLst/>
            <a:ahLst/>
            <a:cxnLst/>
            <a:rect l="l" t="t" r="r" b="b"/>
            <a:pathLst>
              <a:path w="269198" h="267868" extrusionOk="0">
                <a:moveTo>
                  <a:pt x="163710" y="76878"/>
                </a:moveTo>
                <a:cubicBezTo>
                  <a:pt x="151104" y="47048"/>
                  <a:pt x="119502" y="29945"/>
                  <a:pt x="87634" y="35705"/>
                </a:cubicBezTo>
                <a:cubicBezTo>
                  <a:pt x="55767" y="41466"/>
                  <a:pt x="32152" y="68550"/>
                  <a:pt x="30786" y="100905"/>
                </a:cubicBezTo>
                <a:cubicBezTo>
                  <a:pt x="29421" y="133261"/>
                  <a:pt x="50669" y="162239"/>
                  <a:pt x="81938" y="170664"/>
                </a:cubicBezTo>
                <a:moveTo>
                  <a:pt x="86320" y="207645"/>
                </a:moveTo>
                <a:lnTo>
                  <a:pt x="11906" y="207645"/>
                </a:lnTo>
                <a:cubicBezTo>
                  <a:pt x="5330" y="207645"/>
                  <a:pt x="0" y="202314"/>
                  <a:pt x="0" y="195738"/>
                </a:cubicBezTo>
                <a:lnTo>
                  <a:pt x="0" y="11906"/>
                </a:lnTo>
                <a:cubicBezTo>
                  <a:pt x="0" y="5330"/>
                  <a:pt x="5330" y="0"/>
                  <a:pt x="11906" y="0"/>
                </a:cubicBezTo>
                <a:lnTo>
                  <a:pt x="188047" y="0"/>
                </a:lnTo>
                <a:cubicBezTo>
                  <a:pt x="194622" y="0"/>
                  <a:pt x="199953" y="5330"/>
                  <a:pt x="199953" y="11906"/>
                </a:cubicBezTo>
                <a:lnTo>
                  <a:pt x="199953" y="71437"/>
                </a:lnTo>
                <a:moveTo>
                  <a:pt x="178593" y="187523"/>
                </a:moveTo>
                <a:cubicBezTo>
                  <a:pt x="178593" y="197386"/>
                  <a:pt x="186589" y="205382"/>
                  <a:pt x="196453" y="205382"/>
                </a:cubicBezTo>
                <a:cubicBezTo>
                  <a:pt x="206316" y="205382"/>
                  <a:pt x="214312" y="197386"/>
                  <a:pt x="214312" y="187523"/>
                </a:cubicBezTo>
                <a:cubicBezTo>
                  <a:pt x="214312" y="177660"/>
                  <a:pt x="206316" y="169664"/>
                  <a:pt x="196453" y="169664"/>
                </a:cubicBezTo>
                <a:cubicBezTo>
                  <a:pt x="186589" y="169664"/>
                  <a:pt x="178593" y="177659"/>
                  <a:pt x="178593" y="187523"/>
                </a:cubicBezTo>
                <a:moveTo>
                  <a:pt x="211621" y="118467"/>
                </a:moveTo>
                <a:lnTo>
                  <a:pt x="216884" y="135766"/>
                </a:lnTo>
                <a:cubicBezTo>
                  <a:pt x="218686" y="141725"/>
                  <a:pt x="224795" y="145268"/>
                  <a:pt x="230862" y="143875"/>
                </a:cubicBezTo>
                <a:lnTo>
                  <a:pt x="248388" y="139815"/>
                </a:lnTo>
                <a:cubicBezTo>
                  <a:pt x="255206" y="138278"/>
                  <a:pt x="262231" y="141362"/>
                  <a:pt x="265714" y="147422"/>
                </a:cubicBezTo>
                <a:cubicBezTo>
                  <a:pt x="269198" y="153482"/>
                  <a:pt x="268328" y="161104"/>
                  <a:pt x="263568" y="166223"/>
                </a:cubicBezTo>
                <a:lnTo>
                  <a:pt x="251293" y="179450"/>
                </a:lnTo>
                <a:cubicBezTo>
                  <a:pt x="247043" y="184021"/>
                  <a:pt x="247043" y="191097"/>
                  <a:pt x="251293" y="195667"/>
                </a:cubicBezTo>
                <a:lnTo>
                  <a:pt x="263568" y="208895"/>
                </a:lnTo>
                <a:cubicBezTo>
                  <a:pt x="268328" y="214013"/>
                  <a:pt x="269198" y="221636"/>
                  <a:pt x="265714" y="227696"/>
                </a:cubicBezTo>
                <a:cubicBezTo>
                  <a:pt x="262231" y="233755"/>
                  <a:pt x="255206" y="236839"/>
                  <a:pt x="248388" y="235303"/>
                </a:cubicBezTo>
                <a:lnTo>
                  <a:pt x="230862" y="231243"/>
                </a:lnTo>
                <a:cubicBezTo>
                  <a:pt x="224795" y="229849"/>
                  <a:pt x="218686" y="233393"/>
                  <a:pt x="216884" y="239351"/>
                </a:cubicBezTo>
                <a:lnTo>
                  <a:pt x="211621" y="256579"/>
                </a:lnTo>
                <a:cubicBezTo>
                  <a:pt x="209613" y="263279"/>
                  <a:pt x="203447" y="267868"/>
                  <a:pt x="196453" y="267868"/>
                </a:cubicBezTo>
                <a:cubicBezTo>
                  <a:pt x="189458" y="267868"/>
                  <a:pt x="183292" y="263279"/>
                  <a:pt x="181284" y="256579"/>
                </a:cubicBezTo>
                <a:lnTo>
                  <a:pt x="176021" y="239279"/>
                </a:lnTo>
                <a:cubicBezTo>
                  <a:pt x="174219" y="233321"/>
                  <a:pt x="168110" y="229777"/>
                  <a:pt x="162044" y="231171"/>
                </a:cubicBezTo>
                <a:lnTo>
                  <a:pt x="144518" y="235231"/>
                </a:lnTo>
                <a:cubicBezTo>
                  <a:pt x="137699" y="236768"/>
                  <a:pt x="130674" y="233684"/>
                  <a:pt x="127191" y="227624"/>
                </a:cubicBezTo>
                <a:cubicBezTo>
                  <a:pt x="123708" y="221564"/>
                  <a:pt x="124578" y="213942"/>
                  <a:pt x="129337" y="208823"/>
                </a:cubicBezTo>
                <a:lnTo>
                  <a:pt x="141612" y="195595"/>
                </a:lnTo>
                <a:cubicBezTo>
                  <a:pt x="145862" y="191025"/>
                  <a:pt x="145862" y="183949"/>
                  <a:pt x="141612" y="179379"/>
                </a:cubicBezTo>
                <a:lnTo>
                  <a:pt x="129337" y="166151"/>
                </a:lnTo>
                <a:cubicBezTo>
                  <a:pt x="124578" y="161032"/>
                  <a:pt x="123708" y="153410"/>
                  <a:pt x="127191" y="147350"/>
                </a:cubicBezTo>
                <a:cubicBezTo>
                  <a:pt x="130674" y="141290"/>
                  <a:pt x="137699" y="138206"/>
                  <a:pt x="144518" y="139743"/>
                </a:cubicBezTo>
                <a:lnTo>
                  <a:pt x="162044" y="143803"/>
                </a:lnTo>
                <a:cubicBezTo>
                  <a:pt x="168110" y="145197"/>
                  <a:pt x="174219" y="141653"/>
                  <a:pt x="176021" y="135695"/>
                </a:cubicBezTo>
                <a:lnTo>
                  <a:pt x="181284" y="118395"/>
                </a:lnTo>
                <a:cubicBezTo>
                  <a:pt x="183308" y="111700"/>
                  <a:pt x="189485" y="107126"/>
                  <a:pt x="196479" y="107142"/>
                </a:cubicBezTo>
                <a:cubicBezTo>
                  <a:pt x="203474" y="107159"/>
                  <a:pt x="209629" y="111762"/>
                  <a:pt x="211621" y="118467"/>
                </a:cubicBezTo>
                <a:close/>
                <a:moveTo>
                  <a:pt x="78378" y="92844"/>
                </a:moveTo>
                <a:lnTo>
                  <a:pt x="78378" y="114788"/>
                </a:lnTo>
                <a:moveTo>
                  <a:pt x="121562" y="92844"/>
                </a:moveTo>
                <a:lnTo>
                  <a:pt x="121562" y="114788"/>
                </a:lnTo>
              </a:path>
            </a:pathLst>
          </a:custGeom>
          <a:noFill/>
          <a:ln w="1905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63" name="Google Shape;963;p28"/>
          <p:cNvSpPr/>
          <p:nvPr/>
        </p:nvSpPr>
        <p:spPr>
          <a:xfrm>
            <a:off x="12776530" y="2915352"/>
            <a:ext cx="410765" cy="392906"/>
          </a:xfrm>
          <a:custGeom>
            <a:avLst/>
            <a:gdLst/>
            <a:ahLst/>
            <a:cxnLst/>
            <a:rect l="l" t="t" r="r" b="b"/>
            <a:pathLst>
              <a:path w="273843" h="261937" extrusionOk="0">
                <a:moveTo>
                  <a:pt x="238125" y="261937"/>
                </a:moveTo>
                <a:lnTo>
                  <a:pt x="238125" y="232171"/>
                </a:lnTo>
                <a:moveTo>
                  <a:pt x="232040" y="59531"/>
                </a:moveTo>
                <a:cubicBezTo>
                  <a:pt x="241373" y="71787"/>
                  <a:pt x="239812" y="89140"/>
                  <a:pt x="228441" y="99534"/>
                </a:cubicBezTo>
                <a:cubicBezTo>
                  <a:pt x="217070" y="109928"/>
                  <a:pt x="199648" y="109928"/>
                  <a:pt x="188277" y="99534"/>
                </a:cubicBezTo>
                <a:cubicBezTo>
                  <a:pt x="176906" y="89140"/>
                  <a:pt x="175344" y="71787"/>
                  <a:pt x="184677" y="59531"/>
                </a:cubicBezTo>
                <a:close/>
                <a:moveTo>
                  <a:pt x="232171" y="59531"/>
                </a:moveTo>
                <a:lnTo>
                  <a:pt x="178593" y="59531"/>
                </a:lnTo>
                <a:lnTo>
                  <a:pt x="165270" y="28432"/>
                </a:lnTo>
                <a:cubicBezTo>
                  <a:pt x="164393" y="26387"/>
                  <a:pt x="164730" y="24024"/>
                  <a:pt x="166143" y="22305"/>
                </a:cubicBezTo>
                <a:cubicBezTo>
                  <a:pt x="167556" y="20586"/>
                  <a:pt x="169809" y="19799"/>
                  <a:pt x="171985" y="20264"/>
                </a:cubicBezTo>
                <a:lnTo>
                  <a:pt x="236565" y="34099"/>
                </a:lnTo>
                <a:cubicBezTo>
                  <a:pt x="238366" y="34486"/>
                  <a:pt x="239886" y="35684"/>
                  <a:pt x="240683" y="37345"/>
                </a:cubicBezTo>
                <a:cubicBezTo>
                  <a:pt x="241479" y="39006"/>
                  <a:pt x="241462" y="40942"/>
                  <a:pt x="240637" y="42588"/>
                </a:cubicBezTo>
                <a:close/>
                <a:moveTo>
                  <a:pt x="178593" y="59531"/>
                </a:moveTo>
                <a:lnTo>
                  <a:pt x="154781" y="71437"/>
                </a:lnTo>
                <a:moveTo>
                  <a:pt x="110144" y="202406"/>
                </a:moveTo>
                <a:lnTo>
                  <a:pt x="157948" y="138660"/>
                </a:lnTo>
                <a:cubicBezTo>
                  <a:pt x="161373" y="133709"/>
                  <a:pt x="167062" y="130818"/>
                  <a:pt x="173081" y="130968"/>
                </a:cubicBezTo>
                <a:lnTo>
                  <a:pt x="190500" y="130968"/>
                </a:lnTo>
                <a:lnTo>
                  <a:pt x="208359" y="160734"/>
                </a:lnTo>
                <a:lnTo>
                  <a:pt x="226218" y="130968"/>
                </a:lnTo>
                <a:lnTo>
                  <a:pt x="238125" y="130968"/>
                </a:lnTo>
                <a:cubicBezTo>
                  <a:pt x="257851" y="130968"/>
                  <a:pt x="273843" y="146960"/>
                  <a:pt x="273843" y="166687"/>
                </a:cubicBezTo>
                <a:lnTo>
                  <a:pt x="273843" y="232171"/>
                </a:lnTo>
                <a:cubicBezTo>
                  <a:pt x="273843" y="242035"/>
                  <a:pt x="265847" y="250031"/>
                  <a:pt x="255984" y="250031"/>
                </a:cubicBezTo>
                <a:cubicBezTo>
                  <a:pt x="246120" y="250031"/>
                  <a:pt x="238125" y="242035"/>
                  <a:pt x="238125" y="232171"/>
                </a:cubicBezTo>
                <a:lnTo>
                  <a:pt x="238125" y="172640"/>
                </a:lnTo>
                <a:moveTo>
                  <a:pt x="151209" y="208359"/>
                </a:moveTo>
                <a:lnTo>
                  <a:pt x="166687" y="188797"/>
                </a:lnTo>
                <a:lnTo>
                  <a:pt x="166687" y="261937"/>
                </a:lnTo>
                <a:moveTo>
                  <a:pt x="142875" y="238125"/>
                </a:moveTo>
                <a:cubicBezTo>
                  <a:pt x="142875" y="251276"/>
                  <a:pt x="132213" y="261937"/>
                  <a:pt x="119062" y="261937"/>
                </a:cubicBezTo>
                <a:lnTo>
                  <a:pt x="47625" y="261937"/>
                </a:lnTo>
                <a:cubicBezTo>
                  <a:pt x="34473" y="261937"/>
                  <a:pt x="23812" y="251276"/>
                  <a:pt x="23812" y="238125"/>
                </a:cubicBezTo>
                <a:lnTo>
                  <a:pt x="23812" y="226218"/>
                </a:lnTo>
                <a:lnTo>
                  <a:pt x="136921" y="226218"/>
                </a:lnTo>
                <a:cubicBezTo>
                  <a:pt x="140209" y="226218"/>
                  <a:pt x="142875" y="228884"/>
                  <a:pt x="142875" y="232171"/>
                </a:cubicBezTo>
                <a:close/>
                <a:moveTo>
                  <a:pt x="35718" y="142875"/>
                </a:moveTo>
                <a:lnTo>
                  <a:pt x="35718" y="226218"/>
                </a:lnTo>
                <a:lnTo>
                  <a:pt x="23812" y="226218"/>
                </a:lnTo>
                <a:cubicBezTo>
                  <a:pt x="10661" y="226218"/>
                  <a:pt x="0" y="215557"/>
                  <a:pt x="0" y="202406"/>
                </a:cubicBezTo>
                <a:lnTo>
                  <a:pt x="0" y="130968"/>
                </a:lnTo>
                <a:moveTo>
                  <a:pt x="119062" y="59531"/>
                </a:moveTo>
                <a:cubicBezTo>
                  <a:pt x="119062" y="92409"/>
                  <a:pt x="92409" y="119062"/>
                  <a:pt x="59531" y="119062"/>
                </a:cubicBezTo>
                <a:cubicBezTo>
                  <a:pt x="26653" y="119062"/>
                  <a:pt x="0" y="92409"/>
                  <a:pt x="0" y="59531"/>
                </a:cubicBezTo>
                <a:cubicBezTo>
                  <a:pt x="0" y="26653"/>
                  <a:pt x="26653" y="0"/>
                  <a:pt x="59531" y="0"/>
                </a:cubicBezTo>
                <a:moveTo>
                  <a:pt x="35718" y="53578"/>
                </a:moveTo>
                <a:lnTo>
                  <a:pt x="55006" y="68044"/>
                </a:lnTo>
                <a:cubicBezTo>
                  <a:pt x="57542" y="69944"/>
                  <a:pt x="61122" y="69526"/>
                  <a:pt x="63150" y="67091"/>
                </a:cubicBezTo>
                <a:lnTo>
                  <a:pt x="119062" y="0"/>
                </a:lnTo>
              </a:path>
            </a:pathLst>
          </a:custGeom>
          <a:noFill/>
          <a:ln w="1905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64" name="Google Shape;964;p28"/>
          <p:cNvSpPr/>
          <p:nvPr/>
        </p:nvSpPr>
        <p:spPr>
          <a:xfrm>
            <a:off x="10635619" y="3254680"/>
            <a:ext cx="492380" cy="675993"/>
          </a:xfrm>
          <a:custGeom>
            <a:avLst/>
            <a:gdLst/>
            <a:ahLst/>
            <a:cxnLst/>
            <a:rect l="l" t="t" r="r" b="b"/>
            <a:pathLst>
              <a:path w="328253" h="450662" extrusionOk="0">
                <a:moveTo>
                  <a:pt x="113347" y="243459"/>
                </a:moveTo>
                <a:cubicBezTo>
                  <a:pt x="113340" y="286494"/>
                  <a:pt x="148226" y="321385"/>
                  <a:pt x="191262" y="321385"/>
                </a:cubicBezTo>
                <a:cubicBezTo>
                  <a:pt x="234297" y="321385"/>
                  <a:pt x="269183" y="286494"/>
                  <a:pt x="269176" y="243459"/>
                </a:cubicBezTo>
                <a:cubicBezTo>
                  <a:pt x="269183" y="200423"/>
                  <a:pt x="234297" y="165532"/>
                  <a:pt x="191262" y="165532"/>
                </a:cubicBezTo>
                <a:cubicBezTo>
                  <a:pt x="148226" y="165532"/>
                  <a:pt x="113340" y="200423"/>
                  <a:pt x="113347" y="243459"/>
                </a:cubicBezTo>
                <a:moveTo>
                  <a:pt x="113347" y="355282"/>
                </a:moveTo>
                <a:lnTo>
                  <a:pt x="113347" y="243459"/>
                </a:lnTo>
                <a:moveTo>
                  <a:pt x="288607" y="0"/>
                </a:moveTo>
                <a:lnTo>
                  <a:pt x="65722" y="0"/>
                </a:lnTo>
                <a:lnTo>
                  <a:pt x="65722" y="192786"/>
                </a:lnTo>
                <a:cubicBezTo>
                  <a:pt x="90510" y="132557"/>
                  <a:pt x="154421" y="98256"/>
                  <a:pt x="218314" y="110890"/>
                </a:cubicBezTo>
                <a:cubicBezTo>
                  <a:pt x="282207" y="123523"/>
                  <a:pt x="328253" y="179567"/>
                  <a:pt x="328253" y="244697"/>
                </a:cubicBezTo>
                <a:cubicBezTo>
                  <a:pt x="328253" y="309827"/>
                  <a:pt x="282207" y="365870"/>
                  <a:pt x="218314" y="378504"/>
                </a:cubicBezTo>
                <a:cubicBezTo>
                  <a:pt x="154421" y="391138"/>
                  <a:pt x="90510" y="356837"/>
                  <a:pt x="65722" y="296608"/>
                </a:cubicBezTo>
                <a:moveTo>
                  <a:pt x="322326" y="99250"/>
                </a:moveTo>
                <a:cubicBezTo>
                  <a:pt x="286460" y="66670"/>
                  <a:pt x="239716" y="48665"/>
                  <a:pt x="191262" y="48768"/>
                </a:cubicBezTo>
                <a:cubicBezTo>
                  <a:pt x="170833" y="48739"/>
                  <a:pt x="150524" y="51888"/>
                  <a:pt x="131064" y="58102"/>
                </a:cubicBezTo>
                <a:moveTo>
                  <a:pt x="328041" y="382143"/>
                </a:moveTo>
                <a:cubicBezTo>
                  <a:pt x="276853" y="432521"/>
                  <a:pt x="202106" y="450662"/>
                  <a:pt x="133520" y="429353"/>
                </a:cubicBezTo>
                <a:cubicBezTo>
                  <a:pt x="64934" y="408045"/>
                  <a:pt x="13627" y="350740"/>
                  <a:pt x="0" y="280225"/>
                </a:cubicBezTo>
                <a:moveTo>
                  <a:pt x="171831" y="224028"/>
                </a:moveTo>
                <a:lnTo>
                  <a:pt x="210883" y="262890"/>
                </a:lnTo>
                <a:moveTo>
                  <a:pt x="171831" y="262889"/>
                </a:moveTo>
                <a:lnTo>
                  <a:pt x="210883" y="224027"/>
                </a:lnTo>
              </a:path>
            </a:pathLst>
          </a:cu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B050"/>
              </a:solidFill>
              <a:latin typeface="Calibri"/>
              <a:ea typeface="Calibri"/>
              <a:cs typeface="Calibri"/>
              <a:sym typeface="Calibri"/>
            </a:endParaRPr>
          </a:p>
        </p:txBody>
      </p:sp>
      <p:sp>
        <p:nvSpPr>
          <p:cNvPr id="965" name="Google Shape;965;p28"/>
          <p:cNvSpPr/>
          <p:nvPr/>
        </p:nvSpPr>
        <p:spPr>
          <a:xfrm>
            <a:off x="9433255" y="6421148"/>
            <a:ext cx="410765" cy="410765"/>
          </a:xfrm>
          <a:custGeom>
            <a:avLst/>
            <a:gdLst/>
            <a:ahLst/>
            <a:cxnLst/>
            <a:rect l="l" t="t" r="r" b="b"/>
            <a:pathLst>
              <a:path w="273843" h="273843" extrusionOk="0">
                <a:moveTo>
                  <a:pt x="154674" y="0"/>
                </a:moveTo>
                <a:cubicBezTo>
                  <a:pt x="151542" y="82724"/>
                  <a:pt x="83486" y="142875"/>
                  <a:pt x="0" y="142875"/>
                </a:cubicBezTo>
                <a:moveTo>
                  <a:pt x="130968" y="23812"/>
                </a:moveTo>
                <a:lnTo>
                  <a:pt x="154781" y="0"/>
                </a:lnTo>
                <a:lnTo>
                  <a:pt x="178593" y="23812"/>
                </a:lnTo>
                <a:moveTo>
                  <a:pt x="264902" y="29194"/>
                </a:moveTo>
                <a:cubicBezTo>
                  <a:pt x="266833" y="28304"/>
                  <a:pt x="269093" y="28513"/>
                  <a:pt x="270829" y="29741"/>
                </a:cubicBezTo>
                <a:cubicBezTo>
                  <a:pt x="272565" y="30969"/>
                  <a:pt x="273514" y="33029"/>
                  <a:pt x="273319" y="35147"/>
                </a:cubicBezTo>
                <a:cubicBezTo>
                  <a:pt x="271450" y="57983"/>
                  <a:pt x="262818" y="110466"/>
                  <a:pt x="223182" y="110466"/>
                </a:cubicBezTo>
                <a:cubicBezTo>
                  <a:pt x="204065" y="110113"/>
                  <a:pt x="188752" y="94516"/>
                  <a:pt x="188752" y="75396"/>
                </a:cubicBezTo>
                <a:cubicBezTo>
                  <a:pt x="188752" y="56276"/>
                  <a:pt x="204065" y="40678"/>
                  <a:pt x="223182" y="40326"/>
                </a:cubicBezTo>
                <a:cubicBezTo>
                  <a:pt x="237694" y="39445"/>
                  <a:pt x="251881" y="35660"/>
                  <a:pt x="264902" y="29194"/>
                </a:cubicBezTo>
                <a:close/>
                <a:moveTo>
                  <a:pt x="193476" y="273843"/>
                </a:moveTo>
                <a:lnTo>
                  <a:pt x="193476" y="125015"/>
                </a:lnTo>
                <a:cubicBezTo>
                  <a:pt x="193466" y="120383"/>
                  <a:pt x="194235" y="115783"/>
                  <a:pt x="195750" y="111406"/>
                </a:cubicBezTo>
                <a:cubicBezTo>
                  <a:pt x="202629" y="91293"/>
                  <a:pt x="218036" y="75241"/>
                  <a:pt x="237851" y="67544"/>
                </a:cubicBezTo>
                <a:moveTo>
                  <a:pt x="0" y="273843"/>
                </a:moveTo>
                <a:lnTo>
                  <a:pt x="273843" y="273843"/>
                </a:lnTo>
                <a:moveTo>
                  <a:pt x="50601" y="244078"/>
                </a:moveTo>
                <a:cubicBezTo>
                  <a:pt x="26789" y="244078"/>
                  <a:pt x="26789" y="273843"/>
                  <a:pt x="26789" y="273843"/>
                </a:cubicBezTo>
                <a:cubicBezTo>
                  <a:pt x="26789" y="244078"/>
                  <a:pt x="2976" y="244078"/>
                  <a:pt x="2976" y="244078"/>
                </a:cubicBezTo>
                <a:moveTo>
                  <a:pt x="110132" y="250031"/>
                </a:moveTo>
                <a:cubicBezTo>
                  <a:pt x="113670" y="239768"/>
                  <a:pt x="123102" y="232694"/>
                  <a:pt x="133945" y="232171"/>
                </a:cubicBezTo>
                <a:moveTo>
                  <a:pt x="104179" y="196024"/>
                </a:moveTo>
                <a:cubicBezTo>
                  <a:pt x="111154" y="202998"/>
                  <a:pt x="111155" y="214305"/>
                  <a:pt x="104183" y="221281"/>
                </a:cubicBezTo>
                <a:cubicBezTo>
                  <a:pt x="97210" y="228257"/>
                  <a:pt x="85903" y="228260"/>
                  <a:pt x="78926" y="221289"/>
                </a:cubicBezTo>
                <a:cubicBezTo>
                  <a:pt x="72804" y="211594"/>
                  <a:pt x="68218" y="201012"/>
                  <a:pt x="65329" y="189916"/>
                </a:cubicBezTo>
                <a:cubicBezTo>
                  <a:pt x="64655" y="187796"/>
                  <a:pt x="65219" y="185476"/>
                  <a:pt x="66793" y="183903"/>
                </a:cubicBezTo>
                <a:cubicBezTo>
                  <a:pt x="68366" y="182329"/>
                  <a:pt x="70686" y="181765"/>
                  <a:pt x="72806" y="182439"/>
                </a:cubicBezTo>
                <a:cubicBezTo>
                  <a:pt x="83899" y="185330"/>
                  <a:pt x="94481" y="189912"/>
                  <a:pt x="104179" y="196024"/>
                </a:cubicBezTo>
                <a:close/>
                <a:moveTo>
                  <a:pt x="103584" y="221896"/>
                </a:moveTo>
                <a:cubicBezTo>
                  <a:pt x="107869" y="228500"/>
                  <a:pt x="110143" y="236206"/>
                  <a:pt x="110132" y="244078"/>
                </a:cubicBezTo>
                <a:lnTo>
                  <a:pt x="110132" y="273843"/>
                </a:lnTo>
                <a:moveTo>
                  <a:pt x="134981" y="129480"/>
                </a:moveTo>
                <a:cubicBezTo>
                  <a:pt x="148047" y="121148"/>
                  <a:pt x="165393" y="124988"/>
                  <a:pt x="173722" y="138056"/>
                </a:cubicBezTo>
                <a:cubicBezTo>
                  <a:pt x="182051" y="151123"/>
                  <a:pt x="178208" y="168469"/>
                  <a:pt x="165139" y="176795"/>
                </a:cubicBezTo>
                <a:cubicBezTo>
                  <a:pt x="139386" y="193274"/>
                  <a:pt x="112132" y="164401"/>
                  <a:pt x="100226" y="149221"/>
                </a:cubicBezTo>
                <a:cubicBezTo>
                  <a:pt x="98937" y="147554"/>
                  <a:pt x="98625" y="145330"/>
                  <a:pt x="99406" y="143374"/>
                </a:cubicBezTo>
                <a:cubicBezTo>
                  <a:pt x="100186" y="141417"/>
                  <a:pt x="101942" y="140018"/>
                  <a:pt x="104024" y="139696"/>
                </a:cubicBezTo>
                <a:cubicBezTo>
                  <a:pt x="114912" y="138348"/>
                  <a:pt x="125429" y="134877"/>
                  <a:pt x="134981" y="129480"/>
                </a:cubicBezTo>
                <a:close/>
                <a:moveTo>
                  <a:pt x="193476" y="172640"/>
                </a:moveTo>
                <a:cubicBezTo>
                  <a:pt x="191490" y="169513"/>
                  <a:pt x="188995" y="166741"/>
                  <a:pt x="186094" y="164437"/>
                </a:cubicBezTo>
                <a:cubicBezTo>
                  <a:pt x="172801" y="153829"/>
                  <a:pt x="155506" y="149625"/>
                  <a:pt x="138826" y="152947"/>
                </a:cubicBezTo>
              </a:path>
            </a:pathLst>
          </a:custGeom>
          <a:noFill/>
          <a:ln w="19050" cap="flat" cmpd="sng">
            <a:solidFill>
              <a:srgbClr val="E0CB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966" name="Google Shape;966;p28"/>
          <p:cNvSpPr/>
          <p:nvPr/>
        </p:nvSpPr>
        <p:spPr>
          <a:xfrm>
            <a:off x="984859" y="1194626"/>
            <a:ext cx="3995160" cy="7973888"/>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28"/>
          <p:cNvSpPr txBox="1"/>
          <p:nvPr/>
        </p:nvSpPr>
        <p:spPr>
          <a:xfrm>
            <a:off x="1145801" y="1250543"/>
            <a:ext cx="3847095" cy="840226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b="1" dirty="0" err="1">
                <a:solidFill>
                  <a:srgbClr val="595959"/>
                </a:solidFill>
                <a:latin typeface="Arial"/>
                <a:ea typeface="Arial"/>
                <a:cs typeface="Arial"/>
                <a:sym typeface="Arial"/>
              </a:rPr>
              <a:t>Để</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giảm</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thiểu</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rủi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ro</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về</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tài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chính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doanh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nghiệp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cần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thực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hiện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dự</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trù</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kinh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phí</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một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cách</a:t>
            </a:r>
            <a:r>
              <a:rPr lang="en-US" sz="2400" b="1" dirty="0">
                <a:solidFill>
                  <a:srgbClr val="595959"/>
                </a:solidFill>
                <a:latin typeface="Arial"/>
                <a:ea typeface="Arial"/>
                <a:cs typeface="Arial"/>
                <a:sym typeface="Arial"/>
              </a:rPr>
              <a:t> khoa </a:t>
            </a:r>
            <a:r>
              <a:rPr lang="en-US" sz="2400" b="1" dirty="0" err="1">
                <a:solidFill>
                  <a:srgbClr val="595959"/>
                </a:solidFill>
                <a:latin typeface="Arial"/>
                <a:ea typeface="Arial"/>
                <a:cs typeface="Arial"/>
                <a:sym typeface="Arial"/>
              </a:rPr>
              <a:t>học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hợp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lý</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Việc</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không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có</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một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quỹ</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dự</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phòng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phù</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hợp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sẽ</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khiến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doanh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nghiệp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rơi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vào</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trạng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thái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bị</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động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khi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gặp</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khủng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hoảng</a:t>
            </a:r>
            <a:r>
              <a:rPr lang="en-US" sz="2400" b="1" dirty="0">
                <a:solidFill>
                  <a:srgbClr val="595959"/>
                </a:solidFill>
                <a:latin typeface="Arial"/>
                <a:ea typeface="Arial"/>
                <a:cs typeface="Arial"/>
                <a:sym typeface="Arial"/>
              </a:rPr>
              <a:t>. Các </a:t>
            </a:r>
            <a:r>
              <a:rPr lang="en-US" sz="2400" b="1" dirty="0" err="1">
                <a:solidFill>
                  <a:srgbClr val="595959"/>
                </a:solidFill>
                <a:latin typeface="Arial"/>
                <a:ea typeface="Arial"/>
                <a:cs typeface="Arial"/>
                <a:sym typeface="Arial"/>
              </a:rPr>
              <a:t>tình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huống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như</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suy</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thoái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kinh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tế</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đại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dịch</a:t>
            </a:r>
            <a:r>
              <a:rPr lang="en-US" sz="2400" b="1" dirty="0">
                <a:solidFill>
                  <a:srgbClr val="595959"/>
                </a:solidFill>
                <a:latin typeface="Arial"/>
                <a:ea typeface="Arial"/>
                <a:cs typeface="Arial"/>
                <a:sym typeface="Arial"/>
              </a:rPr>
              <a:t> hay </a:t>
            </a:r>
            <a:r>
              <a:rPr lang="en-US" sz="2400" b="1" dirty="0" err="1">
                <a:solidFill>
                  <a:srgbClr val="595959"/>
                </a:solidFill>
                <a:latin typeface="Arial"/>
                <a:ea typeface="Arial"/>
                <a:cs typeface="Arial"/>
                <a:sym typeface="Arial"/>
              </a:rPr>
              <a:t>thay</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đổi</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chính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sách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có</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thể</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ảnh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hưởng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nặng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nề</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đến</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doanh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thu</a:t>
            </a:r>
            <a:r>
              <a:rPr lang="en-US" sz="2400" b="1" dirty="0">
                <a:solidFill>
                  <a:srgbClr val="595959"/>
                </a:solidFill>
                <a:latin typeface="Arial"/>
                <a:ea typeface="Arial"/>
                <a:cs typeface="Arial"/>
                <a:sym typeface="Arial"/>
              </a:rPr>
              <a:t>.</a:t>
            </a:r>
            <a:endParaRPr sz="2400" b="1" dirty="0">
              <a:solidFill>
                <a:srgbClr val="595959"/>
              </a:solidFill>
              <a:latin typeface="Arial"/>
              <a:ea typeface="Arial"/>
              <a:cs typeface="Arial"/>
              <a:sym typeface="Arial"/>
            </a:endParaRPr>
          </a:p>
        </p:txBody>
      </p:sp>
      <p:sp>
        <p:nvSpPr>
          <p:cNvPr id="968" name="Google Shape;968;p28"/>
          <p:cNvSpPr/>
          <p:nvPr/>
        </p:nvSpPr>
        <p:spPr>
          <a:xfrm rot="-203414">
            <a:off x="6538372" y="8057386"/>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9" name="Google Shape;969;p28"/>
          <p:cNvPicPr preferRelativeResize="0"/>
          <p:nvPr/>
        </p:nvPicPr>
        <p:blipFill rotWithShape="1">
          <a:blip r:embed="rId7">
            <a:alphaModFix/>
          </a:blip>
          <a:srcRect/>
          <a:stretch/>
        </p:blipFill>
        <p:spPr>
          <a:xfrm>
            <a:off x="17014313" y="-25400"/>
            <a:ext cx="1280491" cy="1280491"/>
          </a:xfrm>
          <a:prstGeom prst="rect">
            <a:avLst/>
          </a:prstGeom>
          <a:noFill/>
          <a:ln>
            <a:noFill/>
          </a:ln>
        </p:spPr>
      </p:pic>
      <p:sp>
        <p:nvSpPr>
          <p:cNvPr id="2" name="Footer Placeholder 1">
            <a:extLst>
              <a:ext uri="{FF2B5EF4-FFF2-40B4-BE49-F238E27FC236}">
                <a16:creationId xmlns:a16="http://schemas.microsoft.com/office/drawing/2014/main" id="{2CE29B75-B8A9-14AA-1379-4302D5BE24DD}"/>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F993CC2B-B8FA-BA49-BBBC-263C462E6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4" name="TextBox 3">
            <a:extLst>
              <a:ext uri="{FF2B5EF4-FFF2-40B4-BE49-F238E27FC236}">
                <a16:creationId xmlns:a16="http://schemas.microsoft.com/office/drawing/2014/main" id="{DA40EBB6-9A02-06DF-C5B1-A4C7494E3420}"/>
              </a:ext>
            </a:extLst>
          </p:cNvPr>
          <p:cNvSpPr txBox="1"/>
          <p:nvPr/>
        </p:nvSpPr>
        <p:spPr>
          <a:xfrm>
            <a:off x="10635619" y="9548012"/>
            <a:ext cx="791599" cy="523220"/>
          </a:xfrm>
          <a:prstGeom prst="rect">
            <a:avLst/>
          </a:prstGeom>
          <a:noFill/>
        </p:spPr>
        <p:txBody>
          <a:bodyPr wrap="square" rtlCol="0">
            <a:spAutoFit/>
          </a:bodyPr>
          <a:lstStyle/>
          <a:p>
            <a:r>
              <a:rPr lang="en-US" sz="2800" b="1" dirty="0"/>
              <a: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500"/>
                                        <p:tgtEl>
                                          <p:spTgt spid="930"/>
                                        </p:tgtEl>
                                      </p:cBhvr>
                                    </p:animEffect>
                                  </p:childTnLst>
                                </p:cTn>
                              </p:par>
                              <p:par>
                                <p:cTn id="8" presetID="10" presetClass="entr" presetSubtype="0" fill="hold" nodeType="withEffect">
                                  <p:stCondLst>
                                    <p:cond delay="0"/>
                                  </p:stCondLst>
                                  <p:childTnLst>
                                    <p:set>
                                      <p:cBhvr>
                                        <p:cTn id="9" dur="1" fill="hold">
                                          <p:stCondLst>
                                            <p:cond delay="0"/>
                                          </p:stCondLst>
                                        </p:cTn>
                                        <p:tgtEl>
                                          <p:spTgt spid="931"/>
                                        </p:tgtEl>
                                        <p:attrNameLst>
                                          <p:attrName>style.visibility</p:attrName>
                                        </p:attrNameLst>
                                      </p:cBhvr>
                                      <p:to>
                                        <p:strVal val="visible"/>
                                      </p:to>
                                    </p:set>
                                    <p:animEffect transition="in" filter="fade">
                                      <p:cBhvr>
                                        <p:cTn id="10" dur="500"/>
                                        <p:tgtEl>
                                          <p:spTgt spid="931"/>
                                        </p:tgtEl>
                                      </p:cBhvr>
                                    </p:animEffect>
                                  </p:childTnLst>
                                </p:cTn>
                              </p:par>
                              <p:par>
                                <p:cTn id="11" presetID="10" presetClass="entr" presetSubtype="0" fill="hold" nodeType="with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par>
                                <p:cTn id="14" presetID="10" presetClass="entr" presetSubtype="0" fill="hold" nodeType="withEffect">
                                  <p:stCondLst>
                                    <p:cond delay="0"/>
                                  </p:stCondLst>
                                  <p:childTnLst>
                                    <p:set>
                                      <p:cBhvr>
                                        <p:cTn id="15" dur="1" fill="hold">
                                          <p:stCondLst>
                                            <p:cond delay="0"/>
                                          </p:stCondLst>
                                        </p:cTn>
                                        <p:tgtEl>
                                          <p:spTgt spid="932"/>
                                        </p:tgtEl>
                                        <p:attrNameLst>
                                          <p:attrName>style.visibility</p:attrName>
                                        </p:attrNameLst>
                                      </p:cBhvr>
                                      <p:to>
                                        <p:strVal val="visible"/>
                                      </p:to>
                                    </p:set>
                                    <p:animEffect transition="in" filter="fade">
                                      <p:cBhvr>
                                        <p:cTn id="16" dur="500"/>
                                        <p:tgtEl>
                                          <p:spTgt spid="932"/>
                                        </p:tgtEl>
                                      </p:cBhvr>
                                    </p:animEffect>
                                  </p:childTnLst>
                                </p:cTn>
                              </p:par>
                              <p:par>
                                <p:cTn id="17" presetID="10" presetClass="entr" presetSubtype="0" fill="hold" nodeType="withEffect">
                                  <p:stCondLst>
                                    <p:cond delay="0"/>
                                  </p:stCondLst>
                                  <p:childTnLst>
                                    <p:set>
                                      <p:cBhvr>
                                        <p:cTn id="18" dur="1" fill="hold">
                                          <p:stCondLst>
                                            <p:cond delay="0"/>
                                          </p:stCondLst>
                                        </p:cTn>
                                        <p:tgtEl>
                                          <p:spTgt spid="929"/>
                                        </p:tgtEl>
                                        <p:attrNameLst>
                                          <p:attrName>style.visibility</p:attrName>
                                        </p:attrNameLst>
                                      </p:cBhvr>
                                      <p:to>
                                        <p:strVal val="visible"/>
                                      </p:to>
                                    </p:set>
                                    <p:animEffect transition="in" filter="fade">
                                      <p:cBhvr>
                                        <p:cTn id="19" dur="500"/>
                                        <p:tgtEl>
                                          <p:spTgt spid="929"/>
                                        </p:tgtEl>
                                      </p:cBhvr>
                                    </p:animEffect>
                                  </p:childTnLst>
                                </p:cTn>
                              </p:par>
                              <p:par>
                                <p:cTn id="20" presetID="10" presetClass="entr" presetSubtype="0" fill="hold" nodeType="withEffect">
                                  <p:stCondLst>
                                    <p:cond delay="0"/>
                                  </p:stCondLst>
                                  <p:childTnLst>
                                    <p:set>
                                      <p:cBhvr>
                                        <p:cTn id="21" dur="1" fill="hold">
                                          <p:stCondLst>
                                            <p:cond delay="0"/>
                                          </p:stCondLst>
                                        </p:cTn>
                                        <p:tgtEl>
                                          <p:spTgt spid="933"/>
                                        </p:tgtEl>
                                        <p:attrNameLst>
                                          <p:attrName>style.visibility</p:attrName>
                                        </p:attrNameLst>
                                      </p:cBhvr>
                                      <p:to>
                                        <p:strVal val="visible"/>
                                      </p:to>
                                    </p:set>
                                    <p:animEffect transition="in" filter="fade">
                                      <p:cBhvr>
                                        <p:cTn id="22" dur="500"/>
                                        <p:tgtEl>
                                          <p:spTgt spid="933"/>
                                        </p:tgtEl>
                                      </p:cBhvr>
                                    </p:animEffect>
                                  </p:childTnLst>
                                </p:cTn>
                              </p:par>
                              <p:par>
                                <p:cTn id="23" presetID="10" presetClass="entr" presetSubtype="0" fill="hold" nodeType="withEffect">
                                  <p:stCondLst>
                                    <p:cond delay="0"/>
                                  </p:stCondLst>
                                  <p:childTnLst>
                                    <p:set>
                                      <p:cBhvr>
                                        <p:cTn id="24" dur="1" fill="hold">
                                          <p:stCondLst>
                                            <p:cond delay="0"/>
                                          </p:stCondLst>
                                        </p:cTn>
                                        <p:tgtEl>
                                          <p:spTgt spid="934"/>
                                        </p:tgtEl>
                                        <p:attrNameLst>
                                          <p:attrName>style.visibility</p:attrName>
                                        </p:attrNameLst>
                                      </p:cBhvr>
                                      <p:to>
                                        <p:strVal val="visible"/>
                                      </p:to>
                                    </p:set>
                                    <p:animEffect transition="in" filter="fade">
                                      <p:cBhvr>
                                        <p:cTn id="25" dur="500"/>
                                        <p:tgtEl>
                                          <p:spTgt spid="934"/>
                                        </p:tgtEl>
                                      </p:cBhvr>
                                    </p:animEffect>
                                  </p:childTnLst>
                                </p:cTn>
                              </p:par>
                              <p:par>
                                <p:cTn id="26" presetID="10" presetClass="entr" presetSubtype="0" fill="hold" nodeType="withEffect">
                                  <p:stCondLst>
                                    <p:cond delay="0"/>
                                  </p:stCondLst>
                                  <p:childTnLst>
                                    <p:set>
                                      <p:cBhvr>
                                        <p:cTn id="27" dur="1" fill="hold">
                                          <p:stCondLst>
                                            <p:cond delay="0"/>
                                          </p:stCondLst>
                                        </p:cTn>
                                        <p:tgtEl>
                                          <p:spTgt spid="935"/>
                                        </p:tgtEl>
                                        <p:attrNameLst>
                                          <p:attrName>style.visibility</p:attrName>
                                        </p:attrNameLst>
                                      </p:cBhvr>
                                      <p:to>
                                        <p:strVal val="visible"/>
                                      </p:to>
                                    </p:set>
                                    <p:animEffect transition="in" filter="fade">
                                      <p:cBhvr>
                                        <p:cTn id="28" dur="500"/>
                                        <p:tgtEl>
                                          <p:spTgt spid="935"/>
                                        </p:tgtEl>
                                      </p:cBhvr>
                                    </p:animEffect>
                                  </p:childTnLst>
                                </p:cTn>
                              </p:par>
                              <p:par>
                                <p:cTn id="29" presetID="10" presetClass="entr" presetSubtype="0" fill="hold" nodeType="withEffect">
                                  <p:stCondLst>
                                    <p:cond delay="0"/>
                                  </p:stCondLst>
                                  <p:childTnLst>
                                    <p:set>
                                      <p:cBhvr>
                                        <p:cTn id="30" dur="1" fill="hold">
                                          <p:stCondLst>
                                            <p:cond delay="0"/>
                                          </p:stCondLst>
                                        </p:cTn>
                                        <p:tgtEl>
                                          <p:spTgt spid="936"/>
                                        </p:tgtEl>
                                        <p:attrNameLst>
                                          <p:attrName>style.visibility</p:attrName>
                                        </p:attrNameLst>
                                      </p:cBhvr>
                                      <p:to>
                                        <p:strVal val="visible"/>
                                      </p:to>
                                    </p:set>
                                    <p:animEffect transition="in" filter="fade">
                                      <p:cBhvr>
                                        <p:cTn id="31" dur="500"/>
                                        <p:tgtEl>
                                          <p:spTgt spid="936"/>
                                        </p:tgtEl>
                                      </p:cBhvr>
                                    </p:animEffect>
                                  </p:childTnLst>
                                </p:cTn>
                              </p:par>
                              <p:par>
                                <p:cTn id="32" presetID="10" presetClass="entr" presetSubtype="0" fill="hold" nodeType="withEffect">
                                  <p:stCondLst>
                                    <p:cond delay="0"/>
                                  </p:stCondLst>
                                  <p:childTnLst>
                                    <p:set>
                                      <p:cBhvr>
                                        <p:cTn id="33" dur="1" fill="hold">
                                          <p:stCondLst>
                                            <p:cond delay="0"/>
                                          </p:stCondLst>
                                        </p:cTn>
                                        <p:tgtEl>
                                          <p:spTgt spid="937"/>
                                        </p:tgtEl>
                                        <p:attrNameLst>
                                          <p:attrName>style.visibility</p:attrName>
                                        </p:attrNameLst>
                                      </p:cBhvr>
                                      <p:to>
                                        <p:strVal val="visible"/>
                                      </p:to>
                                    </p:set>
                                    <p:animEffect transition="in" filter="fade">
                                      <p:cBhvr>
                                        <p:cTn id="34" dur="500"/>
                                        <p:tgtEl>
                                          <p:spTgt spid="937"/>
                                        </p:tgtEl>
                                      </p:cBhvr>
                                    </p:animEffect>
                                  </p:childTnLst>
                                </p:cTn>
                              </p:par>
                              <p:par>
                                <p:cTn id="35" presetID="10" presetClass="entr" presetSubtype="0" fill="hold" nodeType="withEffect">
                                  <p:stCondLst>
                                    <p:cond delay="0"/>
                                  </p:stCondLst>
                                  <p:childTnLst>
                                    <p:set>
                                      <p:cBhvr>
                                        <p:cTn id="36" dur="1" fill="hold">
                                          <p:stCondLst>
                                            <p:cond delay="0"/>
                                          </p:stCondLst>
                                        </p:cTn>
                                        <p:tgtEl>
                                          <p:spTgt spid="938"/>
                                        </p:tgtEl>
                                        <p:attrNameLst>
                                          <p:attrName>style.visibility</p:attrName>
                                        </p:attrNameLst>
                                      </p:cBhvr>
                                      <p:to>
                                        <p:strVal val="visible"/>
                                      </p:to>
                                    </p:set>
                                    <p:animEffect transition="in" filter="fade">
                                      <p:cBhvr>
                                        <p:cTn id="37" dur="500"/>
                                        <p:tgtEl>
                                          <p:spTgt spid="938"/>
                                        </p:tgtEl>
                                      </p:cBhvr>
                                    </p:animEffect>
                                  </p:childTnLst>
                                </p:cTn>
                              </p:par>
                              <p:par>
                                <p:cTn id="38" presetID="10" presetClass="entr" presetSubtype="0" fill="hold" nodeType="withEffect">
                                  <p:stCondLst>
                                    <p:cond delay="0"/>
                                  </p:stCondLst>
                                  <p:childTnLst>
                                    <p:set>
                                      <p:cBhvr>
                                        <p:cTn id="39" dur="1" fill="hold">
                                          <p:stCondLst>
                                            <p:cond delay="0"/>
                                          </p:stCondLst>
                                        </p:cTn>
                                        <p:tgtEl>
                                          <p:spTgt spid="939"/>
                                        </p:tgtEl>
                                        <p:attrNameLst>
                                          <p:attrName>style.visibility</p:attrName>
                                        </p:attrNameLst>
                                      </p:cBhvr>
                                      <p:to>
                                        <p:strVal val="visible"/>
                                      </p:to>
                                    </p:set>
                                    <p:animEffect transition="in" filter="fade">
                                      <p:cBhvr>
                                        <p:cTn id="40" dur="500"/>
                                        <p:tgtEl>
                                          <p:spTgt spid="939"/>
                                        </p:tgtEl>
                                      </p:cBhvr>
                                    </p:animEffect>
                                  </p:childTnLst>
                                </p:cTn>
                              </p:par>
                              <p:par>
                                <p:cTn id="41" presetID="10" presetClass="entr" presetSubtype="0" fill="hold" nodeType="withEffect">
                                  <p:stCondLst>
                                    <p:cond delay="0"/>
                                  </p:stCondLst>
                                  <p:childTnLst>
                                    <p:set>
                                      <p:cBhvr>
                                        <p:cTn id="42" dur="1" fill="hold">
                                          <p:stCondLst>
                                            <p:cond delay="0"/>
                                          </p:stCondLst>
                                        </p:cTn>
                                        <p:tgtEl>
                                          <p:spTgt spid="940"/>
                                        </p:tgtEl>
                                        <p:attrNameLst>
                                          <p:attrName>style.visibility</p:attrName>
                                        </p:attrNameLst>
                                      </p:cBhvr>
                                      <p:to>
                                        <p:strVal val="visible"/>
                                      </p:to>
                                    </p:set>
                                    <p:animEffect transition="in" filter="fade">
                                      <p:cBhvr>
                                        <p:cTn id="43" dur="500"/>
                                        <p:tgtEl>
                                          <p:spTgt spid="940"/>
                                        </p:tgtEl>
                                      </p:cBhvr>
                                    </p:animEffect>
                                  </p:childTnLst>
                                </p:cTn>
                              </p:par>
                              <p:par>
                                <p:cTn id="44" presetID="10" presetClass="entr" presetSubtype="0" fill="hold" nodeType="withEffect">
                                  <p:stCondLst>
                                    <p:cond delay="0"/>
                                  </p:stCondLst>
                                  <p:childTnLst>
                                    <p:set>
                                      <p:cBhvr>
                                        <p:cTn id="45" dur="1" fill="hold">
                                          <p:stCondLst>
                                            <p:cond delay="0"/>
                                          </p:stCondLst>
                                        </p:cTn>
                                        <p:tgtEl>
                                          <p:spTgt spid="941"/>
                                        </p:tgtEl>
                                        <p:attrNameLst>
                                          <p:attrName>style.visibility</p:attrName>
                                        </p:attrNameLst>
                                      </p:cBhvr>
                                      <p:to>
                                        <p:strVal val="visible"/>
                                      </p:to>
                                    </p:set>
                                    <p:animEffect transition="in" filter="fade">
                                      <p:cBhvr>
                                        <p:cTn id="46" dur="500"/>
                                        <p:tgtEl>
                                          <p:spTgt spid="941"/>
                                        </p:tgtEl>
                                      </p:cBhvr>
                                    </p:animEffect>
                                  </p:childTnLst>
                                </p:cTn>
                              </p:par>
                              <p:par>
                                <p:cTn id="47" presetID="10" presetClass="entr" presetSubtype="0" fill="hold" nodeType="withEffect">
                                  <p:stCondLst>
                                    <p:cond delay="0"/>
                                  </p:stCondLst>
                                  <p:childTnLst>
                                    <p:set>
                                      <p:cBhvr>
                                        <p:cTn id="48" dur="1" fill="hold">
                                          <p:stCondLst>
                                            <p:cond delay="0"/>
                                          </p:stCondLst>
                                        </p:cTn>
                                        <p:tgtEl>
                                          <p:spTgt spid="942"/>
                                        </p:tgtEl>
                                        <p:attrNameLst>
                                          <p:attrName>style.visibility</p:attrName>
                                        </p:attrNameLst>
                                      </p:cBhvr>
                                      <p:to>
                                        <p:strVal val="visible"/>
                                      </p:to>
                                    </p:set>
                                    <p:animEffect transition="in" filter="fade">
                                      <p:cBhvr>
                                        <p:cTn id="49" dur="500"/>
                                        <p:tgtEl>
                                          <p:spTgt spid="942"/>
                                        </p:tgtEl>
                                      </p:cBhvr>
                                    </p:animEffect>
                                  </p:childTnLst>
                                </p:cTn>
                              </p:par>
                              <p:par>
                                <p:cTn id="50" presetID="10" presetClass="entr" presetSubtype="0" fill="hold" nodeType="withEffect">
                                  <p:stCondLst>
                                    <p:cond delay="0"/>
                                  </p:stCondLst>
                                  <p:childTnLst>
                                    <p:set>
                                      <p:cBhvr>
                                        <p:cTn id="51" dur="1" fill="hold">
                                          <p:stCondLst>
                                            <p:cond delay="0"/>
                                          </p:stCondLst>
                                        </p:cTn>
                                        <p:tgtEl>
                                          <p:spTgt spid="943"/>
                                        </p:tgtEl>
                                        <p:attrNameLst>
                                          <p:attrName>style.visibility</p:attrName>
                                        </p:attrNameLst>
                                      </p:cBhvr>
                                      <p:to>
                                        <p:strVal val="visible"/>
                                      </p:to>
                                    </p:set>
                                    <p:animEffect transition="in" filter="fade">
                                      <p:cBhvr>
                                        <p:cTn id="52" dur="500"/>
                                        <p:tgtEl>
                                          <p:spTgt spid="943"/>
                                        </p:tgtEl>
                                      </p:cBhvr>
                                    </p:animEffect>
                                  </p:childTnLst>
                                </p:cTn>
                              </p:par>
                              <p:par>
                                <p:cTn id="53" presetID="10" presetClass="entr" presetSubtype="0" fill="hold" nodeType="withEffect">
                                  <p:stCondLst>
                                    <p:cond delay="0"/>
                                  </p:stCondLst>
                                  <p:childTnLst>
                                    <p:set>
                                      <p:cBhvr>
                                        <p:cTn id="54" dur="1" fill="hold">
                                          <p:stCondLst>
                                            <p:cond delay="0"/>
                                          </p:stCondLst>
                                        </p:cTn>
                                        <p:tgtEl>
                                          <p:spTgt spid="944"/>
                                        </p:tgtEl>
                                        <p:attrNameLst>
                                          <p:attrName>style.visibility</p:attrName>
                                        </p:attrNameLst>
                                      </p:cBhvr>
                                      <p:to>
                                        <p:strVal val="visible"/>
                                      </p:to>
                                    </p:set>
                                    <p:animEffect transition="in" filter="fade">
                                      <p:cBhvr>
                                        <p:cTn id="55" dur="500"/>
                                        <p:tgtEl>
                                          <p:spTgt spid="944"/>
                                        </p:tgtEl>
                                      </p:cBhvr>
                                    </p:animEffect>
                                  </p:childTnLst>
                                </p:cTn>
                              </p:par>
                              <p:par>
                                <p:cTn id="56" presetID="10" presetClass="entr" presetSubtype="0" fill="hold" nodeType="withEffect">
                                  <p:stCondLst>
                                    <p:cond delay="0"/>
                                  </p:stCondLst>
                                  <p:childTnLst>
                                    <p:set>
                                      <p:cBhvr>
                                        <p:cTn id="57" dur="1" fill="hold">
                                          <p:stCondLst>
                                            <p:cond delay="0"/>
                                          </p:stCondLst>
                                        </p:cTn>
                                        <p:tgtEl>
                                          <p:spTgt spid="945"/>
                                        </p:tgtEl>
                                        <p:attrNameLst>
                                          <p:attrName>style.visibility</p:attrName>
                                        </p:attrNameLst>
                                      </p:cBhvr>
                                      <p:to>
                                        <p:strVal val="visible"/>
                                      </p:to>
                                    </p:set>
                                    <p:animEffect transition="in" filter="fade">
                                      <p:cBhvr>
                                        <p:cTn id="58" dur="500"/>
                                        <p:tgtEl>
                                          <p:spTgt spid="945"/>
                                        </p:tgtEl>
                                      </p:cBhvr>
                                    </p:animEffect>
                                  </p:childTnLst>
                                </p:cTn>
                              </p:par>
                              <p:par>
                                <p:cTn id="59" presetID="10" presetClass="entr" presetSubtype="0" fill="hold" nodeType="withEffect">
                                  <p:stCondLst>
                                    <p:cond delay="0"/>
                                  </p:stCondLst>
                                  <p:childTnLst>
                                    <p:set>
                                      <p:cBhvr>
                                        <p:cTn id="60" dur="1" fill="hold">
                                          <p:stCondLst>
                                            <p:cond delay="0"/>
                                          </p:stCondLst>
                                        </p:cTn>
                                        <p:tgtEl>
                                          <p:spTgt spid="946"/>
                                        </p:tgtEl>
                                        <p:attrNameLst>
                                          <p:attrName>style.visibility</p:attrName>
                                        </p:attrNameLst>
                                      </p:cBhvr>
                                      <p:to>
                                        <p:strVal val="visible"/>
                                      </p:to>
                                    </p:set>
                                    <p:animEffect transition="in" filter="fade">
                                      <p:cBhvr>
                                        <p:cTn id="61" dur="500"/>
                                        <p:tgtEl>
                                          <p:spTgt spid="946"/>
                                        </p:tgtEl>
                                      </p:cBhvr>
                                    </p:animEffect>
                                  </p:childTnLst>
                                </p:cTn>
                              </p:par>
                              <p:par>
                                <p:cTn id="62" presetID="10" presetClass="entr" presetSubtype="0" fill="hold" nodeType="withEffect">
                                  <p:stCondLst>
                                    <p:cond delay="0"/>
                                  </p:stCondLst>
                                  <p:childTnLst>
                                    <p:set>
                                      <p:cBhvr>
                                        <p:cTn id="63" dur="1" fill="hold">
                                          <p:stCondLst>
                                            <p:cond delay="0"/>
                                          </p:stCondLst>
                                        </p:cTn>
                                        <p:tgtEl>
                                          <p:spTgt spid="947"/>
                                        </p:tgtEl>
                                        <p:attrNameLst>
                                          <p:attrName>style.visibility</p:attrName>
                                        </p:attrNameLst>
                                      </p:cBhvr>
                                      <p:to>
                                        <p:strVal val="visible"/>
                                      </p:to>
                                    </p:set>
                                    <p:animEffect transition="in" filter="fade">
                                      <p:cBhvr>
                                        <p:cTn id="64" dur="500"/>
                                        <p:tgtEl>
                                          <p:spTgt spid="947"/>
                                        </p:tgtEl>
                                      </p:cBhvr>
                                    </p:animEffect>
                                  </p:childTnLst>
                                </p:cTn>
                              </p:par>
                              <p:par>
                                <p:cTn id="65" presetID="10" presetClass="entr" presetSubtype="0" fill="hold" nodeType="withEffect">
                                  <p:stCondLst>
                                    <p:cond delay="0"/>
                                  </p:stCondLst>
                                  <p:childTnLst>
                                    <p:set>
                                      <p:cBhvr>
                                        <p:cTn id="66" dur="1" fill="hold">
                                          <p:stCondLst>
                                            <p:cond delay="0"/>
                                          </p:stCondLst>
                                        </p:cTn>
                                        <p:tgtEl>
                                          <p:spTgt spid="948"/>
                                        </p:tgtEl>
                                        <p:attrNameLst>
                                          <p:attrName>style.visibility</p:attrName>
                                        </p:attrNameLst>
                                      </p:cBhvr>
                                      <p:to>
                                        <p:strVal val="visible"/>
                                      </p:to>
                                    </p:set>
                                    <p:animEffect transition="in" filter="fade">
                                      <p:cBhvr>
                                        <p:cTn id="67" dur="500"/>
                                        <p:tgtEl>
                                          <p:spTgt spid="948"/>
                                        </p:tgtEl>
                                      </p:cBhvr>
                                    </p:animEffect>
                                  </p:childTnLst>
                                </p:cTn>
                              </p:par>
                              <p:par>
                                <p:cTn id="68" presetID="10" presetClass="entr" presetSubtype="0" fill="hold" nodeType="withEffect">
                                  <p:stCondLst>
                                    <p:cond delay="0"/>
                                  </p:stCondLst>
                                  <p:childTnLst>
                                    <p:set>
                                      <p:cBhvr>
                                        <p:cTn id="69" dur="1" fill="hold">
                                          <p:stCondLst>
                                            <p:cond delay="0"/>
                                          </p:stCondLst>
                                        </p:cTn>
                                        <p:tgtEl>
                                          <p:spTgt spid="949"/>
                                        </p:tgtEl>
                                        <p:attrNameLst>
                                          <p:attrName>style.visibility</p:attrName>
                                        </p:attrNameLst>
                                      </p:cBhvr>
                                      <p:to>
                                        <p:strVal val="visible"/>
                                      </p:to>
                                    </p:set>
                                    <p:animEffect transition="in" filter="fade">
                                      <p:cBhvr>
                                        <p:cTn id="70" dur="500"/>
                                        <p:tgtEl>
                                          <p:spTgt spid="949"/>
                                        </p:tgtEl>
                                      </p:cBhvr>
                                    </p:animEffect>
                                  </p:childTnLst>
                                </p:cTn>
                              </p:par>
                              <p:par>
                                <p:cTn id="71" presetID="10" presetClass="entr" presetSubtype="0" fill="hold" nodeType="withEffect">
                                  <p:stCondLst>
                                    <p:cond delay="0"/>
                                  </p:stCondLst>
                                  <p:childTnLst>
                                    <p:set>
                                      <p:cBhvr>
                                        <p:cTn id="72" dur="1" fill="hold">
                                          <p:stCondLst>
                                            <p:cond delay="0"/>
                                          </p:stCondLst>
                                        </p:cTn>
                                        <p:tgtEl>
                                          <p:spTgt spid="950"/>
                                        </p:tgtEl>
                                        <p:attrNameLst>
                                          <p:attrName>style.visibility</p:attrName>
                                        </p:attrNameLst>
                                      </p:cBhvr>
                                      <p:to>
                                        <p:strVal val="visible"/>
                                      </p:to>
                                    </p:set>
                                    <p:animEffect transition="in" filter="fade">
                                      <p:cBhvr>
                                        <p:cTn id="73" dur="500"/>
                                        <p:tgtEl>
                                          <p:spTgt spid="950"/>
                                        </p:tgtEl>
                                      </p:cBhvr>
                                    </p:animEffect>
                                  </p:childTnLst>
                                </p:cTn>
                              </p:par>
                              <p:par>
                                <p:cTn id="74" presetID="10" presetClass="entr" presetSubtype="0" fill="hold" nodeType="withEffect">
                                  <p:stCondLst>
                                    <p:cond delay="0"/>
                                  </p:stCondLst>
                                  <p:childTnLst>
                                    <p:set>
                                      <p:cBhvr>
                                        <p:cTn id="75" dur="1" fill="hold">
                                          <p:stCondLst>
                                            <p:cond delay="0"/>
                                          </p:stCondLst>
                                        </p:cTn>
                                        <p:tgtEl>
                                          <p:spTgt spid="951"/>
                                        </p:tgtEl>
                                        <p:attrNameLst>
                                          <p:attrName>style.visibility</p:attrName>
                                        </p:attrNameLst>
                                      </p:cBhvr>
                                      <p:to>
                                        <p:strVal val="visible"/>
                                      </p:to>
                                    </p:set>
                                    <p:animEffect transition="in" filter="fade">
                                      <p:cBhvr>
                                        <p:cTn id="76" dur="500"/>
                                        <p:tgtEl>
                                          <p:spTgt spid="951"/>
                                        </p:tgtEl>
                                      </p:cBhvr>
                                    </p:animEffect>
                                  </p:childTnLst>
                                </p:cTn>
                              </p:par>
                              <p:par>
                                <p:cTn id="77" presetID="10" presetClass="entr" presetSubtype="0" fill="hold" nodeType="withEffect">
                                  <p:stCondLst>
                                    <p:cond delay="0"/>
                                  </p:stCondLst>
                                  <p:childTnLst>
                                    <p:set>
                                      <p:cBhvr>
                                        <p:cTn id="78" dur="1" fill="hold">
                                          <p:stCondLst>
                                            <p:cond delay="0"/>
                                          </p:stCondLst>
                                        </p:cTn>
                                        <p:tgtEl>
                                          <p:spTgt spid="952"/>
                                        </p:tgtEl>
                                        <p:attrNameLst>
                                          <p:attrName>style.visibility</p:attrName>
                                        </p:attrNameLst>
                                      </p:cBhvr>
                                      <p:to>
                                        <p:strVal val="visible"/>
                                      </p:to>
                                    </p:set>
                                    <p:animEffect transition="in" filter="fade">
                                      <p:cBhvr>
                                        <p:cTn id="79" dur="500"/>
                                        <p:tgtEl>
                                          <p:spTgt spid="952"/>
                                        </p:tgtEl>
                                      </p:cBhvr>
                                    </p:animEffect>
                                  </p:childTnLst>
                                </p:cTn>
                              </p:par>
                              <p:par>
                                <p:cTn id="80" presetID="10" presetClass="entr" presetSubtype="0" fill="hold" nodeType="withEffect">
                                  <p:stCondLst>
                                    <p:cond delay="0"/>
                                  </p:stCondLst>
                                  <p:childTnLst>
                                    <p:set>
                                      <p:cBhvr>
                                        <p:cTn id="81" dur="1" fill="hold">
                                          <p:stCondLst>
                                            <p:cond delay="0"/>
                                          </p:stCondLst>
                                        </p:cTn>
                                        <p:tgtEl>
                                          <p:spTgt spid="953"/>
                                        </p:tgtEl>
                                        <p:attrNameLst>
                                          <p:attrName>style.visibility</p:attrName>
                                        </p:attrNameLst>
                                      </p:cBhvr>
                                      <p:to>
                                        <p:strVal val="visible"/>
                                      </p:to>
                                    </p:set>
                                    <p:animEffect transition="in" filter="fade">
                                      <p:cBhvr>
                                        <p:cTn id="82" dur="500"/>
                                        <p:tgtEl>
                                          <p:spTgt spid="953"/>
                                        </p:tgtEl>
                                      </p:cBhvr>
                                    </p:animEffect>
                                  </p:childTnLst>
                                </p:cTn>
                              </p:par>
                              <p:par>
                                <p:cTn id="83" presetID="10" presetClass="entr" presetSubtype="0" fill="hold" nodeType="withEffect">
                                  <p:stCondLst>
                                    <p:cond delay="0"/>
                                  </p:stCondLst>
                                  <p:childTnLst>
                                    <p:set>
                                      <p:cBhvr>
                                        <p:cTn id="84" dur="1" fill="hold">
                                          <p:stCondLst>
                                            <p:cond delay="0"/>
                                          </p:stCondLst>
                                        </p:cTn>
                                        <p:tgtEl>
                                          <p:spTgt spid="954"/>
                                        </p:tgtEl>
                                        <p:attrNameLst>
                                          <p:attrName>style.visibility</p:attrName>
                                        </p:attrNameLst>
                                      </p:cBhvr>
                                      <p:to>
                                        <p:strVal val="visible"/>
                                      </p:to>
                                    </p:set>
                                    <p:animEffect transition="in" filter="fade">
                                      <p:cBhvr>
                                        <p:cTn id="85" dur="500"/>
                                        <p:tgtEl>
                                          <p:spTgt spid="954"/>
                                        </p:tgtEl>
                                      </p:cBhvr>
                                    </p:animEffect>
                                  </p:childTnLst>
                                </p:cTn>
                              </p:par>
                              <p:par>
                                <p:cTn id="86" presetID="10" presetClass="entr" presetSubtype="0" fill="hold" nodeType="withEffect">
                                  <p:stCondLst>
                                    <p:cond delay="0"/>
                                  </p:stCondLst>
                                  <p:childTnLst>
                                    <p:set>
                                      <p:cBhvr>
                                        <p:cTn id="87" dur="1" fill="hold">
                                          <p:stCondLst>
                                            <p:cond delay="0"/>
                                          </p:stCondLst>
                                        </p:cTn>
                                        <p:tgtEl>
                                          <p:spTgt spid="955"/>
                                        </p:tgtEl>
                                        <p:attrNameLst>
                                          <p:attrName>style.visibility</p:attrName>
                                        </p:attrNameLst>
                                      </p:cBhvr>
                                      <p:to>
                                        <p:strVal val="visible"/>
                                      </p:to>
                                    </p:set>
                                    <p:animEffect transition="in" filter="fade">
                                      <p:cBhvr>
                                        <p:cTn id="88" dur="500"/>
                                        <p:tgtEl>
                                          <p:spTgt spid="955"/>
                                        </p:tgtEl>
                                      </p:cBhvr>
                                    </p:animEffect>
                                  </p:childTnLst>
                                </p:cTn>
                              </p:par>
                              <p:par>
                                <p:cTn id="89" presetID="10" presetClass="entr" presetSubtype="0" fill="hold" nodeType="withEffect">
                                  <p:stCondLst>
                                    <p:cond delay="0"/>
                                  </p:stCondLst>
                                  <p:childTnLst>
                                    <p:set>
                                      <p:cBhvr>
                                        <p:cTn id="90" dur="1" fill="hold">
                                          <p:stCondLst>
                                            <p:cond delay="0"/>
                                          </p:stCondLst>
                                        </p:cTn>
                                        <p:tgtEl>
                                          <p:spTgt spid="956"/>
                                        </p:tgtEl>
                                        <p:attrNameLst>
                                          <p:attrName>style.visibility</p:attrName>
                                        </p:attrNameLst>
                                      </p:cBhvr>
                                      <p:to>
                                        <p:strVal val="visible"/>
                                      </p:to>
                                    </p:set>
                                    <p:animEffect transition="in" filter="fade">
                                      <p:cBhvr>
                                        <p:cTn id="91" dur="500"/>
                                        <p:tgtEl>
                                          <p:spTgt spid="956"/>
                                        </p:tgtEl>
                                      </p:cBhvr>
                                    </p:animEffect>
                                  </p:childTnLst>
                                </p:cTn>
                              </p:par>
                              <p:par>
                                <p:cTn id="92" presetID="10" presetClass="entr" presetSubtype="0" fill="hold" nodeType="withEffect">
                                  <p:stCondLst>
                                    <p:cond delay="0"/>
                                  </p:stCondLst>
                                  <p:childTnLst>
                                    <p:set>
                                      <p:cBhvr>
                                        <p:cTn id="93" dur="1" fill="hold">
                                          <p:stCondLst>
                                            <p:cond delay="0"/>
                                          </p:stCondLst>
                                        </p:cTn>
                                        <p:tgtEl>
                                          <p:spTgt spid="957"/>
                                        </p:tgtEl>
                                        <p:attrNameLst>
                                          <p:attrName>style.visibility</p:attrName>
                                        </p:attrNameLst>
                                      </p:cBhvr>
                                      <p:to>
                                        <p:strVal val="visible"/>
                                      </p:to>
                                    </p:set>
                                    <p:animEffect transition="in" filter="fade">
                                      <p:cBhvr>
                                        <p:cTn id="94" dur="500"/>
                                        <p:tgtEl>
                                          <p:spTgt spid="957"/>
                                        </p:tgtEl>
                                      </p:cBhvr>
                                    </p:animEffect>
                                  </p:childTnLst>
                                </p:cTn>
                              </p:par>
                              <p:par>
                                <p:cTn id="95" presetID="10" presetClass="entr" presetSubtype="0" fill="hold" nodeType="withEffect">
                                  <p:stCondLst>
                                    <p:cond delay="0"/>
                                  </p:stCondLst>
                                  <p:childTnLst>
                                    <p:set>
                                      <p:cBhvr>
                                        <p:cTn id="96" dur="1" fill="hold">
                                          <p:stCondLst>
                                            <p:cond delay="0"/>
                                          </p:stCondLst>
                                        </p:cTn>
                                        <p:tgtEl>
                                          <p:spTgt spid="958"/>
                                        </p:tgtEl>
                                        <p:attrNameLst>
                                          <p:attrName>style.visibility</p:attrName>
                                        </p:attrNameLst>
                                      </p:cBhvr>
                                      <p:to>
                                        <p:strVal val="visible"/>
                                      </p:to>
                                    </p:set>
                                    <p:animEffect transition="in" filter="fade">
                                      <p:cBhvr>
                                        <p:cTn id="97" dur="500"/>
                                        <p:tgtEl>
                                          <p:spTgt spid="958"/>
                                        </p:tgtEl>
                                      </p:cBhvr>
                                    </p:animEffect>
                                  </p:childTnLst>
                                </p:cTn>
                              </p:par>
                              <p:par>
                                <p:cTn id="98" presetID="10" presetClass="entr" presetSubtype="0" fill="hold" nodeType="withEffect">
                                  <p:stCondLst>
                                    <p:cond delay="0"/>
                                  </p:stCondLst>
                                  <p:childTnLst>
                                    <p:set>
                                      <p:cBhvr>
                                        <p:cTn id="99" dur="1" fill="hold">
                                          <p:stCondLst>
                                            <p:cond delay="0"/>
                                          </p:stCondLst>
                                        </p:cTn>
                                        <p:tgtEl>
                                          <p:spTgt spid="959"/>
                                        </p:tgtEl>
                                        <p:attrNameLst>
                                          <p:attrName>style.visibility</p:attrName>
                                        </p:attrNameLst>
                                      </p:cBhvr>
                                      <p:to>
                                        <p:strVal val="visible"/>
                                      </p:to>
                                    </p:set>
                                    <p:animEffect transition="in" filter="fade">
                                      <p:cBhvr>
                                        <p:cTn id="100" dur="500"/>
                                        <p:tgtEl>
                                          <p:spTgt spid="959"/>
                                        </p:tgtEl>
                                      </p:cBhvr>
                                    </p:animEffect>
                                  </p:childTnLst>
                                </p:cTn>
                              </p:par>
                              <p:par>
                                <p:cTn id="101" presetID="10" presetClass="entr" presetSubtype="0" fill="hold" nodeType="withEffect">
                                  <p:stCondLst>
                                    <p:cond delay="0"/>
                                  </p:stCondLst>
                                  <p:childTnLst>
                                    <p:set>
                                      <p:cBhvr>
                                        <p:cTn id="102" dur="1" fill="hold">
                                          <p:stCondLst>
                                            <p:cond delay="0"/>
                                          </p:stCondLst>
                                        </p:cTn>
                                        <p:tgtEl>
                                          <p:spTgt spid="960"/>
                                        </p:tgtEl>
                                        <p:attrNameLst>
                                          <p:attrName>style.visibility</p:attrName>
                                        </p:attrNameLst>
                                      </p:cBhvr>
                                      <p:to>
                                        <p:strVal val="visible"/>
                                      </p:to>
                                    </p:set>
                                    <p:animEffect transition="in" filter="fade">
                                      <p:cBhvr>
                                        <p:cTn id="103" dur="500"/>
                                        <p:tgtEl>
                                          <p:spTgt spid="960"/>
                                        </p:tgtEl>
                                      </p:cBhvr>
                                    </p:animEffect>
                                  </p:childTnLst>
                                </p:cTn>
                              </p:par>
                              <p:par>
                                <p:cTn id="104" presetID="10" presetClass="entr" presetSubtype="0" fill="hold" nodeType="withEffect">
                                  <p:stCondLst>
                                    <p:cond delay="0"/>
                                  </p:stCondLst>
                                  <p:childTnLst>
                                    <p:set>
                                      <p:cBhvr>
                                        <p:cTn id="105" dur="1" fill="hold">
                                          <p:stCondLst>
                                            <p:cond delay="0"/>
                                          </p:stCondLst>
                                        </p:cTn>
                                        <p:tgtEl>
                                          <p:spTgt spid="961"/>
                                        </p:tgtEl>
                                        <p:attrNameLst>
                                          <p:attrName>style.visibility</p:attrName>
                                        </p:attrNameLst>
                                      </p:cBhvr>
                                      <p:to>
                                        <p:strVal val="visible"/>
                                      </p:to>
                                    </p:set>
                                    <p:animEffect transition="in" filter="fade">
                                      <p:cBhvr>
                                        <p:cTn id="106" dur="500"/>
                                        <p:tgtEl>
                                          <p:spTgt spid="961"/>
                                        </p:tgtEl>
                                      </p:cBhvr>
                                    </p:animEffect>
                                  </p:childTnLst>
                                </p:cTn>
                              </p:par>
                              <p:par>
                                <p:cTn id="107" presetID="10" presetClass="entr" presetSubtype="0" fill="hold" nodeType="withEffect">
                                  <p:stCondLst>
                                    <p:cond delay="0"/>
                                  </p:stCondLst>
                                  <p:childTnLst>
                                    <p:set>
                                      <p:cBhvr>
                                        <p:cTn id="108" dur="1" fill="hold">
                                          <p:stCondLst>
                                            <p:cond delay="0"/>
                                          </p:stCondLst>
                                        </p:cTn>
                                        <p:tgtEl>
                                          <p:spTgt spid="962"/>
                                        </p:tgtEl>
                                        <p:attrNameLst>
                                          <p:attrName>style.visibility</p:attrName>
                                        </p:attrNameLst>
                                      </p:cBhvr>
                                      <p:to>
                                        <p:strVal val="visible"/>
                                      </p:to>
                                    </p:set>
                                    <p:animEffect transition="in" filter="fade">
                                      <p:cBhvr>
                                        <p:cTn id="109" dur="500"/>
                                        <p:tgtEl>
                                          <p:spTgt spid="962"/>
                                        </p:tgtEl>
                                      </p:cBhvr>
                                    </p:animEffect>
                                  </p:childTnLst>
                                </p:cTn>
                              </p:par>
                              <p:par>
                                <p:cTn id="110" presetID="10" presetClass="entr" presetSubtype="0" fill="hold" nodeType="withEffect">
                                  <p:stCondLst>
                                    <p:cond delay="0"/>
                                  </p:stCondLst>
                                  <p:childTnLst>
                                    <p:set>
                                      <p:cBhvr>
                                        <p:cTn id="111" dur="1" fill="hold">
                                          <p:stCondLst>
                                            <p:cond delay="0"/>
                                          </p:stCondLst>
                                        </p:cTn>
                                        <p:tgtEl>
                                          <p:spTgt spid="963"/>
                                        </p:tgtEl>
                                        <p:attrNameLst>
                                          <p:attrName>style.visibility</p:attrName>
                                        </p:attrNameLst>
                                      </p:cBhvr>
                                      <p:to>
                                        <p:strVal val="visible"/>
                                      </p:to>
                                    </p:set>
                                    <p:animEffect transition="in" filter="fade">
                                      <p:cBhvr>
                                        <p:cTn id="112" dur="500"/>
                                        <p:tgtEl>
                                          <p:spTgt spid="963"/>
                                        </p:tgtEl>
                                      </p:cBhvr>
                                    </p:animEffect>
                                  </p:childTnLst>
                                </p:cTn>
                              </p:par>
                              <p:par>
                                <p:cTn id="113" presetID="10" presetClass="entr" presetSubtype="0" fill="hold" nodeType="withEffect">
                                  <p:stCondLst>
                                    <p:cond delay="0"/>
                                  </p:stCondLst>
                                  <p:childTnLst>
                                    <p:set>
                                      <p:cBhvr>
                                        <p:cTn id="114" dur="1" fill="hold">
                                          <p:stCondLst>
                                            <p:cond delay="0"/>
                                          </p:stCondLst>
                                        </p:cTn>
                                        <p:tgtEl>
                                          <p:spTgt spid="964"/>
                                        </p:tgtEl>
                                        <p:attrNameLst>
                                          <p:attrName>style.visibility</p:attrName>
                                        </p:attrNameLst>
                                      </p:cBhvr>
                                      <p:to>
                                        <p:strVal val="visible"/>
                                      </p:to>
                                    </p:set>
                                    <p:animEffect transition="in" filter="fade">
                                      <p:cBhvr>
                                        <p:cTn id="115" dur="500"/>
                                        <p:tgtEl>
                                          <p:spTgt spid="964"/>
                                        </p:tgtEl>
                                      </p:cBhvr>
                                    </p:animEffect>
                                  </p:childTnLst>
                                </p:cTn>
                              </p:par>
                              <p:par>
                                <p:cTn id="116" presetID="10" presetClass="entr" presetSubtype="0" fill="hold" nodeType="withEffect">
                                  <p:stCondLst>
                                    <p:cond delay="0"/>
                                  </p:stCondLst>
                                  <p:childTnLst>
                                    <p:set>
                                      <p:cBhvr>
                                        <p:cTn id="117" dur="1" fill="hold">
                                          <p:stCondLst>
                                            <p:cond delay="0"/>
                                          </p:stCondLst>
                                        </p:cTn>
                                        <p:tgtEl>
                                          <p:spTgt spid="965"/>
                                        </p:tgtEl>
                                        <p:attrNameLst>
                                          <p:attrName>style.visibility</p:attrName>
                                        </p:attrNameLst>
                                      </p:cBhvr>
                                      <p:to>
                                        <p:strVal val="visible"/>
                                      </p:to>
                                    </p:set>
                                    <p:animEffect transition="in" filter="fade">
                                      <p:cBhvr>
                                        <p:cTn id="118" dur="500"/>
                                        <p:tgtEl>
                                          <p:spTgt spid="965"/>
                                        </p:tgtEl>
                                      </p:cBhvr>
                                    </p:animEffect>
                                  </p:childTnLst>
                                </p:cTn>
                              </p:par>
                              <p:par>
                                <p:cTn id="119" presetID="10" presetClass="entr" presetSubtype="0" fill="hold" nodeType="withEffect">
                                  <p:stCondLst>
                                    <p:cond delay="0"/>
                                  </p:stCondLst>
                                  <p:childTnLst>
                                    <p:set>
                                      <p:cBhvr>
                                        <p:cTn id="120" dur="1" fill="hold">
                                          <p:stCondLst>
                                            <p:cond delay="0"/>
                                          </p:stCondLst>
                                        </p:cTn>
                                        <p:tgtEl>
                                          <p:spTgt spid="967"/>
                                        </p:tgtEl>
                                        <p:attrNameLst>
                                          <p:attrName>style.visibility</p:attrName>
                                        </p:attrNameLst>
                                      </p:cBhvr>
                                      <p:to>
                                        <p:strVal val="visible"/>
                                      </p:to>
                                    </p:set>
                                    <p:animEffect transition="in" filter="fade">
                                      <p:cBhvr>
                                        <p:cTn id="121" dur="500"/>
                                        <p:tgtEl>
                                          <p:spTgt spid="967"/>
                                        </p:tgtEl>
                                      </p:cBhvr>
                                    </p:animEffect>
                                  </p:childTnLst>
                                </p:cTn>
                              </p:par>
                              <p:par>
                                <p:cTn id="122" presetID="10" presetClass="entr" presetSubtype="0" fill="hold" nodeType="withEffect">
                                  <p:stCondLst>
                                    <p:cond delay="0"/>
                                  </p:stCondLst>
                                  <p:childTnLst>
                                    <p:set>
                                      <p:cBhvr>
                                        <p:cTn id="123" dur="1" fill="hold">
                                          <p:stCondLst>
                                            <p:cond delay="0"/>
                                          </p:stCondLst>
                                        </p:cTn>
                                        <p:tgtEl>
                                          <p:spTgt spid="968"/>
                                        </p:tgtEl>
                                        <p:attrNameLst>
                                          <p:attrName>style.visibility</p:attrName>
                                        </p:attrNameLst>
                                      </p:cBhvr>
                                      <p:to>
                                        <p:strVal val="visible"/>
                                      </p:to>
                                    </p:set>
                                    <p:animEffect transition="in" filter="fade">
                                      <p:cBhvr>
                                        <p:cTn id="124" dur="500"/>
                                        <p:tgtEl>
                                          <p:spTgt spid="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9"/>
          <p:cNvSpPr/>
          <p:nvPr/>
        </p:nvSpPr>
        <p:spPr>
          <a:xfrm>
            <a:off x="-17486"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29"/>
          <p:cNvSpPr/>
          <p:nvPr/>
        </p:nvSpPr>
        <p:spPr>
          <a:xfrm>
            <a:off x="657373" y="973394"/>
            <a:ext cx="16973253" cy="772654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a:solidFill>
                <a:srgbClr val="800000"/>
              </a:solidFill>
              <a:latin typeface="Arial"/>
              <a:ea typeface="Arial"/>
              <a:cs typeface="Arial"/>
              <a:sym typeface="Arial"/>
            </a:endParaRPr>
          </a:p>
        </p:txBody>
      </p:sp>
      <p:sp>
        <p:nvSpPr>
          <p:cNvPr id="977" name="Google Shape;977;p29"/>
          <p:cNvSpPr/>
          <p:nvPr/>
        </p:nvSpPr>
        <p:spPr>
          <a:xfrm>
            <a:off x="1332416" y="1819453"/>
            <a:ext cx="13116966" cy="885974"/>
          </a:xfrm>
          <a:prstGeom prst="rect">
            <a:avLst/>
          </a:prstGeom>
          <a:noFill/>
          <a:ln>
            <a:noFill/>
          </a:ln>
        </p:spPr>
        <p:txBody>
          <a:bodyPr spcFirstLastPara="1" wrap="square" lIns="0" tIns="0" rIns="0" bIns="0" anchor="t" anchorCtr="0">
            <a:noAutofit/>
          </a:bodyPr>
          <a:lstStyle/>
          <a:p>
            <a:pPr marL="0" marR="0" lvl="0" indent="0" algn="l" rtl="0">
              <a:lnSpc>
                <a:spcPct val="105151"/>
              </a:lnSpc>
              <a:spcBef>
                <a:spcPts val="0"/>
              </a:spcBef>
              <a:spcAft>
                <a:spcPts val="0"/>
              </a:spcAft>
              <a:buNone/>
            </a:pPr>
            <a:r>
              <a:rPr lang="en-US" sz="6600" b="1" dirty="0">
                <a:solidFill>
                  <a:srgbClr val="366092"/>
                </a:solidFill>
                <a:latin typeface="Arial"/>
                <a:ea typeface="Arial"/>
                <a:cs typeface="Arial"/>
                <a:sym typeface="Arial"/>
              </a:rPr>
              <a:t>Quản </a:t>
            </a:r>
            <a:r>
              <a:rPr lang="en-US" sz="6600" b="1" dirty="0" err="1">
                <a:solidFill>
                  <a:srgbClr val="366092"/>
                </a:solidFill>
                <a:latin typeface="Arial"/>
                <a:ea typeface="Arial"/>
                <a:cs typeface="Arial"/>
                <a:sym typeface="Arial"/>
              </a:rPr>
              <a:t>lý</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rủi</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ro</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vận</a:t>
            </a:r>
            <a:r>
              <a:rPr lang="en-US" sz="6600" b="1" dirty="0">
                <a:solidFill>
                  <a:srgbClr val="366092"/>
                </a:solidFill>
                <a:latin typeface="Arial"/>
                <a:ea typeface="Arial"/>
                <a:cs typeface="Arial"/>
                <a:sym typeface="Arial"/>
              </a:rPr>
              <a:t> </a:t>
            </a:r>
            <a:r>
              <a:rPr lang="en-US" sz="6600" b="1" dirty="0" err="1">
                <a:solidFill>
                  <a:srgbClr val="366092"/>
                </a:solidFill>
                <a:latin typeface="Arial"/>
                <a:ea typeface="Arial"/>
                <a:cs typeface="Arial"/>
                <a:sym typeface="Arial"/>
              </a:rPr>
              <a:t>hành</a:t>
            </a:r>
            <a:endParaRPr sz="6600" b="1" dirty="0">
              <a:solidFill>
                <a:srgbClr val="366092"/>
              </a:solidFill>
              <a:latin typeface="Arial"/>
              <a:ea typeface="Arial"/>
              <a:cs typeface="Arial"/>
              <a:sym typeface="Arial"/>
            </a:endParaRPr>
          </a:p>
        </p:txBody>
      </p:sp>
      <p:pic>
        <p:nvPicPr>
          <p:cNvPr id="978" name="Google Shape;978;p29" descr="preencoded.png"/>
          <p:cNvPicPr preferRelativeResize="0"/>
          <p:nvPr/>
        </p:nvPicPr>
        <p:blipFill rotWithShape="1">
          <a:blip r:embed="rId4">
            <a:alphaModFix/>
          </a:blip>
          <a:srcRect/>
          <a:stretch/>
        </p:blipFill>
        <p:spPr>
          <a:xfrm>
            <a:off x="1079378" y="3367340"/>
            <a:ext cx="5434459" cy="1134070"/>
          </a:xfrm>
          <a:prstGeom prst="rect">
            <a:avLst/>
          </a:prstGeom>
          <a:noFill/>
          <a:ln>
            <a:noFill/>
          </a:ln>
        </p:spPr>
      </p:pic>
      <p:sp>
        <p:nvSpPr>
          <p:cNvPr id="979" name="Google Shape;979;p29"/>
          <p:cNvSpPr/>
          <p:nvPr/>
        </p:nvSpPr>
        <p:spPr>
          <a:xfrm>
            <a:off x="1049832" y="4492554"/>
            <a:ext cx="5434459" cy="473625"/>
          </a:xfrm>
          <a:prstGeom prst="rect">
            <a:avLst/>
          </a:prstGeom>
          <a:noFill/>
          <a:ln>
            <a:noFill/>
          </a:ln>
        </p:spPr>
        <p:txBody>
          <a:bodyPr spcFirstLastPara="1" wrap="square" lIns="0" tIns="0" rIns="0" bIns="0" anchor="t" anchorCtr="0">
            <a:noAutofit/>
          </a:bodyPr>
          <a:lstStyle/>
          <a:p>
            <a:pPr marL="0" marR="0" lvl="0" indent="0" algn="ctr" rtl="0">
              <a:lnSpc>
                <a:spcPct val="122857"/>
              </a:lnSpc>
              <a:spcBef>
                <a:spcPts val="0"/>
              </a:spcBef>
              <a:spcAft>
                <a:spcPts val="0"/>
              </a:spcAft>
              <a:buNone/>
            </a:pPr>
            <a:r>
              <a:rPr lang="en-US" sz="2400" b="1" dirty="0" err="1">
                <a:solidFill>
                  <a:srgbClr val="595959"/>
                </a:solidFill>
                <a:latin typeface="Arial"/>
                <a:ea typeface="Arial"/>
                <a:cs typeface="Arial"/>
                <a:sym typeface="Arial"/>
              </a:rPr>
              <a:t>Xây</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dựng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một</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quy</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trình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bảo</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trì</a:t>
            </a:r>
            <a:br>
              <a:rPr lang="en-US" sz="2400" b="1" dirty="0">
                <a:solidFill>
                  <a:srgbClr val="595959"/>
                </a:solidFill>
                <a:latin typeface="Arial"/>
                <a:ea typeface="Arial"/>
                <a:cs typeface="Arial"/>
                <a:sym typeface="Arial"/>
              </a:rPr>
            </a:br>
            <a:r>
              <a:rPr lang="en-US" sz="2400" b="1" dirty="0" err="1">
                <a:solidFill>
                  <a:srgbClr val="595959"/>
                </a:solidFill>
                <a:latin typeface="Arial"/>
                <a:ea typeface="Arial"/>
                <a:cs typeface="Arial"/>
                <a:sym typeface="Arial"/>
              </a:rPr>
              <a:t>định</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kỳ</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rõ</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ràng</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và</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hiệu</a:t>
            </a:r>
            <a:r>
              <a:rPr lang="en-US" sz="2400" b="1" dirty="0">
                <a:solidFill>
                  <a:srgbClr val="595959"/>
                </a:solidFill>
                <a:latin typeface="Arial"/>
                <a:ea typeface="Arial"/>
                <a:cs typeface="Arial"/>
                <a:sym typeface="Arial"/>
              </a:rPr>
              <a:t> </a:t>
            </a:r>
            <a:r>
              <a:rPr lang="en-US" sz="2400" b="1" dirty="0" err="1">
                <a:solidFill>
                  <a:srgbClr val="595959"/>
                </a:solidFill>
                <a:latin typeface="Arial"/>
                <a:ea typeface="Arial"/>
                <a:cs typeface="Arial"/>
                <a:sym typeface="Arial"/>
              </a:rPr>
              <a:t>quả</a:t>
            </a:r>
            <a:endParaRPr sz="2400" b="1" dirty="0">
              <a:solidFill>
                <a:srgbClr val="595959"/>
              </a:solidFill>
              <a:latin typeface="Arial"/>
              <a:ea typeface="Arial"/>
              <a:cs typeface="Arial"/>
              <a:sym typeface="Arial"/>
            </a:endParaRPr>
          </a:p>
        </p:txBody>
      </p:sp>
      <p:sp>
        <p:nvSpPr>
          <p:cNvPr id="980" name="Google Shape;980;p29"/>
          <p:cNvSpPr/>
          <p:nvPr/>
        </p:nvSpPr>
        <p:spPr>
          <a:xfrm>
            <a:off x="1333273" y="5539636"/>
            <a:ext cx="5126651" cy="907256"/>
          </a:xfrm>
          <a:prstGeom prst="rect">
            <a:avLst/>
          </a:prstGeom>
          <a:noFill/>
          <a:ln>
            <a:noFill/>
          </a:ln>
        </p:spPr>
        <p:txBody>
          <a:bodyPr spcFirstLastPara="1" wrap="square" lIns="0" tIns="0" rIns="0" bIns="0" anchor="t" anchorCtr="0">
            <a:noAutofit/>
          </a:bodyPr>
          <a:lstStyle/>
          <a:p>
            <a:pPr marL="342900" marR="0" lvl="0" indent="-342900" algn="l" rtl="0">
              <a:lnSpc>
                <a:spcPct val="148541"/>
              </a:lnSpc>
              <a:spcBef>
                <a:spcPts val="0"/>
              </a:spcBef>
              <a:spcAft>
                <a:spcPts val="0"/>
              </a:spcAft>
              <a:buClr>
                <a:srgbClr val="595959"/>
              </a:buClr>
              <a:buSzPts val="2400"/>
              <a:buFont typeface="Arial"/>
              <a:buChar char="•"/>
            </a:pPr>
            <a:r>
              <a:rPr lang="en-US" sz="2400" dirty="0" err="1">
                <a:solidFill>
                  <a:srgbClr val="595959"/>
                </a:solidFill>
                <a:latin typeface="Arial"/>
                <a:ea typeface="Arial"/>
                <a:cs typeface="Arial"/>
                <a:sym typeface="Arial"/>
              </a:rPr>
              <a:t>Chủ</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động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kiểm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tra</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bảo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dưỡng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thiết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bị</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theo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lịch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trình</a:t>
            </a:r>
            <a:r>
              <a:rPr lang="en-US" sz="2400" dirty="0">
                <a:solidFill>
                  <a:srgbClr val="595959"/>
                </a:solidFill>
                <a:latin typeface="Arial"/>
                <a:ea typeface="Arial"/>
                <a:cs typeface="Arial"/>
                <a:sym typeface="Arial"/>
              </a:rPr>
              <a:t> </a:t>
            </a:r>
            <a:endParaRPr sz="2400" dirty="0">
              <a:solidFill>
                <a:srgbClr val="595959"/>
              </a:solidFill>
              <a:latin typeface="Arial"/>
              <a:ea typeface="Arial"/>
              <a:cs typeface="Arial"/>
              <a:sym typeface="Arial"/>
            </a:endParaRPr>
          </a:p>
          <a:p>
            <a:pPr marL="342900" marR="0" lvl="0" indent="-342900" algn="l" rtl="0">
              <a:lnSpc>
                <a:spcPct val="148541"/>
              </a:lnSpc>
              <a:spcBef>
                <a:spcPts val="0"/>
              </a:spcBef>
              <a:spcAft>
                <a:spcPts val="0"/>
              </a:spcAft>
              <a:buClr>
                <a:srgbClr val="595959"/>
              </a:buClr>
              <a:buSzPts val="2400"/>
              <a:buFont typeface="Arial"/>
              <a:buChar char="•"/>
            </a:pPr>
            <a:r>
              <a:rPr lang="en-US" sz="2400" dirty="0" err="1">
                <a:solidFill>
                  <a:srgbClr val="595959"/>
                </a:solidFill>
                <a:latin typeface="Arial"/>
                <a:ea typeface="Arial"/>
                <a:cs typeface="Arial"/>
                <a:sym typeface="Arial"/>
              </a:rPr>
              <a:t>Ứng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dụng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công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nghệ</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giám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sát</a:t>
            </a:r>
            <a:r>
              <a:rPr lang="en-US" sz="2400" dirty="0">
                <a:solidFill>
                  <a:srgbClr val="595959"/>
                </a:solidFill>
                <a:latin typeface="Arial"/>
                <a:ea typeface="Arial"/>
                <a:cs typeface="Arial"/>
                <a:sym typeface="Arial"/>
              </a:rPr>
              <a:t> </a:t>
            </a:r>
            <a:br>
              <a:rPr lang="en-US" sz="2400" dirty="0">
                <a:solidFill>
                  <a:srgbClr val="595959"/>
                </a:solidFill>
                <a:latin typeface="Arial"/>
                <a:ea typeface="Arial"/>
                <a:cs typeface="Arial"/>
                <a:sym typeface="Arial"/>
              </a:rPr>
            </a:br>
            <a:r>
              <a:rPr lang="en-US" sz="2400" dirty="0" err="1">
                <a:solidFill>
                  <a:srgbClr val="595959"/>
                </a:solidFill>
                <a:latin typeface="Arial"/>
                <a:ea typeface="Arial"/>
                <a:cs typeface="Arial"/>
                <a:sym typeface="Arial"/>
              </a:rPr>
              <a:t>tự</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động</a:t>
            </a:r>
            <a:r>
              <a:rPr lang="en-US" sz="2400" dirty="0">
                <a:solidFill>
                  <a:srgbClr val="595959"/>
                </a:solidFill>
                <a:latin typeface="Arial"/>
                <a:ea typeface="Arial"/>
                <a:cs typeface="Arial"/>
                <a:sym typeface="Arial"/>
              </a:rPr>
              <a:t> </a:t>
            </a:r>
            <a:endParaRPr sz="2400" dirty="0">
              <a:solidFill>
                <a:srgbClr val="595959"/>
              </a:solidFill>
              <a:latin typeface="Arial"/>
              <a:ea typeface="Arial"/>
              <a:cs typeface="Arial"/>
              <a:sym typeface="Arial"/>
            </a:endParaRPr>
          </a:p>
        </p:txBody>
      </p:sp>
      <p:pic>
        <p:nvPicPr>
          <p:cNvPr id="981" name="Google Shape;981;p29" descr="preencoded.png"/>
          <p:cNvPicPr preferRelativeResize="0"/>
          <p:nvPr/>
        </p:nvPicPr>
        <p:blipFill rotWithShape="1">
          <a:blip r:embed="rId5">
            <a:alphaModFix/>
          </a:blip>
          <a:srcRect/>
          <a:stretch/>
        </p:blipFill>
        <p:spPr>
          <a:xfrm>
            <a:off x="6513837" y="3367340"/>
            <a:ext cx="5434459" cy="1134070"/>
          </a:xfrm>
          <a:prstGeom prst="rect">
            <a:avLst/>
          </a:prstGeom>
          <a:noFill/>
          <a:ln>
            <a:noFill/>
          </a:ln>
        </p:spPr>
      </p:pic>
      <p:sp>
        <p:nvSpPr>
          <p:cNvPr id="982" name="Google Shape;982;p29"/>
          <p:cNvSpPr/>
          <p:nvPr/>
        </p:nvSpPr>
        <p:spPr>
          <a:xfrm>
            <a:off x="7354492" y="4640809"/>
            <a:ext cx="3544044" cy="442913"/>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None/>
            </a:pPr>
            <a:r>
              <a:rPr lang="en-US" sz="2800" b="1" dirty="0" err="1">
                <a:solidFill>
                  <a:srgbClr val="595959"/>
                </a:solidFill>
                <a:latin typeface="Arial"/>
                <a:ea typeface="Arial"/>
                <a:cs typeface="Arial"/>
                <a:sym typeface="Arial"/>
              </a:rPr>
              <a:t>Yếu</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tố</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nhân</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sự</a:t>
            </a:r>
            <a:endParaRPr sz="2800" b="1" dirty="0">
              <a:solidFill>
                <a:srgbClr val="595959"/>
              </a:solidFill>
              <a:latin typeface="Arial"/>
              <a:ea typeface="Arial"/>
              <a:cs typeface="Arial"/>
              <a:sym typeface="Arial"/>
            </a:endParaRPr>
          </a:p>
        </p:txBody>
      </p:sp>
      <p:sp>
        <p:nvSpPr>
          <p:cNvPr id="983" name="Google Shape;983;p29"/>
          <p:cNvSpPr/>
          <p:nvPr/>
        </p:nvSpPr>
        <p:spPr>
          <a:xfrm>
            <a:off x="6797354" y="5539636"/>
            <a:ext cx="4867424" cy="907256"/>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endParaRPr sz="2400">
              <a:solidFill>
                <a:schemeClr val="dk1"/>
              </a:solidFill>
              <a:latin typeface="Arial"/>
              <a:ea typeface="Arial"/>
              <a:cs typeface="Arial"/>
              <a:sym typeface="Arial"/>
            </a:endParaRPr>
          </a:p>
        </p:txBody>
      </p:sp>
      <p:pic>
        <p:nvPicPr>
          <p:cNvPr id="984" name="Google Shape;984;p29" descr="preencoded.png"/>
          <p:cNvPicPr preferRelativeResize="0"/>
          <p:nvPr/>
        </p:nvPicPr>
        <p:blipFill rotWithShape="1">
          <a:blip r:embed="rId6">
            <a:alphaModFix/>
          </a:blip>
          <a:srcRect/>
          <a:stretch/>
        </p:blipFill>
        <p:spPr>
          <a:xfrm>
            <a:off x="11948296" y="3367340"/>
            <a:ext cx="5434459" cy="1134070"/>
          </a:xfrm>
          <a:prstGeom prst="rect">
            <a:avLst/>
          </a:prstGeom>
          <a:noFill/>
          <a:ln>
            <a:noFill/>
          </a:ln>
        </p:spPr>
      </p:pic>
      <p:sp>
        <p:nvSpPr>
          <p:cNvPr id="985" name="Google Shape;985;p29"/>
          <p:cNvSpPr/>
          <p:nvPr/>
        </p:nvSpPr>
        <p:spPr>
          <a:xfrm>
            <a:off x="12311210" y="4676508"/>
            <a:ext cx="5067668" cy="722020"/>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None/>
            </a:pPr>
            <a:r>
              <a:rPr lang="en-US" sz="2800" b="1" dirty="0" err="1">
                <a:solidFill>
                  <a:srgbClr val="595959"/>
                </a:solidFill>
                <a:latin typeface="Arial"/>
                <a:ea typeface="Arial"/>
                <a:cs typeface="Arial"/>
                <a:sym typeface="Arial"/>
              </a:rPr>
              <a:t>Khả</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năng</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phản</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ứng</a:t>
            </a:r>
            <a:r>
              <a:rPr lang="en-US" sz="2800" b="1" dirty="0">
                <a:solidFill>
                  <a:srgbClr val="595959"/>
                </a:solidFill>
                <a:latin typeface="Arial"/>
                <a:ea typeface="Arial"/>
                <a:cs typeface="Arial"/>
                <a:sym typeface="Arial"/>
              </a:rPr>
              <a:t> </a:t>
            </a:r>
            <a:r>
              <a:rPr lang="en-US" sz="2800" b="1" dirty="0" err="1">
                <a:solidFill>
                  <a:srgbClr val="595959"/>
                </a:solidFill>
                <a:latin typeface="Arial"/>
                <a:ea typeface="Arial"/>
                <a:cs typeface="Arial"/>
                <a:sym typeface="Arial"/>
              </a:rPr>
              <a:t>nhanh</a:t>
            </a:r>
            <a:endParaRPr sz="2800" b="1" dirty="0">
              <a:solidFill>
                <a:srgbClr val="595959"/>
              </a:solidFill>
              <a:latin typeface="Arial"/>
              <a:ea typeface="Arial"/>
              <a:cs typeface="Arial"/>
              <a:sym typeface="Arial"/>
            </a:endParaRPr>
          </a:p>
        </p:txBody>
      </p:sp>
      <p:sp>
        <p:nvSpPr>
          <p:cNvPr id="986" name="Google Shape;986;p29"/>
          <p:cNvSpPr/>
          <p:nvPr/>
        </p:nvSpPr>
        <p:spPr>
          <a:xfrm>
            <a:off x="12231813" y="5539635"/>
            <a:ext cx="4867424" cy="1360885"/>
          </a:xfrm>
          <a:prstGeom prst="rect">
            <a:avLst/>
          </a:prstGeom>
          <a:noFill/>
          <a:ln>
            <a:noFill/>
          </a:ln>
        </p:spPr>
        <p:txBody>
          <a:bodyPr spcFirstLastPara="1" wrap="square" lIns="0" tIns="0" rIns="0" bIns="0" anchor="t" anchorCtr="0">
            <a:noAutofit/>
          </a:bodyPr>
          <a:lstStyle/>
          <a:p>
            <a:pPr marL="342900" marR="0" lvl="0" indent="-342900" algn="l" rtl="0">
              <a:lnSpc>
                <a:spcPct val="148541"/>
              </a:lnSpc>
              <a:spcBef>
                <a:spcPts val="0"/>
              </a:spcBef>
              <a:spcAft>
                <a:spcPts val="0"/>
              </a:spcAft>
              <a:buClr>
                <a:srgbClr val="49495A"/>
              </a:buClr>
              <a:buSzPts val="2400"/>
              <a:buFont typeface="Arial"/>
              <a:buChar char="•"/>
            </a:pPr>
            <a:r>
              <a:rPr lang="en-US" sz="2400" dirty="0" err="1">
                <a:solidFill>
                  <a:srgbClr val="49495A"/>
                </a:solidFill>
                <a:latin typeface="Arial"/>
                <a:ea typeface="Arial"/>
                <a:cs typeface="Arial"/>
                <a:sym typeface="Arial"/>
              </a:rPr>
              <a:t>Xây</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dựng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quy</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trình</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xử</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lý</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sự</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cố</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theo</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từng</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cấp</a:t>
            </a:r>
            <a:r>
              <a:rPr lang="en-US" sz="2400" dirty="0">
                <a:solidFill>
                  <a:srgbClr val="49495A"/>
                </a:solidFill>
                <a:latin typeface="Arial"/>
                <a:ea typeface="Arial"/>
                <a:cs typeface="Arial"/>
                <a:sym typeface="Arial"/>
              </a:rPr>
              <a:t> </a:t>
            </a:r>
            <a:r>
              <a:rPr lang="en-US" sz="2400" dirty="0" err="1">
                <a:solidFill>
                  <a:srgbClr val="49495A"/>
                </a:solidFill>
                <a:latin typeface="Arial"/>
                <a:ea typeface="Arial"/>
                <a:cs typeface="Arial"/>
                <a:sym typeface="Arial"/>
              </a:rPr>
              <a:t>độ</a:t>
            </a:r>
            <a:endParaRPr dirty="0"/>
          </a:p>
        </p:txBody>
      </p:sp>
      <p:sp>
        <p:nvSpPr>
          <p:cNvPr id="987" name="Google Shape;987;p29"/>
          <p:cNvSpPr/>
          <p:nvPr/>
        </p:nvSpPr>
        <p:spPr>
          <a:xfrm rot="-278358">
            <a:off x="-188238" y="407320"/>
            <a:ext cx="3398719" cy="866895"/>
          </a:xfrm>
          <a:custGeom>
            <a:avLst/>
            <a:gdLst/>
            <a:ahLst/>
            <a:cxnLst/>
            <a:rect l="l" t="t" r="r" b="b"/>
            <a:pathLst>
              <a:path w="2756025" h="866895" extrusionOk="0">
                <a:moveTo>
                  <a:pt x="0" y="0"/>
                </a:moveTo>
                <a:lnTo>
                  <a:pt x="2756025" y="0"/>
                </a:lnTo>
                <a:lnTo>
                  <a:pt x="2756025" y="866895"/>
                </a:lnTo>
                <a:lnTo>
                  <a:pt x="0" y="866895"/>
                </a:lnTo>
                <a:lnTo>
                  <a:pt x="0" y="0"/>
                </a:lnTo>
                <a:close/>
              </a:path>
            </a:pathLst>
          </a:custGeom>
          <a:blipFill rotWithShape="1">
            <a:blip r:embed="rId7">
              <a:alphaModFix/>
            </a:blip>
            <a:stretch>
              <a:fillRect/>
            </a:stretch>
          </a:blipFill>
          <a:ln>
            <a:noFill/>
          </a:ln>
        </p:spPr>
      </p:sp>
      <p:sp>
        <p:nvSpPr>
          <p:cNvPr id="988" name="Google Shape;988;p29"/>
          <p:cNvSpPr/>
          <p:nvPr/>
        </p:nvSpPr>
        <p:spPr>
          <a:xfrm rot="-278358">
            <a:off x="-894401" y="461958"/>
            <a:ext cx="3464402" cy="866895"/>
          </a:xfrm>
          <a:custGeom>
            <a:avLst/>
            <a:gdLst/>
            <a:ahLst/>
            <a:cxnLst/>
            <a:rect l="l" t="t" r="r" b="b"/>
            <a:pathLst>
              <a:path w="2756025" h="866895" extrusionOk="0">
                <a:moveTo>
                  <a:pt x="0" y="0"/>
                </a:moveTo>
                <a:lnTo>
                  <a:pt x="2756025" y="0"/>
                </a:lnTo>
                <a:lnTo>
                  <a:pt x="2756025" y="866895"/>
                </a:lnTo>
                <a:lnTo>
                  <a:pt x="0" y="866895"/>
                </a:lnTo>
                <a:lnTo>
                  <a:pt x="0" y="0"/>
                </a:lnTo>
                <a:close/>
              </a:path>
            </a:pathLst>
          </a:custGeom>
          <a:blipFill rotWithShape="1">
            <a:blip r:embed="rId7">
              <a:alphaModFix/>
            </a:blip>
            <a:stretch>
              <a:fillRect/>
            </a:stretch>
          </a:blipFill>
          <a:ln>
            <a:noFill/>
          </a:ln>
        </p:spPr>
      </p:sp>
      <p:sp>
        <p:nvSpPr>
          <p:cNvPr id="989" name="Google Shape;989;p29"/>
          <p:cNvSpPr/>
          <p:nvPr/>
        </p:nvSpPr>
        <p:spPr>
          <a:xfrm>
            <a:off x="15859075" y="8290259"/>
            <a:ext cx="2850930" cy="2373150"/>
          </a:xfrm>
          <a:custGeom>
            <a:avLst/>
            <a:gdLst/>
            <a:ahLst/>
            <a:cxnLst/>
            <a:rect l="l" t="t" r="r" b="b"/>
            <a:pathLst>
              <a:path w="2193470" h="2137636" extrusionOk="0">
                <a:moveTo>
                  <a:pt x="0" y="0"/>
                </a:moveTo>
                <a:lnTo>
                  <a:pt x="2193470" y="0"/>
                </a:lnTo>
                <a:lnTo>
                  <a:pt x="2193470" y="2137636"/>
                </a:lnTo>
                <a:lnTo>
                  <a:pt x="0" y="2137636"/>
                </a:lnTo>
                <a:lnTo>
                  <a:pt x="0" y="0"/>
                </a:lnTo>
                <a:close/>
              </a:path>
            </a:pathLst>
          </a:custGeom>
          <a:blipFill rotWithShape="1">
            <a:blip r:embed="rId8">
              <a:alphaModFix/>
            </a:blip>
            <a:stretch>
              <a:fillRect/>
            </a:stretch>
          </a:blipFill>
          <a:ln>
            <a:noFill/>
          </a:ln>
        </p:spPr>
      </p:sp>
      <p:sp>
        <p:nvSpPr>
          <p:cNvPr id="990" name="Google Shape;990;p29"/>
          <p:cNvSpPr/>
          <p:nvPr/>
        </p:nvSpPr>
        <p:spPr>
          <a:xfrm>
            <a:off x="-1774659" y="8699941"/>
            <a:ext cx="6214149"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9">
              <a:alphaModFix/>
            </a:blip>
            <a:stretch>
              <a:fillRect/>
            </a:stretch>
          </a:blipFill>
          <a:ln>
            <a:noFill/>
          </a:ln>
        </p:spPr>
      </p:sp>
      <p:sp>
        <p:nvSpPr>
          <p:cNvPr id="991" name="Google Shape;991;p29"/>
          <p:cNvSpPr/>
          <p:nvPr/>
        </p:nvSpPr>
        <p:spPr>
          <a:xfrm>
            <a:off x="6668457" y="5498783"/>
            <a:ext cx="4867424" cy="907256"/>
          </a:xfrm>
          <a:prstGeom prst="rect">
            <a:avLst/>
          </a:prstGeom>
          <a:noFill/>
          <a:ln>
            <a:noFill/>
          </a:ln>
        </p:spPr>
        <p:txBody>
          <a:bodyPr spcFirstLastPara="1" wrap="square" lIns="0" tIns="0" rIns="0" bIns="0" anchor="t" anchorCtr="0">
            <a:noAutofit/>
          </a:bodyPr>
          <a:lstStyle/>
          <a:p>
            <a:pPr marL="342900" marR="0" lvl="0" indent="-342900" algn="l" rtl="0">
              <a:lnSpc>
                <a:spcPct val="148541"/>
              </a:lnSpc>
              <a:spcBef>
                <a:spcPts val="0"/>
              </a:spcBef>
              <a:spcAft>
                <a:spcPts val="0"/>
              </a:spcAft>
              <a:buClr>
                <a:srgbClr val="595959"/>
              </a:buClr>
              <a:buSzPts val="2400"/>
              <a:buFont typeface="Arial"/>
              <a:buChar char="•"/>
            </a:pPr>
            <a:r>
              <a:rPr lang="en-US" sz="2400" dirty="0" err="1">
                <a:solidFill>
                  <a:srgbClr val="595959"/>
                </a:solidFill>
                <a:latin typeface="Arial"/>
                <a:ea typeface="Arial"/>
                <a:cs typeface="Arial"/>
                <a:sym typeface="Arial"/>
              </a:rPr>
              <a:t>Chương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trình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đào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tạo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định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kỳ</a:t>
            </a:r>
            <a:endParaRPr sz="2400" dirty="0">
              <a:solidFill>
                <a:srgbClr val="595959"/>
              </a:solidFill>
              <a:latin typeface="Arial"/>
              <a:ea typeface="Arial"/>
              <a:cs typeface="Arial"/>
              <a:sym typeface="Arial"/>
            </a:endParaRPr>
          </a:p>
          <a:p>
            <a:pPr marL="342900" marR="0" lvl="0" indent="-342900" algn="l" rtl="0">
              <a:lnSpc>
                <a:spcPct val="148541"/>
              </a:lnSpc>
              <a:spcBef>
                <a:spcPts val="0"/>
              </a:spcBef>
              <a:spcAft>
                <a:spcPts val="0"/>
              </a:spcAft>
              <a:buClr>
                <a:srgbClr val="595959"/>
              </a:buClr>
              <a:buSzPts val="2400"/>
              <a:buFont typeface="Arial"/>
              <a:buChar char="•"/>
            </a:pPr>
            <a:r>
              <a:rPr lang="en-US" sz="2400" dirty="0" err="1">
                <a:solidFill>
                  <a:srgbClr val="595959"/>
                </a:solidFill>
                <a:latin typeface="Arial"/>
                <a:ea typeface="Arial"/>
                <a:cs typeface="Arial"/>
                <a:sym typeface="Arial"/>
              </a:rPr>
              <a:t>Tổ</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chức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mô</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phỏng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các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tình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huống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thực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tế</a:t>
            </a:r>
            <a:r>
              <a:rPr lang="en-US" sz="2400" dirty="0">
                <a:solidFill>
                  <a:srgbClr val="595959"/>
                </a:solidFill>
                <a:latin typeface="Arial"/>
                <a:ea typeface="Arial"/>
                <a:cs typeface="Arial"/>
                <a:sym typeface="Arial"/>
              </a:rPr>
              <a:t> </a:t>
            </a:r>
            <a:endParaRPr dirty="0"/>
          </a:p>
          <a:p>
            <a:pPr marL="342900" marR="0" lvl="0" indent="-342900" algn="l" rtl="0">
              <a:lnSpc>
                <a:spcPct val="148541"/>
              </a:lnSpc>
              <a:spcBef>
                <a:spcPts val="0"/>
              </a:spcBef>
              <a:spcAft>
                <a:spcPts val="0"/>
              </a:spcAft>
              <a:buClr>
                <a:srgbClr val="595959"/>
              </a:buClr>
              <a:buSzPts val="2400"/>
              <a:buFont typeface="Arial"/>
              <a:buChar char="•"/>
            </a:pPr>
            <a:r>
              <a:rPr lang="en-US" sz="2400" dirty="0" err="1">
                <a:solidFill>
                  <a:srgbClr val="595959"/>
                </a:solidFill>
                <a:latin typeface="Arial"/>
                <a:ea typeface="Arial"/>
                <a:cs typeface="Arial"/>
                <a:sym typeface="Arial"/>
              </a:rPr>
              <a:t>Chuẩn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hóa</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quy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trình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xử</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lý</a:t>
            </a:r>
            <a:r>
              <a:rPr lang="en-US" sz="2400" dirty="0">
                <a:solidFill>
                  <a:srgbClr val="595959"/>
                </a:solidFill>
                <a:latin typeface="Arial"/>
                <a:ea typeface="Arial"/>
                <a:cs typeface="Arial"/>
                <a:sym typeface="Arial"/>
              </a:rPr>
              <a:t> </a:t>
            </a:r>
            <a:endParaRPr dirty="0"/>
          </a:p>
        </p:txBody>
      </p:sp>
      <p:pic>
        <p:nvPicPr>
          <p:cNvPr id="992" name="Google Shape;992;p29"/>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A5CF347E-2200-175E-97AF-B9429118EFCE}"/>
              </a:ext>
            </a:extLst>
          </p:cNvPr>
          <p:cNvSpPr txBox="1"/>
          <p:nvPr/>
        </p:nvSpPr>
        <p:spPr>
          <a:xfrm>
            <a:off x="9102169" y="9251216"/>
            <a:ext cx="1415845" cy="523220"/>
          </a:xfrm>
          <a:prstGeom prst="rect">
            <a:avLst/>
          </a:prstGeom>
          <a:noFill/>
        </p:spPr>
        <p:txBody>
          <a:bodyPr wrap="square" rtlCol="0">
            <a:spAutoFit/>
          </a:bodyPr>
          <a:lstStyle/>
          <a:p>
            <a:r>
              <a:rPr lang="en-US" sz="2800" b="1" dirty="0"/>
              <a:t>27</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5"/>
                                        </p:tgtEl>
                                        <p:attrNameLst>
                                          <p:attrName>style.visibility</p:attrName>
                                        </p:attrNameLst>
                                      </p:cBhvr>
                                      <p:to>
                                        <p:strVal val="visible"/>
                                      </p:to>
                                    </p:set>
                                    <p:animEffect transition="in" filter="fade">
                                      <p:cBhvr>
                                        <p:cTn id="7" dur="500"/>
                                        <p:tgtEl>
                                          <p:spTgt spid="975"/>
                                        </p:tgtEl>
                                      </p:cBhvr>
                                    </p:animEffect>
                                  </p:childTnLst>
                                </p:cTn>
                              </p:par>
                              <p:par>
                                <p:cTn id="8" presetID="10" presetClass="entr" presetSubtype="0" fill="hold" nodeType="withEffect">
                                  <p:stCondLst>
                                    <p:cond delay="0"/>
                                  </p:stCondLst>
                                  <p:childTnLst>
                                    <p:set>
                                      <p:cBhvr>
                                        <p:cTn id="9" dur="1" fill="hold">
                                          <p:stCondLst>
                                            <p:cond delay="0"/>
                                          </p:stCondLst>
                                        </p:cTn>
                                        <p:tgtEl>
                                          <p:spTgt spid="977"/>
                                        </p:tgtEl>
                                        <p:attrNameLst>
                                          <p:attrName>style.visibility</p:attrName>
                                        </p:attrNameLst>
                                      </p:cBhvr>
                                      <p:to>
                                        <p:strVal val="visible"/>
                                      </p:to>
                                    </p:set>
                                    <p:animEffect transition="in" filter="fade">
                                      <p:cBhvr>
                                        <p:cTn id="10" dur="500"/>
                                        <p:tgtEl>
                                          <p:spTgt spid="977"/>
                                        </p:tgtEl>
                                      </p:cBhvr>
                                    </p:animEffect>
                                  </p:childTnLst>
                                </p:cTn>
                              </p:par>
                              <p:par>
                                <p:cTn id="11" presetID="10" presetClass="entr" presetSubtype="0" fill="hold" nodeType="withEffect">
                                  <p:stCondLst>
                                    <p:cond delay="0"/>
                                  </p:stCondLst>
                                  <p:childTnLst>
                                    <p:set>
                                      <p:cBhvr>
                                        <p:cTn id="12" dur="1" fill="hold">
                                          <p:stCondLst>
                                            <p:cond delay="0"/>
                                          </p:stCondLst>
                                        </p:cTn>
                                        <p:tgtEl>
                                          <p:spTgt spid="978"/>
                                        </p:tgtEl>
                                        <p:attrNameLst>
                                          <p:attrName>style.visibility</p:attrName>
                                        </p:attrNameLst>
                                      </p:cBhvr>
                                      <p:to>
                                        <p:strVal val="visible"/>
                                      </p:to>
                                    </p:set>
                                    <p:animEffect transition="in" filter="fade">
                                      <p:cBhvr>
                                        <p:cTn id="13" dur="500"/>
                                        <p:tgtEl>
                                          <p:spTgt spid="978"/>
                                        </p:tgtEl>
                                      </p:cBhvr>
                                    </p:animEffect>
                                  </p:childTnLst>
                                </p:cTn>
                              </p:par>
                              <p:par>
                                <p:cTn id="14" presetID="10" presetClass="entr" presetSubtype="0" fill="hold" nodeType="withEffect">
                                  <p:stCondLst>
                                    <p:cond delay="0"/>
                                  </p:stCondLst>
                                  <p:childTnLst>
                                    <p:set>
                                      <p:cBhvr>
                                        <p:cTn id="15" dur="1" fill="hold">
                                          <p:stCondLst>
                                            <p:cond delay="0"/>
                                          </p:stCondLst>
                                        </p:cTn>
                                        <p:tgtEl>
                                          <p:spTgt spid="979"/>
                                        </p:tgtEl>
                                        <p:attrNameLst>
                                          <p:attrName>style.visibility</p:attrName>
                                        </p:attrNameLst>
                                      </p:cBhvr>
                                      <p:to>
                                        <p:strVal val="visible"/>
                                      </p:to>
                                    </p:set>
                                    <p:animEffect transition="in" filter="fade">
                                      <p:cBhvr>
                                        <p:cTn id="16" dur="500"/>
                                        <p:tgtEl>
                                          <p:spTgt spid="979"/>
                                        </p:tgtEl>
                                      </p:cBhvr>
                                    </p:animEffect>
                                  </p:childTnLst>
                                </p:cTn>
                              </p:par>
                              <p:par>
                                <p:cTn id="17" presetID="10" presetClass="entr" presetSubtype="0" fill="hold" nodeType="withEffect">
                                  <p:stCondLst>
                                    <p:cond delay="0"/>
                                  </p:stCondLst>
                                  <p:childTnLst>
                                    <p:set>
                                      <p:cBhvr>
                                        <p:cTn id="18" dur="1" fill="hold">
                                          <p:stCondLst>
                                            <p:cond delay="0"/>
                                          </p:stCondLst>
                                        </p:cTn>
                                        <p:tgtEl>
                                          <p:spTgt spid="980"/>
                                        </p:tgtEl>
                                        <p:attrNameLst>
                                          <p:attrName>style.visibility</p:attrName>
                                        </p:attrNameLst>
                                      </p:cBhvr>
                                      <p:to>
                                        <p:strVal val="visible"/>
                                      </p:to>
                                    </p:set>
                                    <p:animEffect transition="in" filter="fade">
                                      <p:cBhvr>
                                        <p:cTn id="19" dur="500"/>
                                        <p:tgtEl>
                                          <p:spTgt spid="980"/>
                                        </p:tgtEl>
                                      </p:cBhvr>
                                    </p:animEffect>
                                  </p:childTnLst>
                                </p:cTn>
                              </p:par>
                              <p:par>
                                <p:cTn id="20" presetID="10" presetClass="entr" presetSubtype="0" fill="hold" nodeType="withEffect">
                                  <p:stCondLst>
                                    <p:cond delay="0"/>
                                  </p:stCondLst>
                                  <p:childTnLst>
                                    <p:set>
                                      <p:cBhvr>
                                        <p:cTn id="21" dur="1" fill="hold">
                                          <p:stCondLst>
                                            <p:cond delay="0"/>
                                          </p:stCondLst>
                                        </p:cTn>
                                        <p:tgtEl>
                                          <p:spTgt spid="981"/>
                                        </p:tgtEl>
                                        <p:attrNameLst>
                                          <p:attrName>style.visibility</p:attrName>
                                        </p:attrNameLst>
                                      </p:cBhvr>
                                      <p:to>
                                        <p:strVal val="visible"/>
                                      </p:to>
                                    </p:set>
                                    <p:animEffect transition="in" filter="fade">
                                      <p:cBhvr>
                                        <p:cTn id="22" dur="500"/>
                                        <p:tgtEl>
                                          <p:spTgt spid="981"/>
                                        </p:tgtEl>
                                      </p:cBhvr>
                                    </p:animEffect>
                                  </p:childTnLst>
                                </p:cTn>
                              </p:par>
                              <p:par>
                                <p:cTn id="23" presetID="10" presetClass="entr" presetSubtype="0" fill="hold" nodeType="withEffect">
                                  <p:stCondLst>
                                    <p:cond delay="0"/>
                                  </p:stCondLst>
                                  <p:childTnLst>
                                    <p:set>
                                      <p:cBhvr>
                                        <p:cTn id="24" dur="1" fill="hold">
                                          <p:stCondLst>
                                            <p:cond delay="0"/>
                                          </p:stCondLst>
                                        </p:cTn>
                                        <p:tgtEl>
                                          <p:spTgt spid="982"/>
                                        </p:tgtEl>
                                        <p:attrNameLst>
                                          <p:attrName>style.visibility</p:attrName>
                                        </p:attrNameLst>
                                      </p:cBhvr>
                                      <p:to>
                                        <p:strVal val="visible"/>
                                      </p:to>
                                    </p:set>
                                    <p:animEffect transition="in" filter="fade">
                                      <p:cBhvr>
                                        <p:cTn id="25" dur="500"/>
                                        <p:tgtEl>
                                          <p:spTgt spid="982"/>
                                        </p:tgtEl>
                                      </p:cBhvr>
                                    </p:animEffect>
                                  </p:childTnLst>
                                </p:cTn>
                              </p:par>
                              <p:par>
                                <p:cTn id="26" presetID="10" presetClass="entr" presetSubtype="0" fill="hold" nodeType="withEffect">
                                  <p:stCondLst>
                                    <p:cond delay="0"/>
                                  </p:stCondLst>
                                  <p:childTnLst>
                                    <p:set>
                                      <p:cBhvr>
                                        <p:cTn id="27" dur="1" fill="hold">
                                          <p:stCondLst>
                                            <p:cond delay="0"/>
                                          </p:stCondLst>
                                        </p:cTn>
                                        <p:tgtEl>
                                          <p:spTgt spid="983"/>
                                        </p:tgtEl>
                                        <p:attrNameLst>
                                          <p:attrName>style.visibility</p:attrName>
                                        </p:attrNameLst>
                                      </p:cBhvr>
                                      <p:to>
                                        <p:strVal val="visible"/>
                                      </p:to>
                                    </p:set>
                                    <p:animEffect transition="in" filter="fade">
                                      <p:cBhvr>
                                        <p:cTn id="28" dur="500"/>
                                        <p:tgtEl>
                                          <p:spTgt spid="983"/>
                                        </p:tgtEl>
                                      </p:cBhvr>
                                    </p:animEffect>
                                  </p:childTnLst>
                                </p:cTn>
                              </p:par>
                              <p:par>
                                <p:cTn id="29" presetID="10" presetClass="entr" presetSubtype="0" fill="hold" nodeType="withEffect">
                                  <p:stCondLst>
                                    <p:cond delay="0"/>
                                  </p:stCondLst>
                                  <p:childTnLst>
                                    <p:set>
                                      <p:cBhvr>
                                        <p:cTn id="30" dur="1" fill="hold">
                                          <p:stCondLst>
                                            <p:cond delay="0"/>
                                          </p:stCondLst>
                                        </p:cTn>
                                        <p:tgtEl>
                                          <p:spTgt spid="984"/>
                                        </p:tgtEl>
                                        <p:attrNameLst>
                                          <p:attrName>style.visibility</p:attrName>
                                        </p:attrNameLst>
                                      </p:cBhvr>
                                      <p:to>
                                        <p:strVal val="visible"/>
                                      </p:to>
                                    </p:set>
                                    <p:animEffect transition="in" filter="fade">
                                      <p:cBhvr>
                                        <p:cTn id="31" dur="500"/>
                                        <p:tgtEl>
                                          <p:spTgt spid="984"/>
                                        </p:tgtEl>
                                      </p:cBhvr>
                                    </p:animEffect>
                                  </p:childTnLst>
                                </p:cTn>
                              </p:par>
                              <p:par>
                                <p:cTn id="32" presetID="10" presetClass="entr" presetSubtype="0" fill="hold" nodeType="withEffect">
                                  <p:stCondLst>
                                    <p:cond delay="0"/>
                                  </p:stCondLst>
                                  <p:childTnLst>
                                    <p:set>
                                      <p:cBhvr>
                                        <p:cTn id="33" dur="1" fill="hold">
                                          <p:stCondLst>
                                            <p:cond delay="0"/>
                                          </p:stCondLst>
                                        </p:cTn>
                                        <p:tgtEl>
                                          <p:spTgt spid="985"/>
                                        </p:tgtEl>
                                        <p:attrNameLst>
                                          <p:attrName>style.visibility</p:attrName>
                                        </p:attrNameLst>
                                      </p:cBhvr>
                                      <p:to>
                                        <p:strVal val="visible"/>
                                      </p:to>
                                    </p:set>
                                    <p:animEffect transition="in" filter="fade">
                                      <p:cBhvr>
                                        <p:cTn id="34" dur="500"/>
                                        <p:tgtEl>
                                          <p:spTgt spid="985"/>
                                        </p:tgtEl>
                                      </p:cBhvr>
                                    </p:animEffect>
                                  </p:childTnLst>
                                </p:cTn>
                              </p:par>
                              <p:par>
                                <p:cTn id="35" presetID="10" presetClass="entr" presetSubtype="0" fill="hold" nodeType="withEffect">
                                  <p:stCondLst>
                                    <p:cond delay="0"/>
                                  </p:stCondLst>
                                  <p:childTnLst>
                                    <p:set>
                                      <p:cBhvr>
                                        <p:cTn id="36" dur="1" fill="hold">
                                          <p:stCondLst>
                                            <p:cond delay="0"/>
                                          </p:stCondLst>
                                        </p:cTn>
                                        <p:tgtEl>
                                          <p:spTgt spid="986"/>
                                        </p:tgtEl>
                                        <p:attrNameLst>
                                          <p:attrName>style.visibility</p:attrName>
                                        </p:attrNameLst>
                                      </p:cBhvr>
                                      <p:to>
                                        <p:strVal val="visible"/>
                                      </p:to>
                                    </p:set>
                                    <p:animEffect transition="in" filter="fade">
                                      <p:cBhvr>
                                        <p:cTn id="37" dur="500"/>
                                        <p:tgtEl>
                                          <p:spTgt spid="986"/>
                                        </p:tgtEl>
                                      </p:cBhvr>
                                    </p:animEffect>
                                  </p:childTnLst>
                                </p:cTn>
                              </p:par>
                              <p:par>
                                <p:cTn id="38" presetID="10" presetClass="entr" presetSubtype="0" fill="hold" nodeType="withEffect">
                                  <p:stCondLst>
                                    <p:cond delay="0"/>
                                  </p:stCondLst>
                                  <p:childTnLst>
                                    <p:set>
                                      <p:cBhvr>
                                        <p:cTn id="39" dur="1" fill="hold">
                                          <p:stCondLst>
                                            <p:cond delay="0"/>
                                          </p:stCondLst>
                                        </p:cTn>
                                        <p:tgtEl>
                                          <p:spTgt spid="987"/>
                                        </p:tgtEl>
                                        <p:attrNameLst>
                                          <p:attrName>style.visibility</p:attrName>
                                        </p:attrNameLst>
                                      </p:cBhvr>
                                      <p:to>
                                        <p:strVal val="visible"/>
                                      </p:to>
                                    </p:set>
                                    <p:animEffect transition="in" filter="fade">
                                      <p:cBhvr>
                                        <p:cTn id="40" dur="500"/>
                                        <p:tgtEl>
                                          <p:spTgt spid="987"/>
                                        </p:tgtEl>
                                      </p:cBhvr>
                                    </p:animEffect>
                                  </p:childTnLst>
                                </p:cTn>
                              </p:par>
                              <p:par>
                                <p:cTn id="41" presetID="10" presetClass="entr" presetSubtype="0" fill="hold" nodeType="withEffect">
                                  <p:stCondLst>
                                    <p:cond delay="0"/>
                                  </p:stCondLst>
                                  <p:childTnLst>
                                    <p:set>
                                      <p:cBhvr>
                                        <p:cTn id="42" dur="1" fill="hold">
                                          <p:stCondLst>
                                            <p:cond delay="0"/>
                                          </p:stCondLst>
                                        </p:cTn>
                                        <p:tgtEl>
                                          <p:spTgt spid="988"/>
                                        </p:tgtEl>
                                        <p:attrNameLst>
                                          <p:attrName>style.visibility</p:attrName>
                                        </p:attrNameLst>
                                      </p:cBhvr>
                                      <p:to>
                                        <p:strVal val="visible"/>
                                      </p:to>
                                    </p:set>
                                    <p:animEffect transition="in" filter="fade">
                                      <p:cBhvr>
                                        <p:cTn id="43" dur="500"/>
                                        <p:tgtEl>
                                          <p:spTgt spid="988"/>
                                        </p:tgtEl>
                                      </p:cBhvr>
                                    </p:animEffect>
                                  </p:childTnLst>
                                </p:cTn>
                              </p:par>
                              <p:par>
                                <p:cTn id="44" presetID="10" presetClass="entr" presetSubtype="0" fill="hold" nodeType="withEffect">
                                  <p:stCondLst>
                                    <p:cond delay="0"/>
                                  </p:stCondLst>
                                  <p:childTnLst>
                                    <p:set>
                                      <p:cBhvr>
                                        <p:cTn id="45" dur="1" fill="hold">
                                          <p:stCondLst>
                                            <p:cond delay="0"/>
                                          </p:stCondLst>
                                        </p:cTn>
                                        <p:tgtEl>
                                          <p:spTgt spid="989"/>
                                        </p:tgtEl>
                                        <p:attrNameLst>
                                          <p:attrName>style.visibility</p:attrName>
                                        </p:attrNameLst>
                                      </p:cBhvr>
                                      <p:to>
                                        <p:strVal val="visible"/>
                                      </p:to>
                                    </p:set>
                                    <p:animEffect transition="in" filter="fade">
                                      <p:cBhvr>
                                        <p:cTn id="46" dur="500"/>
                                        <p:tgtEl>
                                          <p:spTgt spid="989"/>
                                        </p:tgtEl>
                                      </p:cBhvr>
                                    </p:animEffect>
                                  </p:childTnLst>
                                </p:cTn>
                              </p:par>
                              <p:par>
                                <p:cTn id="47" presetID="10" presetClass="entr" presetSubtype="0" fill="hold" nodeType="withEffect">
                                  <p:stCondLst>
                                    <p:cond delay="0"/>
                                  </p:stCondLst>
                                  <p:childTnLst>
                                    <p:set>
                                      <p:cBhvr>
                                        <p:cTn id="48" dur="1" fill="hold">
                                          <p:stCondLst>
                                            <p:cond delay="0"/>
                                          </p:stCondLst>
                                        </p:cTn>
                                        <p:tgtEl>
                                          <p:spTgt spid="990"/>
                                        </p:tgtEl>
                                        <p:attrNameLst>
                                          <p:attrName>style.visibility</p:attrName>
                                        </p:attrNameLst>
                                      </p:cBhvr>
                                      <p:to>
                                        <p:strVal val="visible"/>
                                      </p:to>
                                    </p:set>
                                    <p:animEffect transition="in" filter="fade">
                                      <p:cBhvr>
                                        <p:cTn id="49" dur="500"/>
                                        <p:tgtEl>
                                          <p:spTgt spid="990"/>
                                        </p:tgtEl>
                                      </p:cBhvr>
                                    </p:animEffect>
                                  </p:childTnLst>
                                </p:cTn>
                              </p:par>
                              <p:par>
                                <p:cTn id="50" presetID="10" presetClass="entr" presetSubtype="0" fill="hold" nodeType="withEffect">
                                  <p:stCondLst>
                                    <p:cond delay="0"/>
                                  </p:stCondLst>
                                  <p:childTnLst>
                                    <p:set>
                                      <p:cBhvr>
                                        <p:cTn id="51" dur="1" fill="hold">
                                          <p:stCondLst>
                                            <p:cond delay="0"/>
                                          </p:stCondLst>
                                        </p:cTn>
                                        <p:tgtEl>
                                          <p:spTgt spid="991"/>
                                        </p:tgtEl>
                                        <p:attrNameLst>
                                          <p:attrName>style.visibility</p:attrName>
                                        </p:attrNameLst>
                                      </p:cBhvr>
                                      <p:to>
                                        <p:strVal val="visible"/>
                                      </p:to>
                                    </p:set>
                                    <p:animEffect transition="in" filter="fade">
                                      <p:cBhvr>
                                        <p:cTn id="52" dur="5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3"/>
          <p:cNvPicPr preferRelativeResize="0"/>
          <p:nvPr/>
        </p:nvPicPr>
        <p:blipFill rotWithShape="1">
          <a:blip r:embed="rId3">
            <a:alphaModFix/>
          </a:blip>
          <a:srcRect/>
          <a:stretch/>
        </p:blipFill>
        <p:spPr>
          <a:xfrm>
            <a:off x="1066800" y="707749"/>
            <a:ext cx="16436241" cy="7687722"/>
          </a:xfrm>
          <a:prstGeom prst="rect">
            <a:avLst/>
          </a:prstGeom>
          <a:noFill/>
          <a:ln>
            <a:noFill/>
          </a:ln>
        </p:spPr>
      </p:pic>
      <p:sp>
        <p:nvSpPr>
          <p:cNvPr id="138" name="Google Shape;138;p3"/>
          <p:cNvSpPr/>
          <p:nvPr/>
        </p:nvSpPr>
        <p:spPr>
          <a:xfrm>
            <a:off x="140920" y="-2307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39" name="Google Shape;139;p3"/>
          <p:cNvSpPr/>
          <p:nvPr/>
        </p:nvSpPr>
        <p:spPr>
          <a:xfrm>
            <a:off x="784959" y="1292775"/>
            <a:ext cx="16714760" cy="7793152"/>
          </a:xfrm>
          <a:custGeom>
            <a:avLst/>
            <a:gdLst/>
            <a:ahLst/>
            <a:cxnLst/>
            <a:rect l="l" t="t" r="r" b="b"/>
            <a:pathLst>
              <a:path w="5997129" h="1278204" extrusionOk="0">
                <a:moveTo>
                  <a:pt x="0" y="0"/>
                </a:moveTo>
                <a:lnTo>
                  <a:pt x="5997129" y="0"/>
                </a:lnTo>
                <a:lnTo>
                  <a:pt x="5997129" y="1278204"/>
                </a:lnTo>
                <a:lnTo>
                  <a:pt x="0" y="1278204"/>
                </a:lnTo>
                <a:close/>
              </a:path>
            </a:pathLst>
          </a:custGeom>
          <a:solidFill>
            <a:srgbClr val="FFFFFF"/>
          </a:solidFill>
          <a:ln>
            <a:noFill/>
          </a:ln>
        </p:spPr>
      </p:sp>
      <p:sp>
        <p:nvSpPr>
          <p:cNvPr id="140" name="Google Shape;140;p3"/>
          <p:cNvSpPr/>
          <p:nvPr/>
        </p:nvSpPr>
        <p:spPr>
          <a:xfrm>
            <a:off x="12725400" y="8797919"/>
            <a:ext cx="7147788" cy="1728465"/>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5">
              <a:alphaModFix/>
            </a:blip>
            <a:stretch>
              <a:fillRect/>
            </a:stretch>
          </a:blipFill>
          <a:ln>
            <a:noFill/>
          </a:ln>
        </p:spPr>
      </p:sp>
      <p:sp>
        <p:nvSpPr>
          <p:cNvPr id="141" name="Google Shape;141;p3"/>
          <p:cNvSpPr/>
          <p:nvPr/>
        </p:nvSpPr>
        <p:spPr>
          <a:xfrm>
            <a:off x="1365704" y="9347971"/>
            <a:ext cx="573798" cy="822649"/>
          </a:xfrm>
          <a:custGeom>
            <a:avLst/>
            <a:gdLst/>
            <a:ahLst/>
            <a:cxnLst/>
            <a:rect l="l" t="t" r="r" b="b"/>
            <a:pathLst>
              <a:path w="573798" h="822649" extrusionOk="0">
                <a:moveTo>
                  <a:pt x="0" y="0"/>
                </a:moveTo>
                <a:lnTo>
                  <a:pt x="573798" y="0"/>
                </a:lnTo>
                <a:lnTo>
                  <a:pt x="573798" y="822649"/>
                </a:lnTo>
                <a:lnTo>
                  <a:pt x="0" y="822649"/>
                </a:lnTo>
                <a:lnTo>
                  <a:pt x="0" y="0"/>
                </a:lnTo>
                <a:close/>
              </a:path>
            </a:pathLst>
          </a:custGeom>
          <a:blipFill rotWithShape="1">
            <a:blip r:embed="rId6">
              <a:alphaModFix/>
            </a:blip>
            <a:stretch>
              <a:fillRect/>
            </a:stretch>
          </a:blipFill>
          <a:ln>
            <a:noFill/>
          </a:ln>
        </p:spPr>
      </p:sp>
      <p:grpSp>
        <p:nvGrpSpPr>
          <p:cNvPr id="142" name="Google Shape;142;p3"/>
          <p:cNvGrpSpPr/>
          <p:nvPr/>
        </p:nvGrpSpPr>
        <p:grpSpPr>
          <a:xfrm>
            <a:off x="10136170" y="6588960"/>
            <a:ext cx="1807787" cy="1462911"/>
            <a:chOff x="4450551" y="3140924"/>
            <a:chExt cx="1205191" cy="975274"/>
          </a:xfrm>
        </p:grpSpPr>
        <p:sp>
          <p:nvSpPr>
            <p:cNvPr id="143" name="Google Shape;143;p3"/>
            <p:cNvSpPr/>
            <p:nvPr/>
          </p:nvSpPr>
          <p:spPr>
            <a:xfrm>
              <a:off x="4450551" y="3140924"/>
              <a:ext cx="1205188" cy="975274"/>
            </a:xfrm>
            <a:custGeom>
              <a:avLst/>
              <a:gdLst/>
              <a:ahLst/>
              <a:cxnLst/>
              <a:rect l="l" t="t" r="r" b="b"/>
              <a:pathLst>
                <a:path w="1205188" h="975274" extrusionOk="0">
                  <a:moveTo>
                    <a:pt x="108247" y="974712"/>
                  </a:moveTo>
                  <a:cubicBezTo>
                    <a:pt x="98679" y="854457"/>
                    <a:pt x="60295" y="742324"/>
                    <a:pt x="0" y="645215"/>
                  </a:cubicBezTo>
                  <a:lnTo>
                    <a:pt x="889026" y="0"/>
                  </a:lnTo>
                  <a:cubicBezTo>
                    <a:pt x="1079563" y="279324"/>
                    <a:pt x="1194711" y="614176"/>
                    <a:pt x="1205188" y="975274"/>
                  </a:cubicBezTo>
                  <a:close/>
                </a:path>
              </a:pathLst>
            </a:custGeom>
            <a:solidFill>
              <a:srgbClr val="95B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44" name="Google Shape;144;p3"/>
            <p:cNvSpPr/>
            <p:nvPr/>
          </p:nvSpPr>
          <p:spPr>
            <a:xfrm>
              <a:off x="4450551" y="3140924"/>
              <a:ext cx="1205191" cy="975272"/>
            </a:xfrm>
            <a:custGeom>
              <a:avLst/>
              <a:gdLst/>
              <a:ahLst/>
              <a:cxnLst/>
              <a:rect l="l" t="t" r="r" b="b"/>
              <a:pathLst>
                <a:path w="1205191" h="975272" extrusionOk="0">
                  <a:moveTo>
                    <a:pt x="108247" y="974708"/>
                  </a:moveTo>
                  <a:cubicBezTo>
                    <a:pt x="98679" y="854457"/>
                    <a:pt x="60295" y="742324"/>
                    <a:pt x="0" y="645215"/>
                  </a:cubicBezTo>
                  <a:lnTo>
                    <a:pt x="889026" y="0"/>
                  </a:lnTo>
                  <a:cubicBezTo>
                    <a:pt x="1079564" y="279324"/>
                    <a:pt x="1194715" y="614176"/>
                    <a:pt x="1205191" y="975272"/>
                  </a:cubicBezTo>
                  <a:close/>
                </a:path>
              </a:pathLst>
            </a:custGeom>
            <a:noFill/>
            <a:ln w="9525" cap="flat" cmpd="sng">
              <a:solidFill>
                <a:srgbClr val="95BD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145" name="Google Shape;145;p3"/>
          <p:cNvGrpSpPr/>
          <p:nvPr/>
        </p:nvGrpSpPr>
        <p:grpSpPr>
          <a:xfrm>
            <a:off x="9618255" y="5549462"/>
            <a:ext cx="1754475" cy="1874076"/>
            <a:chOff x="4105275" y="2447925"/>
            <a:chExt cx="1169650" cy="1249384"/>
          </a:xfrm>
        </p:grpSpPr>
        <p:sp>
          <p:nvSpPr>
            <p:cNvPr id="146" name="Google Shape;146;p3"/>
            <p:cNvSpPr/>
            <p:nvPr/>
          </p:nvSpPr>
          <p:spPr>
            <a:xfrm>
              <a:off x="4105275" y="2447925"/>
              <a:ext cx="1169650" cy="1249384"/>
            </a:xfrm>
            <a:custGeom>
              <a:avLst/>
              <a:gdLst/>
              <a:ahLst/>
              <a:cxnLst/>
              <a:rect l="l" t="t" r="r" b="b"/>
              <a:pathLst>
                <a:path w="1169650" h="1249384" extrusionOk="0">
                  <a:moveTo>
                    <a:pt x="280496" y="1249384"/>
                  </a:moveTo>
                  <a:cubicBezTo>
                    <a:pt x="205132" y="1160678"/>
                    <a:pt x="109168" y="1090012"/>
                    <a:pt x="0" y="1044787"/>
                  </a:cubicBezTo>
                  <a:lnTo>
                    <a:pt x="338879" y="0"/>
                  </a:lnTo>
                  <a:cubicBezTo>
                    <a:pt x="670603" y="118740"/>
                    <a:pt x="958024" y="330597"/>
                    <a:pt x="1169650" y="604075"/>
                  </a:cubicBezTo>
                  <a:close/>
                </a:path>
              </a:pathLst>
            </a:custGeom>
            <a:solidFill>
              <a:srgbClr val="4F9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47" name="Google Shape;147;p3"/>
            <p:cNvSpPr/>
            <p:nvPr/>
          </p:nvSpPr>
          <p:spPr>
            <a:xfrm>
              <a:off x="4105275" y="2447925"/>
              <a:ext cx="1169647" cy="1249381"/>
            </a:xfrm>
            <a:custGeom>
              <a:avLst/>
              <a:gdLst/>
              <a:ahLst/>
              <a:cxnLst/>
              <a:rect l="l" t="t" r="r" b="b"/>
              <a:pathLst>
                <a:path w="1169647" h="1249381" extrusionOk="0">
                  <a:moveTo>
                    <a:pt x="280496" y="1249381"/>
                  </a:moveTo>
                  <a:cubicBezTo>
                    <a:pt x="205132" y="1160675"/>
                    <a:pt x="109168" y="1090014"/>
                    <a:pt x="0" y="1044791"/>
                  </a:cubicBezTo>
                  <a:lnTo>
                    <a:pt x="338879" y="0"/>
                  </a:lnTo>
                  <a:cubicBezTo>
                    <a:pt x="670603" y="118740"/>
                    <a:pt x="958024" y="330597"/>
                    <a:pt x="1169647" y="604075"/>
                  </a:cubicBezTo>
                  <a:close/>
                </a:path>
              </a:pathLst>
            </a:custGeom>
            <a:noFill/>
            <a:ln w="9525" cap="flat" cmpd="sng">
              <a:solidFill>
                <a:srgbClr val="4F9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148" name="Google Shape;148;p3"/>
          <p:cNvGrpSpPr/>
          <p:nvPr/>
        </p:nvGrpSpPr>
        <p:grpSpPr>
          <a:xfrm>
            <a:off x="8432211" y="5392300"/>
            <a:ext cx="1538220" cy="1675424"/>
            <a:chOff x="3314579" y="2343150"/>
            <a:chExt cx="1025480" cy="1116949"/>
          </a:xfrm>
        </p:grpSpPr>
        <p:sp>
          <p:nvSpPr>
            <p:cNvPr id="149" name="Google Shape;149;p3"/>
            <p:cNvSpPr/>
            <p:nvPr/>
          </p:nvSpPr>
          <p:spPr>
            <a:xfrm>
              <a:off x="3314579" y="2343150"/>
              <a:ext cx="1025480" cy="1116949"/>
            </a:xfrm>
            <a:custGeom>
              <a:avLst/>
              <a:gdLst/>
              <a:ahLst/>
              <a:cxnLst/>
              <a:rect l="l" t="t" r="r" b="b"/>
              <a:pathLst>
                <a:path w="1025480" h="1116949" extrusionOk="0">
                  <a:moveTo>
                    <a:pt x="686740" y="1116949"/>
                  </a:moveTo>
                  <a:cubicBezTo>
                    <a:pt x="629772" y="1102852"/>
                    <a:pt x="570196" y="1095374"/>
                    <a:pt x="508873" y="1095374"/>
                  </a:cubicBezTo>
                  <a:cubicBezTo>
                    <a:pt x="450454" y="1095374"/>
                    <a:pt x="393621" y="1102156"/>
                    <a:pt x="339117" y="1114986"/>
                  </a:cubicBezTo>
                  <a:lnTo>
                    <a:pt x="0" y="73114"/>
                  </a:lnTo>
                  <a:cubicBezTo>
                    <a:pt x="162947" y="25523"/>
                    <a:pt x="335311" y="0"/>
                    <a:pt x="513635" y="0"/>
                  </a:cubicBezTo>
                  <a:cubicBezTo>
                    <a:pt x="691305" y="0"/>
                    <a:pt x="863057" y="25335"/>
                    <a:pt x="1025480" y="72591"/>
                  </a:cubicBezTo>
                  <a:close/>
                </a:path>
              </a:pathLst>
            </a:custGeom>
            <a:solidFill>
              <a:srgbClr val="4E8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50" name="Google Shape;150;p3"/>
            <p:cNvSpPr/>
            <p:nvPr/>
          </p:nvSpPr>
          <p:spPr>
            <a:xfrm>
              <a:off x="3314579" y="2343150"/>
              <a:ext cx="1025476" cy="1116945"/>
            </a:xfrm>
            <a:custGeom>
              <a:avLst/>
              <a:gdLst/>
              <a:ahLst/>
              <a:cxnLst/>
              <a:rect l="l" t="t" r="r" b="b"/>
              <a:pathLst>
                <a:path w="1025476" h="1116945" extrusionOk="0">
                  <a:moveTo>
                    <a:pt x="686740" y="1116945"/>
                  </a:moveTo>
                  <a:cubicBezTo>
                    <a:pt x="629772" y="1102852"/>
                    <a:pt x="570196" y="1095374"/>
                    <a:pt x="508873" y="1095374"/>
                  </a:cubicBezTo>
                  <a:cubicBezTo>
                    <a:pt x="450454" y="1095374"/>
                    <a:pt x="393621" y="1102160"/>
                    <a:pt x="339117" y="1114987"/>
                  </a:cubicBezTo>
                  <a:lnTo>
                    <a:pt x="0" y="73114"/>
                  </a:lnTo>
                  <a:cubicBezTo>
                    <a:pt x="162947" y="25523"/>
                    <a:pt x="335311" y="0"/>
                    <a:pt x="513635" y="0"/>
                  </a:cubicBezTo>
                  <a:cubicBezTo>
                    <a:pt x="691305" y="0"/>
                    <a:pt x="863057" y="25335"/>
                    <a:pt x="1025476" y="72591"/>
                  </a:cubicBezTo>
                  <a:close/>
                </a:path>
              </a:pathLst>
            </a:custGeom>
            <a:noFill/>
            <a:ln w="9525"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151" name="Google Shape;151;p3"/>
          <p:cNvGrpSpPr/>
          <p:nvPr/>
        </p:nvGrpSpPr>
        <p:grpSpPr>
          <a:xfrm>
            <a:off x="7031869" y="5552978"/>
            <a:ext cx="1751762" cy="1866719"/>
            <a:chOff x="2381017" y="2450269"/>
            <a:chExt cx="1167841" cy="1244479"/>
          </a:xfrm>
        </p:grpSpPr>
        <p:sp>
          <p:nvSpPr>
            <p:cNvPr id="152" name="Google Shape;152;p3"/>
            <p:cNvSpPr/>
            <p:nvPr/>
          </p:nvSpPr>
          <p:spPr>
            <a:xfrm>
              <a:off x="2381017" y="2450269"/>
              <a:ext cx="1167841" cy="1244479"/>
            </a:xfrm>
            <a:custGeom>
              <a:avLst/>
              <a:gdLst/>
              <a:ahLst/>
              <a:cxnLst/>
              <a:rect l="l" t="t" r="r" b="b"/>
              <a:pathLst>
                <a:path w="1167841" h="1244479" extrusionOk="0">
                  <a:moveTo>
                    <a:pt x="1167841" y="1041015"/>
                  </a:moveTo>
                  <a:cubicBezTo>
                    <a:pt x="1057236" y="1085364"/>
                    <a:pt x="959862" y="1155696"/>
                    <a:pt x="883276" y="1244479"/>
                  </a:cubicBezTo>
                  <a:lnTo>
                    <a:pt x="0" y="603432"/>
                  </a:lnTo>
                  <a:cubicBezTo>
                    <a:pt x="211247" y="330444"/>
                    <a:pt x="498022" y="118857"/>
                    <a:pt x="828998" y="0"/>
                  </a:cubicBezTo>
                  <a:close/>
                </a:path>
              </a:pathLst>
            </a:custGeom>
            <a:solidFill>
              <a:srgbClr val="507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53" name="Google Shape;153;p3"/>
            <p:cNvSpPr/>
            <p:nvPr/>
          </p:nvSpPr>
          <p:spPr>
            <a:xfrm>
              <a:off x="2381017" y="2450269"/>
              <a:ext cx="1167837" cy="1244476"/>
            </a:xfrm>
            <a:custGeom>
              <a:avLst/>
              <a:gdLst/>
              <a:ahLst/>
              <a:cxnLst/>
              <a:rect l="l" t="t" r="r" b="b"/>
              <a:pathLst>
                <a:path w="1167837" h="1244476" extrusionOk="0">
                  <a:moveTo>
                    <a:pt x="1167837" y="1041012"/>
                  </a:moveTo>
                  <a:cubicBezTo>
                    <a:pt x="1057238" y="1085360"/>
                    <a:pt x="959865" y="1155700"/>
                    <a:pt x="883276" y="1244476"/>
                  </a:cubicBezTo>
                  <a:lnTo>
                    <a:pt x="0" y="603432"/>
                  </a:lnTo>
                  <a:cubicBezTo>
                    <a:pt x="211247" y="330444"/>
                    <a:pt x="498022" y="118857"/>
                    <a:pt x="828998" y="0"/>
                  </a:cubicBezTo>
                  <a:close/>
                </a:path>
              </a:pathLst>
            </a:custGeom>
            <a:noFill/>
            <a:ln w="9525" cap="flat" cmpd="sng">
              <a:solidFill>
                <a:srgbClr val="507F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154" name="Google Shape;154;p3"/>
          <p:cNvGrpSpPr/>
          <p:nvPr/>
        </p:nvGrpSpPr>
        <p:grpSpPr>
          <a:xfrm>
            <a:off x="6460717" y="6591528"/>
            <a:ext cx="1797896" cy="1460943"/>
            <a:chOff x="2000249" y="3142636"/>
            <a:chExt cx="1198597" cy="973962"/>
          </a:xfrm>
        </p:grpSpPr>
        <p:sp>
          <p:nvSpPr>
            <p:cNvPr id="155" name="Google Shape;155;p3"/>
            <p:cNvSpPr/>
            <p:nvPr/>
          </p:nvSpPr>
          <p:spPr>
            <a:xfrm>
              <a:off x="2000249" y="3142636"/>
              <a:ext cx="1198597" cy="973959"/>
            </a:xfrm>
            <a:custGeom>
              <a:avLst/>
              <a:gdLst/>
              <a:ahLst/>
              <a:cxnLst/>
              <a:rect l="l" t="t" r="r" b="b"/>
              <a:pathLst>
                <a:path w="1198597" h="973959" extrusionOk="0">
                  <a:moveTo>
                    <a:pt x="1198597" y="640462"/>
                  </a:moveTo>
                  <a:cubicBezTo>
                    <a:pt x="1136713" y="738458"/>
                    <a:pt x="1097251" y="852026"/>
                    <a:pt x="1087421" y="973959"/>
                  </a:cubicBezTo>
                  <a:lnTo>
                    <a:pt x="0" y="973407"/>
                  </a:lnTo>
                  <a:cubicBezTo>
                    <a:pt x="10821" y="613020"/>
                    <a:pt x="125905" y="278841"/>
                    <a:pt x="316118" y="0"/>
                  </a:cubicBezTo>
                  <a:close/>
                </a:path>
              </a:pathLst>
            </a:custGeom>
            <a:solidFill>
              <a:srgbClr val="415C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56" name="Google Shape;156;p3"/>
            <p:cNvSpPr/>
            <p:nvPr/>
          </p:nvSpPr>
          <p:spPr>
            <a:xfrm>
              <a:off x="2000250" y="3142636"/>
              <a:ext cx="1198594" cy="973962"/>
            </a:xfrm>
            <a:custGeom>
              <a:avLst/>
              <a:gdLst/>
              <a:ahLst/>
              <a:cxnLst/>
              <a:rect l="l" t="t" r="r" b="b"/>
              <a:pathLst>
                <a:path w="1198594" h="973962" extrusionOk="0">
                  <a:moveTo>
                    <a:pt x="1198594" y="640462"/>
                  </a:moveTo>
                  <a:cubicBezTo>
                    <a:pt x="1136710" y="738458"/>
                    <a:pt x="1097251" y="852026"/>
                    <a:pt x="1087424" y="973962"/>
                  </a:cubicBezTo>
                  <a:lnTo>
                    <a:pt x="0" y="973403"/>
                  </a:lnTo>
                  <a:cubicBezTo>
                    <a:pt x="10821" y="613020"/>
                    <a:pt x="125905" y="278841"/>
                    <a:pt x="316118" y="0"/>
                  </a:cubicBezTo>
                  <a:close/>
                </a:path>
              </a:pathLst>
            </a:custGeom>
            <a:noFill/>
            <a:ln w="9525" cap="flat" cmpd="sng">
              <a:solidFill>
                <a:srgbClr val="415C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sp>
        <p:nvSpPr>
          <p:cNvPr id="157" name="Google Shape;157;p3"/>
          <p:cNvSpPr txBox="1"/>
          <p:nvPr/>
        </p:nvSpPr>
        <p:spPr>
          <a:xfrm>
            <a:off x="4194361" y="1966806"/>
            <a:ext cx="9895956" cy="135421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400" b="1" dirty="0" err="1">
                <a:solidFill>
                  <a:srgbClr val="366092"/>
                </a:solidFill>
                <a:latin typeface="Arial"/>
                <a:ea typeface="Arial"/>
                <a:cs typeface="Arial"/>
                <a:sym typeface="Arial"/>
              </a:rPr>
              <a:t>Chiến</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lược</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toàn</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diện</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để</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xây</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dựng</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doanh</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nghiệp</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thành</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công</a:t>
            </a:r>
            <a:endParaRPr sz="4400" b="1" dirty="0">
              <a:solidFill>
                <a:srgbClr val="366092"/>
              </a:solidFill>
              <a:latin typeface="Arial"/>
              <a:ea typeface="Arial"/>
              <a:cs typeface="Arial"/>
              <a:sym typeface="Arial"/>
            </a:endParaRPr>
          </a:p>
        </p:txBody>
      </p:sp>
      <p:sp>
        <p:nvSpPr>
          <p:cNvPr id="158" name="Google Shape;158;p3"/>
          <p:cNvSpPr txBox="1"/>
          <p:nvPr/>
        </p:nvSpPr>
        <p:spPr>
          <a:xfrm>
            <a:off x="7481278" y="3900763"/>
            <a:ext cx="3792237"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484848"/>
                </a:solidFill>
                <a:latin typeface="Arial"/>
                <a:ea typeface="Arial"/>
                <a:cs typeface="Arial"/>
                <a:sym typeface="Arial"/>
              </a:rPr>
              <a:t>Lập</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kế</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hoạch</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tài</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chính</a:t>
            </a:r>
            <a:endParaRPr sz="2400" b="1" dirty="0">
              <a:solidFill>
                <a:srgbClr val="484848"/>
              </a:solidFill>
              <a:latin typeface="Arial"/>
              <a:ea typeface="Arial"/>
              <a:cs typeface="Arial"/>
              <a:sym typeface="Arial"/>
            </a:endParaRPr>
          </a:p>
        </p:txBody>
      </p:sp>
      <p:sp>
        <p:nvSpPr>
          <p:cNvPr id="159" name="Google Shape;159;p3"/>
          <p:cNvSpPr txBox="1"/>
          <p:nvPr/>
        </p:nvSpPr>
        <p:spPr>
          <a:xfrm>
            <a:off x="4826237" y="4546445"/>
            <a:ext cx="2896120" cy="56169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50" b="1" dirty="0" err="1">
                <a:solidFill>
                  <a:srgbClr val="595959"/>
                </a:solidFill>
                <a:latin typeface="Arial"/>
                <a:ea typeface="Arial"/>
                <a:cs typeface="Arial"/>
                <a:sym typeface="Arial"/>
              </a:rPr>
              <a:t>Phân</a:t>
            </a:r>
            <a:r>
              <a:rPr lang="en-US" sz="2250" b="1" dirty="0">
                <a:solidFill>
                  <a:srgbClr val="595959"/>
                </a:solidFill>
                <a:latin typeface="Arial"/>
                <a:ea typeface="Arial"/>
                <a:cs typeface="Arial"/>
                <a:sym typeface="Arial"/>
              </a:rPr>
              <a:t> </a:t>
            </a:r>
            <a:r>
              <a:rPr lang="en-US" sz="2250" b="1" dirty="0" err="1">
                <a:solidFill>
                  <a:srgbClr val="595959"/>
                </a:solidFill>
                <a:latin typeface="Arial"/>
                <a:ea typeface="Arial"/>
                <a:cs typeface="Arial"/>
                <a:sym typeface="Arial"/>
              </a:rPr>
              <a:t>tích</a:t>
            </a:r>
            <a:r>
              <a:rPr lang="en-US" sz="2250" b="1" dirty="0">
                <a:solidFill>
                  <a:srgbClr val="595959"/>
                </a:solidFill>
                <a:latin typeface="Arial"/>
                <a:ea typeface="Arial"/>
                <a:cs typeface="Arial"/>
                <a:sym typeface="Arial"/>
              </a:rPr>
              <a:t> </a:t>
            </a:r>
            <a:r>
              <a:rPr lang="en-US" sz="2250" b="1" dirty="0" err="1">
                <a:solidFill>
                  <a:srgbClr val="595959"/>
                </a:solidFill>
                <a:latin typeface="Arial"/>
                <a:ea typeface="Arial"/>
                <a:cs typeface="Arial"/>
                <a:sym typeface="Arial"/>
              </a:rPr>
              <a:t>thị</a:t>
            </a:r>
            <a:r>
              <a:rPr lang="en-US" sz="2250" b="1" dirty="0">
                <a:solidFill>
                  <a:srgbClr val="595959"/>
                </a:solidFill>
                <a:latin typeface="Arial"/>
                <a:ea typeface="Arial"/>
                <a:cs typeface="Arial"/>
                <a:sym typeface="Arial"/>
              </a:rPr>
              <a:t> </a:t>
            </a:r>
            <a:r>
              <a:rPr lang="en-US" sz="2250" b="1" dirty="0" err="1">
                <a:solidFill>
                  <a:srgbClr val="595959"/>
                </a:solidFill>
                <a:latin typeface="Arial"/>
                <a:ea typeface="Arial"/>
                <a:cs typeface="Arial"/>
                <a:sym typeface="Arial"/>
              </a:rPr>
              <a:t>trường</a:t>
            </a:r>
            <a:br>
              <a:rPr lang="en-US" sz="2250" b="1" dirty="0">
                <a:solidFill>
                  <a:srgbClr val="484848"/>
                </a:solidFill>
                <a:latin typeface="Arial"/>
                <a:ea typeface="Arial"/>
                <a:cs typeface="Arial"/>
                <a:sym typeface="Arial"/>
              </a:rPr>
            </a:br>
            <a:endParaRPr dirty="0"/>
          </a:p>
        </p:txBody>
      </p:sp>
      <p:sp>
        <p:nvSpPr>
          <p:cNvPr id="160" name="Google Shape;160;p3"/>
          <p:cNvSpPr txBox="1"/>
          <p:nvPr/>
        </p:nvSpPr>
        <p:spPr>
          <a:xfrm>
            <a:off x="8146622" y="4413240"/>
            <a:ext cx="2407710"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Lập</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kế</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hoạch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tài</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chính</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để</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đạt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được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sự</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ổn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định</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và</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tăng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trưởng</a:t>
            </a:r>
            <a:r>
              <a:rPr lang="en-US" sz="1800" dirty="0">
                <a:solidFill>
                  <a:srgbClr val="484848"/>
                </a:solidFill>
                <a:latin typeface="Arial"/>
                <a:ea typeface="Arial"/>
                <a:cs typeface="Arial"/>
                <a:sym typeface="Arial"/>
              </a:rPr>
              <a:t>.</a:t>
            </a:r>
            <a:endParaRPr dirty="0"/>
          </a:p>
        </p:txBody>
      </p:sp>
      <p:sp>
        <p:nvSpPr>
          <p:cNvPr id="161" name="Google Shape;161;p3"/>
          <p:cNvSpPr txBox="1"/>
          <p:nvPr/>
        </p:nvSpPr>
        <p:spPr>
          <a:xfrm>
            <a:off x="11197703" y="4738805"/>
            <a:ext cx="2127838"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a:solidFill>
                  <a:srgbClr val="484848"/>
                </a:solidFill>
                <a:latin typeface="Arial"/>
                <a:ea typeface="Arial"/>
                <a:cs typeface="Arial"/>
                <a:sym typeface="Arial"/>
              </a:rPr>
              <a:t>Quản </a:t>
            </a:r>
            <a:r>
              <a:rPr lang="en-US" sz="2400" b="1" dirty="0" err="1">
                <a:solidFill>
                  <a:srgbClr val="484848"/>
                </a:solidFill>
                <a:latin typeface="Arial"/>
                <a:ea typeface="Arial"/>
                <a:cs typeface="Arial"/>
                <a:sym typeface="Arial"/>
              </a:rPr>
              <a:t>lý</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rủi</a:t>
            </a:r>
            <a:r>
              <a:rPr lang="en-US" sz="2400" b="1" dirty="0">
                <a:solidFill>
                  <a:srgbClr val="484848"/>
                </a:solidFill>
                <a:latin typeface="Arial"/>
                <a:ea typeface="Arial"/>
                <a:cs typeface="Arial"/>
                <a:sym typeface="Arial"/>
              </a:rPr>
              <a:t> </a:t>
            </a:r>
            <a:r>
              <a:rPr lang="en-US" sz="2400" b="1" dirty="0" err="1">
                <a:solidFill>
                  <a:srgbClr val="484848"/>
                </a:solidFill>
                <a:latin typeface="Arial"/>
                <a:ea typeface="Arial"/>
                <a:cs typeface="Arial"/>
                <a:sym typeface="Arial"/>
              </a:rPr>
              <a:t>ro</a:t>
            </a:r>
            <a:endParaRPr sz="2400" b="1" dirty="0">
              <a:solidFill>
                <a:srgbClr val="484848"/>
              </a:solidFill>
              <a:latin typeface="Arial"/>
              <a:ea typeface="Arial"/>
              <a:cs typeface="Arial"/>
              <a:sym typeface="Arial"/>
            </a:endParaRPr>
          </a:p>
        </p:txBody>
      </p:sp>
      <p:sp>
        <p:nvSpPr>
          <p:cNvPr id="162" name="Google Shape;162;p3"/>
          <p:cNvSpPr txBox="1"/>
          <p:nvPr/>
        </p:nvSpPr>
        <p:spPr>
          <a:xfrm>
            <a:off x="5048525" y="4949494"/>
            <a:ext cx="2542544"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Hiểu</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động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lực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và</a:t>
            </a:r>
            <a:r>
              <a:rPr lang="en-US" sz="1800" dirty="0">
                <a:solidFill>
                  <a:srgbClr val="484848"/>
                </a:solidFill>
                <a:latin typeface="Arial"/>
                <a:ea typeface="Arial"/>
                <a:cs typeface="Arial"/>
                <a:sym typeface="Arial"/>
              </a:rPr>
              <a:t> xu</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hướng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của</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thị</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trường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để</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định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vị</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doanh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nghiệp</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hiệu</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quả</a:t>
            </a:r>
            <a:r>
              <a:rPr lang="en-US" sz="1800" dirty="0">
                <a:solidFill>
                  <a:srgbClr val="484848"/>
                </a:solidFill>
                <a:latin typeface="Arial"/>
                <a:ea typeface="Arial"/>
                <a:cs typeface="Arial"/>
                <a:sym typeface="Arial"/>
              </a:rPr>
              <a:t>.</a:t>
            </a:r>
            <a:endParaRPr dirty="0"/>
          </a:p>
        </p:txBody>
      </p:sp>
      <p:sp>
        <p:nvSpPr>
          <p:cNvPr id="163" name="Google Shape;163;p3"/>
          <p:cNvSpPr txBox="1"/>
          <p:nvPr/>
        </p:nvSpPr>
        <p:spPr>
          <a:xfrm>
            <a:off x="11124984" y="5178863"/>
            <a:ext cx="2333973"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Xác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định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và</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giảm</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thiểu</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rủi</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ro</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để</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duy</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trì</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hoạt</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động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suôn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sẻ</a:t>
            </a:r>
            <a:r>
              <a:rPr lang="en-US" sz="1800" dirty="0">
                <a:solidFill>
                  <a:srgbClr val="484848"/>
                </a:solidFill>
                <a:latin typeface="Arial"/>
                <a:ea typeface="Arial"/>
                <a:cs typeface="Arial"/>
                <a:sym typeface="Arial"/>
              </a:rPr>
              <a:t>.</a:t>
            </a:r>
            <a:endParaRPr dirty="0"/>
          </a:p>
        </p:txBody>
      </p:sp>
      <p:sp>
        <p:nvSpPr>
          <p:cNvPr id="164" name="Google Shape;164;p3"/>
          <p:cNvSpPr txBox="1"/>
          <p:nvPr/>
        </p:nvSpPr>
        <p:spPr>
          <a:xfrm>
            <a:off x="4004977" y="6211860"/>
            <a:ext cx="2368939"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50" b="1" dirty="0">
                <a:solidFill>
                  <a:srgbClr val="484848"/>
                </a:solidFill>
                <a:latin typeface="Arial"/>
                <a:ea typeface="Arial"/>
                <a:cs typeface="Arial"/>
                <a:sym typeface="Arial"/>
              </a:rPr>
              <a:t>Ý </a:t>
            </a:r>
            <a:r>
              <a:rPr lang="en-US" sz="2250" b="1" dirty="0" err="1">
                <a:solidFill>
                  <a:srgbClr val="484848"/>
                </a:solidFill>
                <a:latin typeface="Arial"/>
                <a:ea typeface="Arial"/>
                <a:cs typeface="Arial"/>
                <a:sym typeface="Arial"/>
              </a:rPr>
              <a:t>tưởng</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và</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mô</a:t>
            </a:r>
            <a:br>
              <a:rPr lang="en-US" sz="2250" b="1" dirty="0">
                <a:solidFill>
                  <a:srgbClr val="484848"/>
                </a:solidFill>
                <a:latin typeface="Arial"/>
                <a:ea typeface="Arial"/>
                <a:cs typeface="Arial"/>
                <a:sym typeface="Arial"/>
              </a:rPr>
            </a:br>
            <a:r>
              <a:rPr lang="en-US" sz="2250" b="1" dirty="0" err="1">
                <a:solidFill>
                  <a:srgbClr val="484848"/>
                </a:solidFill>
                <a:latin typeface="Arial"/>
                <a:ea typeface="Arial"/>
                <a:cs typeface="Arial"/>
                <a:sym typeface="Arial"/>
              </a:rPr>
              <a:t>hình</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kinh</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doanh</a:t>
            </a:r>
            <a:endParaRPr sz="2250" b="1" dirty="0">
              <a:solidFill>
                <a:srgbClr val="484848"/>
              </a:solidFill>
              <a:latin typeface="Arial"/>
              <a:ea typeface="Arial"/>
              <a:cs typeface="Arial"/>
              <a:sym typeface="Arial"/>
            </a:endParaRPr>
          </a:p>
        </p:txBody>
      </p:sp>
      <p:sp>
        <p:nvSpPr>
          <p:cNvPr id="165" name="Google Shape;165;p3"/>
          <p:cNvSpPr txBox="1"/>
          <p:nvPr/>
        </p:nvSpPr>
        <p:spPr>
          <a:xfrm>
            <a:off x="12232750" y="6290354"/>
            <a:ext cx="2515944"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50" b="1" dirty="0" err="1">
                <a:solidFill>
                  <a:srgbClr val="484848"/>
                </a:solidFill>
                <a:latin typeface="Arial"/>
                <a:ea typeface="Arial"/>
                <a:cs typeface="Arial"/>
                <a:sym typeface="Arial"/>
              </a:rPr>
              <a:t>Kết</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luận</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và</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bài</a:t>
            </a:r>
            <a:br>
              <a:rPr lang="en-US" sz="2250" b="1" dirty="0">
                <a:solidFill>
                  <a:srgbClr val="484848"/>
                </a:solidFill>
                <a:latin typeface="Arial"/>
                <a:ea typeface="Arial"/>
                <a:cs typeface="Arial"/>
                <a:sym typeface="Arial"/>
              </a:rPr>
            </a:br>
            <a:r>
              <a:rPr lang="en-US" sz="2250" b="1" dirty="0" err="1">
                <a:solidFill>
                  <a:srgbClr val="484848"/>
                </a:solidFill>
                <a:latin typeface="Arial"/>
                <a:ea typeface="Arial"/>
                <a:cs typeface="Arial"/>
                <a:sym typeface="Arial"/>
              </a:rPr>
              <a:t>học</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kinh</a:t>
            </a:r>
            <a:r>
              <a:rPr lang="en-US" sz="2250" b="1" dirty="0">
                <a:solidFill>
                  <a:srgbClr val="484848"/>
                </a:solidFill>
                <a:latin typeface="Arial"/>
                <a:ea typeface="Arial"/>
                <a:cs typeface="Arial"/>
                <a:sym typeface="Arial"/>
              </a:rPr>
              <a:t> </a:t>
            </a:r>
            <a:r>
              <a:rPr lang="en-US" sz="2250" b="1" dirty="0" err="1">
                <a:solidFill>
                  <a:srgbClr val="484848"/>
                </a:solidFill>
                <a:latin typeface="Arial"/>
                <a:ea typeface="Arial"/>
                <a:cs typeface="Arial"/>
                <a:sym typeface="Arial"/>
              </a:rPr>
              <a:t>nghiệm</a:t>
            </a:r>
            <a:endParaRPr sz="2250" b="1" dirty="0">
              <a:solidFill>
                <a:srgbClr val="484848"/>
              </a:solidFill>
              <a:latin typeface="Arial"/>
              <a:ea typeface="Arial"/>
              <a:cs typeface="Arial"/>
              <a:sym typeface="Arial"/>
            </a:endParaRPr>
          </a:p>
        </p:txBody>
      </p:sp>
      <p:sp>
        <p:nvSpPr>
          <p:cNvPr id="166" name="Google Shape;166;p3"/>
          <p:cNvSpPr txBox="1"/>
          <p:nvPr/>
        </p:nvSpPr>
        <p:spPr>
          <a:xfrm>
            <a:off x="4101241" y="7047853"/>
            <a:ext cx="2218556"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Phát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triển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và</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xác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định</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cấu</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trúc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cơ</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bản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của</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doanh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nghiệp</a:t>
            </a:r>
            <a:r>
              <a:rPr lang="en-US" sz="1800" dirty="0">
                <a:solidFill>
                  <a:srgbClr val="484848"/>
                </a:solidFill>
                <a:latin typeface="Arial"/>
                <a:ea typeface="Arial"/>
                <a:cs typeface="Arial"/>
                <a:sym typeface="Arial"/>
              </a:rPr>
              <a:t>.</a:t>
            </a:r>
            <a:endParaRPr dirty="0"/>
          </a:p>
        </p:txBody>
      </p:sp>
      <p:sp>
        <p:nvSpPr>
          <p:cNvPr id="167" name="Google Shape;167;p3"/>
          <p:cNvSpPr txBox="1"/>
          <p:nvPr/>
        </p:nvSpPr>
        <p:spPr>
          <a:xfrm>
            <a:off x="12337361" y="7047854"/>
            <a:ext cx="2306722"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Tóm</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tắt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các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phát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hiện</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chính</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và</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rút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ra</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bài</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học</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để</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cải</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thiện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tương</a:t>
            </a:r>
            <a:r>
              <a:rPr lang="en-US" sz="1800" dirty="0">
                <a:solidFill>
                  <a:srgbClr val="484848"/>
                </a:solidFill>
                <a:latin typeface="Arial"/>
                <a:ea typeface="Arial"/>
                <a:cs typeface="Arial"/>
                <a:sym typeface="Arial"/>
              </a:rPr>
              <a:t> lai.</a:t>
            </a:r>
            <a:endParaRPr dirty="0"/>
          </a:p>
        </p:txBody>
      </p:sp>
      <p:sp>
        <p:nvSpPr>
          <p:cNvPr id="168" name="Google Shape;168;p3"/>
          <p:cNvSpPr txBox="1"/>
          <p:nvPr/>
        </p:nvSpPr>
        <p:spPr>
          <a:xfrm>
            <a:off x="2460195" y="1247996"/>
            <a:ext cx="13395565" cy="124650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8100" b="1">
              <a:solidFill>
                <a:srgbClr val="003EA8"/>
              </a:solidFill>
              <a:latin typeface="Arial"/>
              <a:ea typeface="Arial"/>
              <a:cs typeface="Arial"/>
              <a:sym typeface="Arial"/>
            </a:endParaRPr>
          </a:p>
        </p:txBody>
      </p:sp>
      <p:sp>
        <p:nvSpPr>
          <p:cNvPr id="169" name="Google Shape;169;p3"/>
          <p:cNvSpPr/>
          <p:nvPr/>
        </p:nvSpPr>
        <p:spPr>
          <a:xfrm>
            <a:off x="-707611" y="-99589"/>
            <a:ext cx="3927179" cy="1392364"/>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7">
              <a:alphaModFix/>
            </a:blip>
            <a:stretch>
              <a:fillRect/>
            </a:stretch>
          </a:blipFill>
          <a:ln>
            <a:noFill/>
          </a:ln>
        </p:spPr>
      </p:sp>
      <p:sp>
        <p:nvSpPr>
          <p:cNvPr id="170" name="Google Shape;170;p3"/>
          <p:cNvSpPr/>
          <p:nvPr/>
        </p:nvSpPr>
        <p:spPr>
          <a:xfrm>
            <a:off x="12552941" y="8818908"/>
            <a:ext cx="573798" cy="822649"/>
          </a:xfrm>
          <a:custGeom>
            <a:avLst/>
            <a:gdLst/>
            <a:ahLst/>
            <a:cxnLst/>
            <a:rect l="l" t="t" r="r" b="b"/>
            <a:pathLst>
              <a:path w="573798" h="822649" extrusionOk="0">
                <a:moveTo>
                  <a:pt x="0" y="0"/>
                </a:moveTo>
                <a:lnTo>
                  <a:pt x="573798" y="0"/>
                </a:lnTo>
                <a:lnTo>
                  <a:pt x="573798" y="822649"/>
                </a:lnTo>
                <a:lnTo>
                  <a:pt x="0" y="822649"/>
                </a:lnTo>
                <a:lnTo>
                  <a:pt x="0" y="0"/>
                </a:lnTo>
                <a:close/>
              </a:path>
            </a:pathLst>
          </a:custGeom>
          <a:blipFill rotWithShape="1">
            <a:blip r:embed="rId6">
              <a:alphaModFix/>
            </a:blip>
            <a:stretch>
              <a:fillRect/>
            </a:stretch>
          </a:blipFill>
          <a:ln>
            <a:noFill/>
          </a:ln>
        </p:spPr>
      </p:sp>
      <p:pic>
        <p:nvPicPr>
          <p:cNvPr id="171" name="Google Shape;171;p3"/>
          <p:cNvPicPr preferRelativeResize="0"/>
          <p:nvPr/>
        </p:nvPicPr>
        <p:blipFill rotWithShape="1">
          <a:blip r:embed="rId8">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12AFF436-99C2-0194-4229-71A17D607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Box 3">
            <a:extLst>
              <a:ext uri="{FF2B5EF4-FFF2-40B4-BE49-F238E27FC236}">
                <a16:creationId xmlns:a16="http://schemas.microsoft.com/office/drawing/2014/main" id="{ACE29039-62CF-10F3-7B8E-2F71E8C38070}"/>
              </a:ext>
            </a:extLst>
          </p:cNvPr>
          <p:cNvSpPr txBox="1"/>
          <p:nvPr/>
        </p:nvSpPr>
        <p:spPr>
          <a:xfrm>
            <a:off x="8959645" y="9441876"/>
            <a:ext cx="781664" cy="523220"/>
          </a:xfrm>
          <a:prstGeom prst="rect">
            <a:avLst/>
          </a:prstGeom>
          <a:noFill/>
        </p:spPr>
        <p:txBody>
          <a:bodyPr wrap="square" rtlCol="0">
            <a:spAutoFit/>
          </a:bodyPr>
          <a:lstStyle/>
          <a:p>
            <a:r>
              <a:rPr lang="en-US" sz="2800" b="1"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500"/>
                                        <p:tgtEl>
                                          <p:spTgt spid="154"/>
                                        </p:tgtEl>
                                      </p:cBhvr>
                                    </p:animEffect>
                                  </p:childTnLst>
                                </p:cTn>
                              </p:par>
                              <p:par>
                                <p:cTn id="20" presetID="10" presetClass="entr" presetSubtype="0"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500"/>
                                        <p:tgtEl>
                                          <p:spTgt spid="157"/>
                                        </p:tgtEl>
                                      </p:cBhvr>
                                    </p:animEffect>
                                  </p:childTnLst>
                                </p:cTn>
                              </p:par>
                              <p:par>
                                <p:cTn id="23" presetID="10" presetClass="entr" presetSubtype="0"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par>
                                <p:cTn id="26" presetID="10" presetClass="entr" presetSubtype="0" fill="hold" nodeType="with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500"/>
                                        <p:tgtEl>
                                          <p:spTgt spid="159"/>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500"/>
                                        <p:tgtEl>
                                          <p:spTgt spid="160"/>
                                        </p:tgtEl>
                                      </p:cBhvr>
                                    </p:animEffect>
                                  </p:childTnLst>
                                </p:cTn>
                              </p:par>
                              <p:par>
                                <p:cTn id="32" presetID="10" presetClass="entr" presetSubtype="0" fill="hold" nodeType="withEffect">
                                  <p:stCondLst>
                                    <p:cond delay="0"/>
                                  </p:stCondLst>
                                  <p:childTnLst>
                                    <p:set>
                                      <p:cBhvr>
                                        <p:cTn id="33" dur="1" fill="hold">
                                          <p:stCondLst>
                                            <p:cond delay="0"/>
                                          </p:stCondLst>
                                        </p:cTn>
                                        <p:tgtEl>
                                          <p:spTgt spid="161"/>
                                        </p:tgtEl>
                                        <p:attrNameLst>
                                          <p:attrName>style.visibility</p:attrName>
                                        </p:attrNameLst>
                                      </p:cBhvr>
                                      <p:to>
                                        <p:strVal val="visible"/>
                                      </p:to>
                                    </p:set>
                                    <p:animEffect transition="in" filter="fade">
                                      <p:cBhvr>
                                        <p:cTn id="34" dur="500"/>
                                        <p:tgtEl>
                                          <p:spTgt spid="161"/>
                                        </p:tgtEl>
                                      </p:cBhvr>
                                    </p:animEffect>
                                  </p:childTnLst>
                                </p:cTn>
                              </p:par>
                              <p:par>
                                <p:cTn id="35" presetID="10"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par>
                                <p:cTn id="38" presetID="10" presetClass="entr" presetSubtype="0" fill="hold" nodeType="withEffect">
                                  <p:stCondLst>
                                    <p:cond delay="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500"/>
                                        <p:tgtEl>
                                          <p:spTgt spid="163"/>
                                        </p:tgtEl>
                                      </p:cBhvr>
                                    </p:animEffect>
                                  </p:childTnLst>
                                </p:cTn>
                              </p:par>
                              <p:par>
                                <p:cTn id="41" presetID="10" presetClass="entr" presetSubtype="0" fill="hold"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fade">
                                      <p:cBhvr>
                                        <p:cTn id="43" dur="500"/>
                                        <p:tgtEl>
                                          <p:spTgt spid="164"/>
                                        </p:tgtEl>
                                      </p:cBhvr>
                                    </p:animEffect>
                                  </p:childTnLst>
                                </p:cTn>
                              </p:par>
                              <p:par>
                                <p:cTn id="44" presetID="10" presetClass="entr" presetSubtype="0" fill="hold" nodeType="withEffect">
                                  <p:stCondLst>
                                    <p:cond delay="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500"/>
                                        <p:tgtEl>
                                          <p:spTgt spid="165"/>
                                        </p:tgtEl>
                                      </p:cBhvr>
                                    </p:animEffect>
                                  </p:childTnLst>
                                </p:cTn>
                              </p:par>
                              <p:par>
                                <p:cTn id="47" presetID="10"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par>
                                <p:cTn id="50" presetID="10" presetClass="entr" presetSubtype="0" fill="hold" nodeType="with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500"/>
                                        <p:tgtEl>
                                          <p:spTgt spid="167"/>
                                        </p:tgtEl>
                                      </p:cBhvr>
                                    </p:animEffect>
                                  </p:childTnLst>
                                </p:cTn>
                              </p:par>
                              <p:par>
                                <p:cTn id="53" presetID="10" presetClass="entr" presetSubtype="0" fill="hold" nodeType="with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fade">
                                      <p:cBhvr>
                                        <p:cTn id="55" dur="500"/>
                                        <p:tgtEl>
                                          <p:spTgt spid="168"/>
                                        </p:tgtEl>
                                      </p:cBhvr>
                                    </p:animEffect>
                                  </p:childTnLst>
                                </p:cTn>
                              </p:par>
                              <p:par>
                                <p:cTn id="56" presetID="10" presetClass="entr" presetSubtype="0" fill="hold" nodeType="withEffect">
                                  <p:stCondLst>
                                    <p:cond delay="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10" presetClass="entr" presetSubtype="0" fill="hold" nodeType="with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fade">
                                      <p:cBhvr>
                                        <p:cTn id="64" dur="500"/>
                                        <p:tgtEl>
                                          <p:spTgt spid="140"/>
                                        </p:tgtEl>
                                      </p:cBhvr>
                                    </p:animEffect>
                                  </p:childTnLst>
                                </p:cTn>
                              </p:par>
                              <p:par>
                                <p:cTn id="65" presetID="10" presetClass="entr" presetSubtype="0" fill="hold" nodeType="withEffect">
                                  <p:stCondLst>
                                    <p:cond delay="0"/>
                                  </p:stCondLst>
                                  <p:childTnLst>
                                    <p:set>
                                      <p:cBhvr>
                                        <p:cTn id="66" dur="1" fill="hold">
                                          <p:stCondLst>
                                            <p:cond delay="0"/>
                                          </p:stCondLst>
                                        </p:cTn>
                                        <p:tgtEl>
                                          <p:spTgt spid="141"/>
                                        </p:tgtEl>
                                        <p:attrNameLst>
                                          <p:attrName>style.visibility</p:attrName>
                                        </p:attrNameLst>
                                      </p:cBhvr>
                                      <p:to>
                                        <p:strVal val="visible"/>
                                      </p:to>
                                    </p:set>
                                    <p:animEffect transition="in" filter="fade">
                                      <p:cBhvr>
                                        <p:cTn id="67" dur="500"/>
                                        <p:tgtEl>
                                          <p:spTgt spid="141"/>
                                        </p:tgtEl>
                                      </p:cBhvr>
                                    </p:animEffect>
                                  </p:childTnLst>
                                </p:cTn>
                              </p:par>
                              <p:par>
                                <p:cTn id="68" presetID="10" presetClass="entr" presetSubtype="0" fill="hold" nodeType="withEffect">
                                  <p:stCondLst>
                                    <p:cond delay="0"/>
                                  </p:stCondLst>
                                  <p:childTnLst>
                                    <p:set>
                                      <p:cBhvr>
                                        <p:cTn id="69" dur="1" fill="hold">
                                          <p:stCondLst>
                                            <p:cond delay="0"/>
                                          </p:stCondLst>
                                        </p:cTn>
                                        <p:tgtEl>
                                          <p:spTgt spid="169"/>
                                        </p:tgtEl>
                                        <p:attrNameLst>
                                          <p:attrName>style.visibility</p:attrName>
                                        </p:attrNameLst>
                                      </p:cBhvr>
                                      <p:to>
                                        <p:strVal val="visible"/>
                                      </p:to>
                                    </p:set>
                                    <p:animEffect transition="in" filter="fade">
                                      <p:cBhvr>
                                        <p:cTn id="70" dur="500"/>
                                        <p:tgtEl>
                                          <p:spTgt spid="169"/>
                                        </p:tgtEl>
                                      </p:cBhvr>
                                    </p:animEffect>
                                  </p:childTnLst>
                                </p:cTn>
                              </p:par>
                              <p:par>
                                <p:cTn id="71" presetID="10" presetClass="entr" presetSubtype="0" fill="hold" nodeType="withEffect">
                                  <p:stCondLst>
                                    <p:cond delay="0"/>
                                  </p:stCondLst>
                                  <p:childTnLst>
                                    <p:set>
                                      <p:cBhvr>
                                        <p:cTn id="72" dur="1" fill="hold">
                                          <p:stCondLst>
                                            <p:cond delay="0"/>
                                          </p:stCondLst>
                                        </p:cTn>
                                        <p:tgtEl>
                                          <p:spTgt spid="170"/>
                                        </p:tgtEl>
                                        <p:attrNameLst>
                                          <p:attrName>style.visibility</p:attrName>
                                        </p:attrNameLst>
                                      </p:cBhvr>
                                      <p:to>
                                        <p:strVal val="visible"/>
                                      </p:to>
                                    </p:set>
                                    <p:animEffect transition="in" filter="fade">
                                      <p:cBhvr>
                                        <p:cTn id="7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30"/>
          <p:cNvSpPr/>
          <p:nvPr/>
        </p:nvSpPr>
        <p:spPr>
          <a:xfrm>
            <a:off x="-15240" y="4491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rgbClr val="3F3F3F"/>
              </a:solidFill>
              <a:latin typeface="Arial"/>
              <a:ea typeface="Arial"/>
              <a:cs typeface="Arial"/>
              <a:sym typeface="Arial"/>
            </a:endParaRPr>
          </a:p>
        </p:txBody>
      </p:sp>
      <p:sp>
        <p:nvSpPr>
          <p:cNvPr id="999" name="Google Shape;999;p30"/>
          <p:cNvSpPr/>
          <p:nvPr/>
        </p:nvSpPr>
        <p:spPr>
          <a:xfrm>
            <a:off x="692305" y="3838591"/>
            <a:ext cx="9213695" cy="1153860"/>
          </a:xfrm>
          <a:custGeom>
            <a:avLst/>
            <a:gdLst/>
            <a:ahLst/>
            <a:cxnLst/>
            <a:rect l="l" t="t" r="r" b="b"/>
            <a:pathLst>
              <a:path w="5999159" h="340879" extrusionOk="0">
                <a:moveTo>
                  <a:pt x="0" y="0"/>
                </a:moveTo>
                <a:lnTo>
                  <a:pt x="5999159" y="0"/>
                </a:lnTo>
                <a:lnTo>
                  <a:pt x="5999159" y="340879"/>
                </a:lnTo>
                <a:lnTo>
                  <a:pt x="0" y="340879"/>
                </a:lnTo>
                <a:close/>
              </a:path>
            </a:pathLst>
          </a:custGeom>
          <a:solidFill>
            <a:srgbClr val="FFFFFF"/>
          </a:solidFill>
          <a:ln>
            <a:noFill/>
          </a:ln>
        </p:spPr>
      </p:sp>
      <p:sp>
        <p:nvSpPr>
          <p:cNvPr id="1000" name="Google Shape;1000;p30"/>
          <p:cNvSpPr txBox="1"/>
          <p:nvPr/>
        </p:nvSpPr>
        <p:spPr>
          <a:xfrm>
            <a:off x="861293" y="3899686"/>
            <a:ext cx="9213695"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1" dirty="0">
                <a:solidFill>
                  <a:srgbClr val="366092"/>
                </a:solidFill>
                <a:latin typeface="Arial"/>
                <a:ea typeface="Arial"/>
                <a:cs typeface="Arial"/>
                <a:sym typeface="Arial"/>
              </a:rPr>
              <a:t>Quản </a:t>
            </a:r>
            <a:r>
              <a:rPr lang="en-US" sz="6000" b="1" dirty="0" err="1">
                <a:solidFill>
                  <a:srgbClr val="366092"/>
                </a:solidFill>
                <a:latin typeface="Arial"/>
                <a:ea typeface="Arial"/>
                <a:cs typeface="Arial"/>
                <a:sym typeface="Arial"/>
              </a:rPr>
              <a:t>lý</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rủi</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ro</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thị</a:t>
            </a:r>
            <a:r>
              <a:rPr lang="en-US" sz="6000" b="1" dirty="0">
                <a:solidFill>
                  <a:srgbClr val="366092"/>
                </a:solidFill>
                <a:latin typeface="Arial"/>
                <a:ea typeface="Arial"/>
                <a:cs typeface="Arial"/>
                <a:sym typeface="Arial"/>
              </a:rPr>
              <a:t> </a:t>
            </a:r>
            <a:r>
              <a:rPr lang="en-US" sz="6000" b="1" dirty="0" err="1">
                <a:solidFill>
                  <a:srgbClr val="366092"/>
                </a:solidFill>
                <a:latin typeface="Arial"/>
                <a:ea typeface="Arial"/>
                <a:cs typeface="Arial"/>
                <a:sym typeface="Arial"/>
              </a:rPr>
              <a:t>trường</a:t>
            </a:r>
            <a:endParaRPr sz="6000" b="1" dirty="0">
              <a:solidFill>
                <a:srgbClr val="366092"/>
              </a:solidFill>
              <a:latin typeface="Arial"/>
              <a:ea typeface="Arial"/>
              <a:cs typeface="Arial"/>
              <a:sym typeface="Arial"/>
            </a:endParaRPr>
          </a:p>
        </p:txBody>
      </p:sp>
      <p:sp>
        <p:nvSpPr>
          <p:cNvPr id="1001" name="Google Shape;1001;p30"/>
          <p:cNvSpPr/>
          <p:nvPr/>
        </p:nvSpPr>
        <p:spPr>
          <a:xfrm>
            <a:off x="30480" y="4456440"/>
            <a:ext cx="255612"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alphaModFix/>
            </a:blip>
            <a:stretch>
              <a:fillRect/>
            </a:stretch>
          </a:blipFill>
          <a:ln>
            <a:noFill/>
          </a:ln>
        </p:spPr>
      </p:sp>
      <p:sp>
        <p:nvSpPr>
          <p:cNvPr id="1002" name="Google Shape;1002;p30"/>
          <p:cNvSpPr/>
          <p:nvPr/>
        </p:nvSpPr>
        <p:spPr>
          <a:xfrm>
            <a:off x="-952196" y="9044716"/>
            <a:ext cx="4393894" cy="1382079"/>
          </a:xfrm>
          <a:custGeom>
            <a:avLst/>
            <a:gdLst/>
            <a:ahLst/>
            <a:cxnLst/>
            <a:rect l="l" t="t" r="r" b="b"/>
            <a:pathLst>
              <a:path w="4393894" h="1382079" extrusionOk="0">
                <a:moveTo>
                  <a:pt x="0" y="0"/>
                </a:moveTo>
                <a:lnTo>
                  <a:pt x="4393894" y="0"/>
                </a:lnTo>
                <a:lnTo>
                  <a:pt x="4393894" y="1382079"/>
                </a:lnTo>
                <a:lnTo>
                  <a:pt x="0" y="138207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30"/>
          <p:cNvSpPr/>
          <p:nvPr/>
        </p:nvSpPr>
        <p:spPr>
          <a:xfrm>
            <a:off x="12059152" y="5132222"/>
            <a:ext cx="4678413" cy="3568516"/>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6560909" y="5156383"/>
            <a:ext cx="5095948" cy="4017113"/>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1000913" y="5188411"/>
            <a:ext cx="5256353" cy="387152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txBox="1"/>
          <p:nvPr/>
        </p:nvSpPr>
        <p:spPr>
          <a:xfrm>
            <a:off x="1251597" y="5230019"/>
            <a:ext cx="3898432" cy="1103122"/>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2800" b="1" dirty="0" err="1">
                <a:solidFill>
                  <a:srgbClr val="17365D"/>
                </a:solidFill>
                <a:latin typeface="Arial"/>
                <a:ea typeface="Arial"/>
                <a:cs typeface="Arial"/>
                <a:sym typeface="Arial"/>
              </a:rPr>
              <a:t>Nghiên</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cứu</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thị</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trường</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liên</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tục</a:t>
            </a:r>
            <a:endParaRPr sz="3200" b="1" dirty="0">
              <a:solidFill>
                <a:srgbClr val="003EA8"/>
              </a:solidFill>
              <a:latin typeface="Arial"/>
              <a:ea typeface="Arial"/>
              <a:cs typeface="Arial"/>
              <a:sym typeface="Arial"/>
            </a:endParaRPr>
          </a:p>
        </p:txBody>
      </p:sp>
      <p:sp>
        <p:nvSpPr>
          <p:cNvPr id="1007" name="Google Shape;1007;p30"/>
          <p:cNvSpPr/>
          <p:nvPr/>
        </p:nvSpPr>
        <p:spPr>
          <a:xfrm>
            <a:off x="1178614" y="6303785"/>
            <a:ext cx="5157701" cy="2184550"/>
          </a:xfrm>
          <a:prstGeom prst="rect">
            <a:avLst/>
          </a:prstGeom>
          <a:noFill/>
          <a:ln>
            <a:noFill/>
          </a:ln>
        </p:spPr>
        <p:txBody>
          <a:bodyPr spcFirstLastPara="1" wrap="square" lIns="0" tIns="0" rIns="0" bIns="0" anchor="t" anchorCtr="0">
            <a:noAutofit/>
          </a:bodyPr>
          <a:lstStyle/>
          <a:p>
            <a:pPr marL="342900" marR="0" lvl="0" indent="-342900"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Phân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tích</a:t>
            </a:r>
            <a:r>
              <a:rPr lang="en-US" sz="2190" dirty="0">
                <a:solidFill>
                  <a:srgbClr val="595959"/>
                </a:solidFill>
                <a:latin typeface="Arial"/>
                <a:ea typeface="Arial"/>
                <a:cs typeface="Arial"/>
                <a:sym typeface="Arial"/>
              </a:rPr>
              <a:t> xu </a:t>
            </a:r>
            <a:r>
              <a:rPr lang="en-US" sz="2190" dirty="0" err="1">
                <a:solidFill>
                  <a:srgbClr val="595959"/>
                </a:solidFill>
                <a:latin typeface="Arial"/>
                <a:ea typeface="Arial"/>
                <a:cs typeface="Arial"/>
                <a:sym typeface="Arial"/>
              </a:rPr>
              <a:t>hướng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công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hành</a:t>
            </a:r>
            <a:r>
              <a:rPr lang="en-US" sz="2190" dirty="0">
                <a:solidFill>
                  <a:srgbClr val="595959"/>
                </a:solidFill>
                <a:latin typeface="Arial"/>
                <a:ea typeface="Arial"/>
                <a:cs typeface="Arial"/>
                <a:sym typeface="Arial"/>
              </a:rPr>
              <a:t> vi </a:t>
            </a:r>
            <a:r>
              <a:rPr lang="en-US" sz="2190" dirty="0" err="1">
                <a:solidFill>
                  <a:srgbClr val="595959"/>
                </a:solidFill>
                <a:latin typeface="Arial"/>
                <a:ea typeface="Arial"/>
                <a:cs typeface="Arial"/>
                <a:sym typeface="Arial"/>
              </a:rPr>
              <a:t>tiêu</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dùng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và</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phản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hồi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của</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khách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hàng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một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cách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thường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xuyên</a:t>
            </a:r>
            <a:endParaRPr sz="2190" dirty="0">
              <a:solidFill>
                <a:srgbClr val="595959"/>
              </a:solidFill>
              <a:latin typeface="Arial"/>
              <a:ea typeface="Arial"/>
              <a:cs typeface="Arial"/>
              <a:sym typeface="Arial"/>
            </a:endParaRPr>
          </a:p>
          <a:p>
            <a:pPr marL="342900" marR="0" lvl="0" indent="-342900"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Ứng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dụng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công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phân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tích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dữ</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liệu</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lớn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và</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trí</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tuệ</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nhân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tạo</a:t>
            </a:r>
            <a:endParaRPr sz="2190" dirty="0">
              <a:solidFill>
                <a:srgbClr val="595959"/>
              </a:solidFill>
              <a:latin typeface="Arial"/>
              <a:ea typeface="Arial"/>
              <a:cs typeface="Arial"/>
              <a:sym typeface="Arial"/>
            </a:endParaRPr>
          </a:p>
        </p:txBody>
      </p:sp>
      <p:sp>
        <p:nvSpPr>
          <p:cNvPr id="1008" name="Google Shape;1008;p30"/>
          <p:cNvSpPr txBox="1"/>
          <p:nvPr/>
        </p:nvSpPr>
        <p:spPr>
          <a:xfrm>
            <a:off x="6850872" y="5166916"/>
            <a:ext cx="4678413" cy="1103122"/>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2800" b="1" dirty="0" err="1">
                <a:solidFill>
                  <a:srgbClr val="17365D"/>
                </a:solidFill>
                <a:latin typeface="Arial"/>
                <a:ea typeface="Arial"/>
                <a:cs typeface="Arial"/>
                <a:sym typeface="Arial"/>
              </a:rPr>
              <a:t>Hợp</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tác</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với</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các</a:t>
            </a:r>
            <a:r>
              <a:rPr lang="en-US" sz="2800" b="1" dirty="0">
                <a:solidFill>
                  <a:srgbClr val="17365D"/>
                </a:solidFill>
                <a:latin typeface="Arial"/>
                <a:ea typeface="Arial"/>
                <a:cs typeface="Arial"/>
                <a:sym typeface="Arial"/>
              </a:rPr>
              <a:t> startup </a:t>
            </a:r>
            <a:r>
              <a:rPr lang="en-US" sz="2800" b="1" dirty="0" err="1">
                <a:solidFill>
                  <a:srgbClr val="17365D"/>
                </a:solidFill>
                <a:latin typeface="Arial"/>
                <a:ea typeface="Arial"/>
                <a:cs typeface="Arial"/>
                <a:sym typeface="Arial"/>
              </a:rPr>
              <a:t>công</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nghệ</a:t>
            </a:r>
            <a:endParaRPr sz="2800" b="1" dirty="0">
              <a:solidFill>
                <a:srgbClr val="17365D"/>
              </a:solidFill>
              <a:latin typeface="Arial"/>
              <a:ea typeface="Arial"/>
              <a:cs typeface="Arial"/>
              <a:sym typeface="Arial"/>
            </a:endParaRPr>
          </a:p>
        </p:txBody>
      </p:sp>
      <p:sp>
        <p:nvSpPr>
          <p:cNvPr id="1009" name="Google Shape;1009;p30"/>
          <p:cNvSpPr txBox="1"/>
          <p:nvPr/>
        </p:nvSpPr>
        <p:spPr>
          <a:xfrm>
            <a:off x="12260486" y="5156384"/>
            <a:ext cx="4488101" cy="1103122"/>
          </a:xfrm>
          <a:prstGeom prst="rect">
            <a:avLst/>
          </a:prstGeom>
          <a:noFill/>
          <a:ln>
            <a:noFill/>
          </a:ln>
        </p:spPr>
        <p:txBody>
          <a:bodyPr spcFirstLastPara="1" wrap="square" lIns="0" tIns="0" rIns="0" bIns="0" anchor="t" anchorCtr="0">
            <a:spAutoFit/>
          </a:bodyPr>
          <a:lstStyle/>
          <a:p>
            <a:pPr marL="0" marR="0" lvl="0" indent="0" algn="l" rtl="0">
              <a:lnSpc>
                <a:spcPct val="127500"/>
              </a:lnSpc>
              <a:spcBef>
                <a:spcPts val="0"/>
              </a:spcBef>
              <a:spcAft>
                <a:spcPts val="0"/>
              </a:spcAft>
              <a:buNone/>
            </a:pPr>
            <a:r>
              <a:rPr lang="en-US" sz="2800" b="1" dirty="0" err="1">
                <a:solidFill>
                  <a:srgbClr val="17365D"/>
                </a:solidFill>
                <a:latin typeface="Arial"/>
                <a:ea typeface="Arial"/>
                <a:cs typeface="Arial"/>
                <a:sym typeface="Arial"/>
              </a:rPr>
              <a:t>Chiến</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lược</a:t>
            </a:r>
            <a:r>
              <a:rPr lang="en-US" sz="2800" b="1" dirty="0">
                <a:solidFill>
                  <a:srgbClr val="17365D"/>
                </a:solidFill>
                <a:latin typeface="Arial"/>
                <a:ea typeface="Arial"/>
                <a:cs typeface="Arial"/>
                <a:sym typeface="Arial"/>
              </a:rPr>
              <a:t> marketing </a:t>
            </a:r>
            <a:r>
              <a:rPr lang="en-US" sz="2800" b="1" dirty="0" err="1">
                <a:solidFill>
                  <a:srgbClr val="17365D"/>
                </a:solidFill>
                <a:latin typeface="Arial"/>
                <a:ea typeface="Arial"/>
                <a:cs typeface="Arial"/>
                <a:sym typeface="Arial"/>
              </a:rPr>
              <a:t>sáng</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tạo</a:t>
            </a:r>
            <a:endParaRPr sz="3200" b="1" dirty="0">
              <a:solidFill>
                <a:srgbClr val="003EA8"/>
              </a:solidFill>
              <a:latin typeface="Arial"/>
              <a:ea typeface="Arial"/>
              <a:cs typeface="Arial"/>
              <a:sym typeface="Arial"/>
            </a:endParaRPr>
          </a:p>
        </p:txBody>
      </p:sp>
      <p:sp>
        <p:nvSpPr>
          <p:cNvPr id="1010" name="Google Shape;1010;p30"/>
          <p:cNvSpPr/>
          <p:nvPr/>
        </p:nvSpPr>
        <p:spPr>
          <a:xfrm>
            <a:off x="6804793" y="6277928"/>
            <a:ext cx="4678413" cy="907256"/>
          </a:xfrm>
          <a:prstGeom prst="rect">
            <a:avLst/>
          </a:prstGeom>
          <a:noFill/>
          <a:ln>
            <a:noFill/>
          </a:ln>
        </p:spPr>
        <p:txBody>
          <a:bodyPr spcFirstLastPara="1" wrap="square" lIns="0" tIns="0" rIns="0" bIns="0" anchor="t" anchorCtr="0">
            <a:noAutofit/>
          </a:bodyPr>
          <a:lstStyle/>
          <a:p>
            <a:pPr marL="342900" marR="0" lvl="0" indent="-342900"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Tiếp</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cận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nhanh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với</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những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sáng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kiến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mới</a:t>
            </a:r>
            <a:endParaRPr dirty="0"/>
          </a:p>
          <a:p>
            <a:pPr marL="342900" marR="0" lvl="0" indent="-342900"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Giảm</a:t>
            </a:r>
            <a:r>
              <a:rPr lang="en-US" sz="2190" dirty="0">
                <a:solidFill>
                  <a:srgbClr val="595959"/>
                </a:solidFill>
                <a:latin typeface="Arial"/>
                <a:ea typeface="Arial"/>
                <a:cs typeface="Arial"/>
                <a:sym typeface="Arial"/>
              </a:rPr>
              <a:t> chi </a:t>
            </a:r>
            <a:r>
              <a:rPr lang="en-US" sz="2190" dirty="0" err="1">
                <a:solidFill>
                  <a:srgbClr val="595959"/>
                </a:solidFill>
                <a:latin typeface="Arial"/>
                <a:ea typeface="Arial"/>
                <a:cs typeface="Arial"/>
                <a:sym typeface="Arial"/>
              </a:rPr>
              <a:t>phí</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nghiên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cứu</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phát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triển</a:t>
            </a:r>
            <a:r>
              <a:rPr lang="en-US" sz="2190" dirty="0">
                <a:solidFill>
                  <a:srgbClr val="595959"/>
                </a:solidFill>
                <a:latin typeface="Arial"/>
                <a:ea typeface="Arial"/>
                <a:cs typeface="Arial"/>
                <a:sym typeface="Arial"/>
              </a:rPr>
              <a:t> (R&amp;D)</a:t>
            </a:r>
            <a:endParaRPr dirty="0"/>
          </a:p>
          <a:p>
            <a:pPr marL="342900" marR="0" lvl="0" indent="-342900" algn="l" rtl="0">
              <a:lnSpc>
                <a:spcPct val="162785"/>
              </a:lnSpc>
              <a:spcBef>
                <a:spcPts val="0"/>
              </a:spcBef>
              <a:spcAft>
                <a:spcPts val="0"/>
              </a:spcAft>
              <a:buClr>
                <a:srgbClr val="595959"/>
              </a:buClr>
              <a:buSzPts val="2190"/>
              <a:buFont typeface="Arial"/>
              <a:buChar char="•"/>
            </a:pPr>
            <a:r>
              <a:rPr lang="en-US" sz="2190" dirty="0">
                <a:solidFill>
                  <a:srgbClr val="595959"/>
                </a:solidFill>
                <a:latin typeface="Arial"/>
                <a:ea typeface="Arial"/>
                <a:cs typeface="Arial"/>
                <a:sym typeface="Arial"/>
              </a:rPr>
              <a:t>Gia </a:t>
            </a:r>
            <a:r>
              <a:rPr lang="en-US" sz="2190" dirty="0" err="1">
                <a:solidFill>
                  <a:srgbClr val="595959"/>
                </a:solidFill>
                <a:latin typeface="Arial"/>
                <a:ea typeface="Arial"/>
                <a:cs typeface="Arial"/>
                <a:sym typeface="Arial"/>
              </a:rPr>
              <a:t>tăng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tính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linh</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hoạt</a:t>
            </a:r>
            <a:endParaRPr sz="2190" dirty="0">
              <a:solidFill>
                <a:srgbClr val="595959"/>
              </a:solidFill>
              <a:latin typeface="Arial"/>
              <a:ea typeface="Arial"/>
              <a:cs typeface="Arial"/>
              <a:sym typeface="Arial"/>
            </a:endParaRPr>
          </a:p>
        </p:txBody>
      </p:sp>
      <p:sp>
        <p:nvSpPr>
          <p:cNvPr id="1011" name="Google Shape;1011;p30"/>
          <p:cNvSpPr/>
          <p:nvPr/>
        </p:nvSpPr>
        <p:spPr>
          <a:xfrm flipH="1">
            <a:off x="15287077" y="7141495"/>
            <a:ext cx="2945436" cy="3871525"/>
          </a:xfrm>
          <a:custGeom>
            <a:avLst/>
            <a:gdLst/>
            <a:ahLst/>
            <a:cxnLst/>
            <a:rect l="l" t="t" r="r" b="b"/>
            <a:pathLst>
              <a:path w="4405713" h="7525286" extrusionOk="0">
                <a:moveTo>
                  <a:pt x="4405713" y="0"/>
                </a:moveTo>
                <a:lnTo>
                  <a:pt x="0" y="0"/>
                </a:lnTo>
                <a:lnTo>
                  <a:pt x="0" y="7525287"/>
                </a:lnTo>
                <a:lnTo>
                  <a:pt x="4405713" y="7525287"/>
                </a:lnTo>
                <a:lnTo>
                  <a:pt x="4405713" y="0"/>
                </a:lnTo>
                <a:close/>
              </a:path>
            </a:pathLst>
          </a:custGeom>
          <a:blipFill rotWithShape="1">
            <a:blip r:embed="rId6">
              <a:alphaModFix/>
            </a:blip>
            <a:stretch>
              <a:fillRect/>
            </a:stretch>
          </a:blipFill>
          <a:ln>
            <a:noFill/>
          </a:ln>
        </p:spPr>
      </p:sp>
      <p:pic>
        <p:nvPicPr>
          <p:cNvPr id="1012" name="Google Shape;1012;p30"/>
          <p:cNvPicPr preferRelativeResize="0"/>
          <p:nvPr/>
        </p:nvPicPr>
        <p:blipFill rotWithShape="1">
          <a:blip r:embed="rId7">
            <a:alphaModFix/>
          </a:blip>
          <a:srcRect/>
          <a:stretch/>
        </p:blipFill>
        <p:spPr>
          <a:xfrm>
            <a:off x="0" y="-2095503"/>
            <a:ext cx="18294804" cy="5635258"/>
          </a:xfrm>
          <a:prstGeom prst="rect">
            <a:avLst/>
          </a:prstGeom>
          <a:noFill/>
          <a:ln>
            <a:noFill/>
          </a:ln>
        </p:spPr>
      </p:pic>
      <p:sp>
        <p:nvSpPr>
          <p:cNvPr id="1013" name="Google Shape;1013;p30"/>
          <p:cNvSpPr/>
          <p:nvPr/>
        </p:nvSpPr>
        <p:spPr>
          <a:xfrm>
            <a:off x="12260486" y="6270038"/>
            <a:ext cx="4092271" cy="907256"/>
          </a:xfrm>
          <a:prstGeom prst="rect">
            <a:avLst/>
          </a:prstGeom>
          <a:noFill/>
          <a:ln>
            <a:noFill/>
          </a:ln>
        </p:spPr>
        <p:txBody>
          <a:bodyPr spcFirstLastPara="1" wrap="square" lIns="0" tIns="0" rIns="0" bIns="0" anchor="t" anchorCtr="0">
            <a:noAutofit/>
          </a:bodyPr>
          <a:lstStyle/>
          <a:p>
            <a:pPr marL="342900" marR="0" lvl="0" indent="-342900" algn="l" rtl="0">
              <a:lnSpc>
                <a:spcPct val="162785"/>
              </a:lnSpc>
              <a:spcBef>
                <a:spcPts val="0"/>
              </a:spcBef>
              <a:spcAft>
                <a:spcPts val="0"/>
              </a:spcAft>
              <a:buClr>
                <a:srgbClr val="595959"/>
              </a:buClr>
              <a:buSzPts val="2190"/>
              <a:buFont typeface="Arial"/>
              <a:buChar char="•"/>
            </a:pPr>
            <a:r>
              <a:rPr lang="en-US" sz="2190" dirty="0" err="1">
                <a:solidFill>
                  <a:srgbClr val="595959"/>
                </a:solidFill>
                <a:latin typeface="Arial"/>
                <a:ea typeface="Arial"/>
                <a:cs typeface="Arial"/>
                <a:sym typeface="Arial"/>
              </a:rPr>
              <a:t>Tận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dụng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nền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tảng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số</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mạng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xã</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hội</a:t>
            </a:r>
            <a:endParaRPr dirty="0"/>
          </a:p>
          <a:p>
            <a:pPr marL="342900" marR="0" lvl="0" indent="-342900" algn="l" rtl="0">
              <a:lnSpc>
                <a:spcPct val="162785"/>
              </a:lnSpc>
              <a:spcBef>
                <a:spcPts val="0"/>
              </a:spcBef>
              <a:spcAft>
                <a:spcPts val="0"/>
              </a:spcAft>
              <a:buClr>
                <a:srgbClr val="595959"/>
              </a:buClr>
              <a:buSzPts val="2190"/>
              <a:buFont typeface="Arial"/>
              <a:buChar char="•"/>
            </a:pPr>
            <a:r>
              <a:rPr lang="en-US" sz="2190" dirty="0">
                <a:solidFill>
                  <a:srgbClr val="595959"/>
                </a:solidFill>
              </a:rPr>
              <a:t>C</a:t>
            </a:r>
            <a:r>
              <a:rPr lang="en-US" sz="2190" dirty="0">
                <a:solidFill>
                  <a:srgbClr val="595959"/>
                </a:solidFill>
                <a:latin typeface="Arial"/>
                <a:ea typeface="Arial"/>
                <a:cs typeface="Arial"/>
                <a:sym typeface="Arial"/>
              </a:rPr>
              <a:t>ác </a:t>
            </a:r>
            <a:r>
              <a:rPr lang="en-US" sz="2190" dirty="0" err="1">
                <a:solidFill>
                  <a:srgbClr val="595959"/>
                </a:solidFill>
                <a:latin typeface="Arial"/>
                <a:ea typeface="Arial"/>
                <a:cs typeface="Arial"/>
                <a:sym typeface="Arial"/>
              </a:rPr>
              <a:t>hoạt</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động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như</a:t>
            </a:r>
            <a:r>
              <a:rPr lang="en-US" sz="2190" dirty="0">
                <a:solidFill>
                  <a:srgbClr val="595959"/>
                </a:solidFill>
                <a:latin typeface="Arial"/>
                <a:ea typeface="Arial"/>
                <a:cs typeface="Arial"/>
                <a:sym typeface="Arial"/>
              </a:rPr>
              <a:t> workshop, </a:t>
            </a:r>
            <a:r>
              <a:rPr lang="en-US" sz="2190" dirty="0" err="1">
                <a:solidFill>
                  <a:srgbClr val="595959"/>
                </a:solidFill>
                <a:latin typeface="Arial"/>
                <a:ea typeface="Arial"/>
                <a:cs typeface="Arial"/>
                <a:sym typeface="Arial"/>
              </a:rPr>
              <a:t>sự</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kiện</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công</a:t>
            </a:r>
            <a:r>
              <a:rPr lang="en-US" sz="2190" dirty="0">
                <a:solidFill>
                  <a:srgbClr val="595959"/>
                </a:solidFill>
                <a:latin typeface="Arial"/>
                <a:ea typeface="Arial"/>
                <a:cs typeface="Arial"/>
                <a:sym typeface="Arial"/>
              </a:rPr>
              <a:t> </a:t>
            </a:r>
            <a:r>
              <a:rPr lang="en-US" sz="2190" dirty="0" err="1">
                <a:solidFill>
                  <a:srgbClr val="595959"/>
                </a:solidFill>
                <a:latin typeface="Arial"/>
                <a:ea typeface="Arial"/>
                <a:cs typeface="Arial"/>
                <a:sym typeface="Arial"/>
              </a:rPr>
              <a:t>nghệ</a:t>
            </a:r>
            <a:endParaRPr sz="2190" dirty="0">
              <a:solidFill>
                <a:srgbClr val="595959"/>
              </a:solidFill>
              <a:latin typeface="Arial"/>
              <a:ea typeface="Arial"/>
              <a:cs typeface="Arial"/>
              <a:sym typeface="Arial"/>
            </a:endParaRPr>
          </a:p>
        </p:txBody>
      </p:sp>
      <p:pic>
        <p:nvPicPr>
          <p:cNvPr id="1014" name="Google Shape;1014;p30"/>
          <p:cNvPicPr preferRelativeResize="0"/>
          <p:nvPr/>
        </p:nvPicPr>
        <p:blipFill rotWithShape="1">
          <a:blip r:embed="rId8">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06790C4C-7E72-D42A-D86B-68F8DEAE1A05}"/>
              </a:ext>
            </a:extLst>
          </p:cNvPr>
          <p:cNvSpPr txBox="1"/>
          <p:nvPr/>
        </p:nvSpPr>
        <p:spPr>
          <a:xfrm>
            <a:off x="8718129" y="9436941"/>
            <a:ext cx="943897" cy="523220"/>
          </a:xfrm>
          <a:prstGeom prst="rect">
            <a:avLst/>
          </a:prstGeom>
          <a:noFill/>
        </p:spPr>
        <p:txBody>
          <a:bodyPr wrap="square" rtlCol="0">
            <a:spAutoFit/>
          </a:bodyPr>
          <a:lstStyle/>
          <a:p>
            <a:r>
              <a:rPr lang="en-US" sz="2800" b="1" dirty="0"/>
              <a:t>28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500"/>
                                        <p:tgtEl>
                                          <p:spTgt spid="998"/>
                                        </p:tgtEl>
                                      </p:cBhvr>
                                    </p:animEffect>
                                  </p:childTnLst>
                                </p:cTn>
                              </p:par>
                              <p:par>
                                <p:cTn id="8" presetID="10" presetClass="entr" presetSubtype="0" fill="hold" nodeType="withEffect">
                                  <p:stCondLst>
                                    <p:cond delay="0"/>
                                  </p:stCondLst>
                                  <p:childTnLst>
                                    <p:set>
                                      <p:cBhvr>
                                        <p:cTn id="9" dur="1" fill="hold">
                                          <p:stCondLst>
                                            <p:cond delay="0"/>
                                          </p:stCondLst>
                                        </p:cTn>
                                        <p:tgtEl>
                                          <p:spTgt spid="1006"/>
                                        </p:tgtEl>
                                        <p:attrNameLst>
                                          <p:attrName>style.visibility</p:attrName>
                                        </p:attrNameLst>
                                      </p:cBhvr>
                                      <p:to>
                                        <p:strVal val="visible"/>
                                      </p:to>
                                    </p:set>
                                    <p:animEffect transition="in" filter="fade">
                                      <p:cBhvr>
                                        <p:cTn id="10" dur="500"/>
                                        <p:tgtEl>
                                          <p:spTgt spid="1006"/>
                                        </p:tgtEl>
                                      </p:cBhvr>
                                    </p:animEffect>
                                  </p:childTnLst>
                                </p:cTn>
                              </p:par>
                              <p:par>
                                <p:cTn id="11" presetID="10" presetClass="entr" presetSubtype="0" fill="hold" nodeType="withEffect">
                                  <p:stCondLst>
                                    <p:cond delay="0"/>
                                  </p:stCondLst>
                                  <p:childTnLst>
                                    <p:set>
                                      <p:cBhvr>
                                        <p:cTn id="12" dur="1" fill="hold">
                                          <p:stCondLst>
                                            <p:cond delay="0"/>
                                          </p:stCondLst>
                                        </p:cTn>
                                        <p:tgtEl>
                                          <p:spTgt spid="1007"/>
                                        </p:tgtEl>
                                        <p:attrNameLst>
                                          <p:attrName>style.visibility</p:attrName>
                                        </p:attrNameLst>
                                      </p:cBhvr>
                                      <p:to>
                                        <p:strVal val="visible"/>
                                      </p:to>
                                    </p:set>
                                    <p:animEffect transition="in" filter="fade">
                                      <p:cBhvr>
                                        <p:cTn id="13" dur="500"/>
                                        <p:tgtEl>
                                          <p:spTgt spid="1007"/>
                                        </p:tgtEl>
                                      </p:cBhvr>
                                    </p:animEffect>
                                  </p:childTnLst>
                                </p:cTn>
                              </p:par>
                              <p:par>
                                <p:cTn id="14" presetID="10" presetClass="entr" presetSubtype="0" fill="hold" nodeType="withEffect">
                                  <p:stCondLst>
                                    <p:cond delay="0"/>
                                  </p:stCondLst>
                                  <p:childTnLst>
                                    <p:set>
                                      <p:cBhvr>
                                        <p:cTn id="15" dur="1" fill="hold">
                                          <p:stCondLst>
                                            <p:cond delay="0"/>
                                          </p:stCondLst>
                                        </p:cTn>
                                        <p:tgtEl>
                                          <p:spTgt spid="1008"/>
                                        </p:tgtEl>
                                        <p:attrNameLst>
                                          <p:attrName>style.visibility</p:attrName>
                                        </p:attrNameLst>
                                      </p:cBhvr>
                                      <p:to>
                                        <p:strVal val="visible"/>
                                      </p:to>
                                    </p:set>
                                    <p:animEffect transition="in" filter="fade">
                                      <p:cBhvr>
                                        <p:cTn id="16" dur="500"/>
                                        <p:tgtEl>
                                          <p:spTgt spid="1008"/>
                                        </p:tgtEl>
                                      </p:cBhvr>
                                    </p:animEffect>
                                  </p:childTnLst>
                                </p:cTn>
                              </p:par>
                              <p:par>
                                <p:cTn id="17" presetID="10" presetClass="entr" presetSubtype="0" fill="hold" nodeType="withEffect">
                                  <p:stCondLst>
                                    <p:cond delay="0"/>
                                  </p:stCondLst>
                                  <p:childTnLst>
                                    <p:set>
                                      <p:cBhvr>
                                        <p:cTn id="18" dur="1" fill="hold">
                                          <p:stCondLst>
                                            <p:cond delay="0"/>
                                          </p:stCondLst>
                                        </p:cTn>
                                        <p:tgtEl>
                                          <p:spTgt spid="1009"/>
                                        </p:tgtEl>
                                        <p:attrNameLst>
                                          <p:attrName>style.visibility</p:attrName>
                                        </p:attrNameLst>
                                      </p:cBhvr>
                                      <p:to>
                                        <p:strVal val="visible"/>
                                      </p:to>
                                    </p:set>
                                    <p:animEffect transition="in" filter="fade">
                                      <p:cBhvr>
                                        <p:cTn id="19" dur="500"/>
                                        <p:tgtEl>
                                          <p:spTgt spid="1009"/>
                                        </p:tgtEl>
                                      </p:cBhvr>
                                    </p:animEffect>
                                  </p:childTnLst>
                                </p:cTn>
                              </p:par>
                              <p:par>
                                <p:cTn id="20" presetID="10" presetClass="entr" presetSubtype="0" fill="hold" nodeType="withEffect">
                                  <p:stCondLst>
                                    <p:cond delay="0"/>
                                  </p:stCondLst>
                                  <p:childTnLst>
                                    <p:set>
                                      <p:cBhvr>
                                        <p:cTn id="21" dur="1" fill="hold">
                                          <p:stCondLst>
                                            <p:cond delay="0"/>
                                          </p:stCondLst>
                                        </p:cTn>
                                        <p:tgtEl>
                                          <p:spTgt spid="1010"/>
                                        </p:tgtEl>
                                        <p:attrNameLst>
                                          <p:attrName>style.visibility</p:attrName>
                                        </p:attrNameLst>
                                      </p:cBhvr>
                                      <p:to>
                                        <p:strVal val="visible"/>
                                      </p:to>
                                    </p:set>
                                    <p:animEffect transition="in" filter="fade">
                                      <p:cBhvr>
                                        <p:cTn id="22" dur="500"/>
                                        <p:tgtEl>
                                          <p:spTgt spid="1010"/>
                                        </p:tgtEl>
                                      </p:cBhvr>
                                    </p:animEffect>
                                  </p:childTnLst>
                                </p:cTn>
                              </p:par>
                              <p:par>
                                <p:cTn id="23" presetID="10" presetClass="entr" presetSubtype="0" fill="hold" nodeType="withEffect">
                                  <p:stCondLst>
                                    <p:cond delay="0"/>
                                  </p:stCondLst>
                                  <p:childTnLst>
                                    <p:set>
                                      <p:cBhvr>
                                        <p:cTn id="24" dur="1" fill="hold">
                                          <p:stCondLst>
                                            <p:cond delay="0"/>
                                          </p:stCondLst>
                                        </p:cTn>
                                        <p:tgtEl>
                                          <p:spTgt spid="1000"/>
                                        </p:tgtEl>
                                        <p:attrNameLst>
                                          <p:attrName>style.visibility</p:attrName>
                                        </p:attrNameLst>
                                      </p:cBhvr>
                                      <p:to>
                                        <p:strVal val="visible"/>
                                      </p:to>
                                    </p:set>
                                    <p:animEffect transition="in" filter="fade">
                                      <p:cBhvr>
                                        <p:cTn id="25" dur="500"/>
                                        <p:tgtEl>
                                          <p:spTgt spid="1000"/>
                                        </p:tgtEl>
                                      </p:cBhvr>
                                    </p:animEffect>
                                  </p:childTnLst>
                                </p:cTn>
                              </p:par>
                              <p:par>
                                <p:cTn id="26" presetID="10" presetClass="entr" presetSubtype="0" fill="hold" nodeType="withEffect">
                                  <p:stCondLst>
                                    <p:cond delay="0"/>
                                  </p:stCondLst>
                                  <p:childTnLst>
                                    <p:set>
                                      <p:cBhvr>
                                        <p:cTn id="27" dur="1" fill="hold">
                                          <p:stCondLst>
                                            <p:cond delay="0"/>
                                          </p:stCondLst>
                                        </p:cTn>
                                        <p:tgtEl>
                                          <p:spTgt spid="1001"/>
                                        </p:tgtEl>
                                        <p:attrNameLst>
                                          <p:attrName>style.visibility</p:attrName>
                                        </p:attrNameLst>
                                      </p:cBhvr>
                                      <p:to>
                                        <p:strVal val="visible"/>
                                      </p:to>
                                    </p:set>
                                    <p:animEffect transition="in" filter="fade">
                                      <p:cBhvr>
                                        <p:cTn id="28" dur="500"/>
                                        <p:tgtEl>
                                          <p:spTgt spid="1001"/>
                                        </p:tgtEl>
                                      </p:cBhvr>
                                    </p:animEffect>
                                  </p:childTnLst>
                                </p:cTn>
                              </p:par>
                              <p:par>
                                <p:cTn id="29" presetID="10" presetClass="entr" presetSubtype="0" fill="hold" nodeType="withEffect">
                                  <p:stCondLst>
                                    <p:cond delay="0"/>
                                  </p:stCondLst>
                                  <p:childTnLst>
                                    <p:set>
                                      <p:cBhvr>
                                        <p:cTn id="30" dur="1" fill="hold">
                                          <p:stCondLst>
                                            <p:cond delay="0"/>
                                          </p:stCondLst>
                                        </p:cTn>
                                        <p:tgtEl>
                                          <p:spTgt spid="1002"/>
                                        </p:tgtEl>
                                        <p:attrNameLst>
                                          <p:attrName>style.visibility</p:attrName>
                                        </p:attrNameLst>
                                      </p:cBhvr>
                                      <p:to>
                                        <p:strVal val="visible"/>
                                      </p:to>
                                    </p:set>
                                    <p:animEffect transition="in" filter="fade">
                                      <p:cBhvr>
                                        <p:cTn id="31" dur="500"/>
                                        <p:tgtEl>
                                          <p:spTgt spid="1002"/>
                                        </p:tgtEl>
                                      </p:cBhvr>
                                    </p:animEffect>
                                  </p:childTnLst>
                                </p:cTn>
                              </p:par>
                              <p:par>
                                <p:cTn id="32" presetID="10" presetClass="entr" presetSubtype="0" fill="hold" nodeType="withEffect">
                                  <p:stCondLst>
                                    <p:cond delay="0"/>
                                  </p:stCondLst>
                                  <p:childTnLst>
                                    <p:set>
                                      <p:cBhvr>
                                        <p:cTn id="33" dur="1" fill="hold">
                                          <p:stCondLst>
                                            <p:cond delay="0"/>
                                          </p:stCondLst>
                                        </p:cTn>
                                        <p:tgtEl>
                                          <p:spTgt spid="1003"/>
                                        </p:tgtEl>
                                        <p:attrNameLst>
                                          <p:attrName>style.visibility</p:attrName>
                                        </p:attrNameLst>
                                      </p:cBhvr>
                                      <p:to>
                                        <p:strVal val="visible"/>
                                      </p:to>
                                    </p:set>
                                    <p:animEffect transition="in" filter="fade">
                                      <p:cBhvr>
                                        <p:cTn id="34" dur="500"/>
                                        <p:tgtEl>
                                          <p:spTgt spid="1003"/>
                                        </p:tgtEl>
                                      </p:cBhvr>
                                    </p:animEffect>
                                  </p:childTnLst>
                                </p:cTn>
                              </p:par>
                              <p:par>
                                <p:cTn id="35" presetID="10" presetClass="entr" presetSubtype="0" fill="hold" nodeType="withEffect">
                                  <p:stCondLst>
                                    <p:cond delay="0"/>
                                  </p:stCondLst>
                                  <p:childTnLst>
                                    <p:set>
                                      <p:cBhvr>
                                        <p:cTn id="36" dur="1" fill="hold">
                                          <p:stCondLst>
                                            <p:cond delay="0"/>
                                          </p:stCondLst>
                                        </p:cTn>
                                        <p:tgtEl>
                                          <p:spTgt spid="1004"/>
                                        </p:tgtEl>
                                        <p:attrNameLst>
                                          <p:attrName>style.visibility</p:attrName>
                                        </p:attrNameLst>
                                      </p:cBhvr>
                                      <p:to>
                                        <p:strVal val="visible"/>
                                      </p:to>
                                    </p:set>
                                    <p:animEffect transition="in" filter="fade">
                                      <p:cBhvr>
                                        <p:cTn id="37" dur="500"/>
                                        <p:tgtEl>
                                          <p:spTgt spid="1004"/>
                                        </p:tgtEl>
                                      </p:cBhvr>
                                    </p:animEffect>
                                  </p:childTnLst>
                                </p:cTn>
                              </p:par>
                              <p:par>
                                <p:cTn id="38" presetID="10" presetClass="entr" presetSubtype="0" fill="hold" nodeType="withEffect">
                                  <p:stCondLst>
                                    <p:cond delay="0"/>
                                  </p:stCondLst>
                                  <p:childTnLst>
                                    <p:set>
                                      <p:cBhvr>
                                        <p:cTn id="39" dur="1" fill="hold">
                                          <p:stCondLst>
                                            <p:cond delay="0"/>
                                          </p:stCondLst>
                                        </p:cTn>
                                        <p:tgtEl>
                                          <p:spTgt spid="1005"/>
                                        </p:tgtEl>
                                        <p:attrNameLst>
                                          <p:attrName>style.visibility</p:attrName>
                                        </p:attrNameLst>
                                      </p:cBhvr>
                                      <p:to>
                                        <p:strVal val="visible"/>
                                      </p:to>
                                    </p:set>
                                    <p:animEffect transition="in" filter="fade">
                                      <p:cBhvr>
                                        <p:cTn id="40" dur="500"/>
                                        <p:tgtEl>
                                          <p:spTgt spid="1005"/>
                                        </p:tgtEl>
                                      </p:cBhvr>
                                    </p:animEffect>
                                  </p:childTnLst>
                                </p:cTn>
                              </p:par>
                              <p:par>
                                <p:cTn id="41" presetID="10" presetClass="entr" presetSubtype="0" fill="hold" nodeType="withEffect">
                                  <p:stCondLst>
                                    <p:cond delay="0"/>
                                  </p:stCondLst>
                                  <p:childTnLst>
                                    <p:set>
                                      <p:cBhvr>
                                        <p:cTn id="42" dur="1" fill="hold">
                                          <p:stCondLst>
                                            <p:cond delay="0"/>
                                          </p:stCondLst>
                                        </p:cTn>
                                        <p:tgtEl>
                                          <p:spTgt spid="1011"/>
                                        </p:tgtEl>
                                        <p:attrNameLst>
                                          <p:attrName>style.visibility</p:attrName>
                                        </p:attrNameLst>
                                      </p:cBhvr>
                                      <p:to>
                                        <p:strVal val="visible"/>
                                      </p:to>
                                    </p:set>
                                    <p:animEffect transition="in" filter="fade">
                                      <p:cBhvr>
                                        <p:cTn id="43" dur="500"/>
                                        <p:tgtEl>
                                          <p:spTgt spid="1011"/>
                                        </p:tgtEl>
                                      </p:cBhvr>
                                    </p:animEffect>
                                  </p:childTnLst>
                                </p:cTn>
                              </p:par>
                              <p:par>
                                <p:cTn id="44" presetID="10" presetClass="entr" presetSubtype="0" fill="hold" nodeType="withEffect">
                                  <p:stCondLst>
                                    <p:cond delay="0"/>
                                  </p:stCondLst>
                                  <p:childTnLst>
                                    <p:set>
                                      <p:cBhvr>
                                        <p:cTn id="45" dur="1" fill="hold">
                                          <p:stCondLst>
                                            <p:cond delay="0"/>
                                          </p:stCondLst>
                                        </p:cTn>
                                        <p:tgtEl>
                                          <p:spTgt spid="1013"/>
                                        </p:tgtEl>
                                        <p:attrNameLst>
                                          <p:attrName>style.visibility</p:attrName>
                                        </p:attrNameLst>
                                      </p:cBhvr>
                                      <p:to>
                                        <p:strVal val="visible"/>
                                      </p:to>
                                    </p:set>
                                    <p:animEffect transition="in" filter="fade">
                                      <p:cBhvr>
                                        <p:cTn id="46"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31"/>
          <p:cNvSpPr/>
          <p:nvPr/>
        </p:nvSpPr>
        <p:spPr>
          <a:xfrm>
            <a:off x="-17486"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1" name="Google Shape;1021;p31"/>
          <p:cNvPicPr preferRelativeResize="0"/>
          <p:nvPr/>
        </p:nvPicPr>
        <p:blipFill rotWithShape="1">
          <a:blip r:embed="rId4">
            <a:alphaModFix/>
          </a:blip>
          <a:srcRect/>
          <a:stretch/>
        </p:blipFill>
        <p:spPr>
          <a:xfrm>
            <a:off x="634180" y="269424"/>
            <a:ext cx="17122876" cy="9173788"/>
          </a:xfrm>
          <a:prstGeom prst="rect">
            <a:avLst/>
          </a:prstGeom>
          <a:noFill/>
          <a:ln>
            <a:noFill/>
          </a:ln>
        </p:spPr>
      </p:pic>
      <p:sp>
        <p:nvSpPr>
          <p:cNvPr id="1022" name="Google Shape;1022;p31"/>
          <p:cNvSpPr/>
          <p:nvPr/>
        </p:nvSpPr>
        <p:spPr>
          <a:xfrm>
            <a:off x="6797354" y="5539636"/>
            <a:ext cx="4867424" cy="907256"/>
          </a:xfrm>
          <a:prstGeom prst="rect">
            <a:avLst/>
          </a:prstGeom>
          <a:noFill/>
          <a:ln>
            <a:noFill/>
          </a:ln>
        </p:spPr>
        <p:txBody>
          <a:bodyPr spcFirstLastPara="1" wrap="square" lIns="0" tIns="0" rIns="0" bIns="0" anchor="t" anchorCtr="0">
            <a:noAutofit/>
          </a:bodyPr>
          <a:lstStyle/>
          <a:p>
            <a:pPr marL="0" marR="0" lvl="0" indent="0" algn="l" rtl="0">
              <a:lnSpc>
                <a:spcPct val="148541"/>
              </a:lnSpc>
              <a:spcBef>
                <a:spcPts val="0"/>
              </a:spcBef>
              <a:spcAft>
                <a:spcPts val="0"/>
              </a:spcAft>
              <a:buNone/>
            </a:pPr>
            <a:endParaRPr sz="2400">
              <a:solidFill>
                <a:schemeClr val="dk1"/>
              </a:solidFill>
              <a:latin typeface="Arial"/>
              <a:ea typeface="Arial"/>
              <a:cs typeface="Arial"/>
              <a:sym typeface="Arial"/>
            </a:endParaRPr>
          </a:p>
        </p:txBody>
      </p:sp>
      <p:sp>
        <p:nvSpPr>
          <p:cNvPr id="1024" name="Google Shape;1024;p31"/>
          <p:cNvSpPr/>
          <p:nvPr/>
        </p:nvSpPr>
        <p:spPr>
          <a:xfrm rot="-278358">
            <a:off x="-1225548" y="-148886"/>
            <a:ext cx="3464402" cy="866895"/>
          </a:xfrm>
          <a:custGeom>
            <a:avLst/>
            <a:gdLst/>
            <a:ahLst/>
            <a:cxnLst/>
            <a:rect l="l" t="t" r="r" b="b"/>
            <a:pathLst>
              <a:path w="2756025" h="866895" extrusionOk="0">
                <a:moveTo>
                  <a:pt x="0" y="0"/>
                </a:moveTo>
                <a:lnTo>
                  <a:pt x="2756025" y="0"/>
                </a:lnTo>
                <a:lnTo>
                  <a:pt x="2756025" y="866895"/>
                </a:lnTo>
                <a:lnTo>
                  <a:pt x="0" y="866895"/>
                </a:lnTo>
                <a:lnTo>
                  <a:pt x="0" y="0"/>
                </a:lnTo>
                <a:close/>
              </a:path>
            </a:pathLst>
          </a:custGeom>
          <a:blipFill rotWithShape="1">
            <a:blip r:embed="rId5">
              <a:alphaModFix/>
            </a:blip>
            <a:stretch>
              <a:fillRect/>
            </a:stretch>
          </a:blipFill>
          <a:ln>
            <a:noFill/>
          </a:ln>
        </p:spPr>
        <p:txBody>
          <a:bodyPr/>
          <a:lstStyle/>
          <a:p>
            <a:endParaRPr lang="en-US" dirty="0"/>
          </a:p>
        </p:txBody>
      </p:sp>
      <p:sp>
        <p:nvSpPr>
          <p:cNvPr id="1025" name="Google Shape;1025;p31"/>
          <p:cNvSpPr/>
          <p:nvPr/>
        </p:nvSpPr>
        <p:spPr>
          <a:xfrm>
            <a:off x="16311489" y="8672052"/>
            <a:ext cx="2537328" cy="2104560"/>
          </a:xfrm>
          <a:custGeom>
            <a:avLst/>
            <a:gdLst/>
            <a:ahLst/>
            <a:cxnLst/>
            <a:rect l="l" t="t" r="r" b="b"/>
            <a:pathLst>
              <a:path w="2193470" h="2137636" extrusionOk="0">
                <a:moveTo>
                  <a:pt x="0" y="0"/>
                </a:moveTo>
                <a:lnTo>
                  <a:pt x="2193470" y="0"/>
                </a:lnTo>
                <a:lnTo>
                  <a:pt x="2193470" y="2137636"/>
                </a:lnTo>
                <a:lnTo>
                  <a:pt x="0" y="213763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31"/>
          <p:cNvSpPr/>
          <p:nvPr/>
        </p:nvSpPr>
        <p:spPr>
          <a:xfrm>
            <a:off x="-2394091" y="9150842"/>
            <a:ext cx="7482285" cy="1625770"/>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7">
              <a:alphaModFix/>
            </a:blip>
            <a:stretch>
              <a:fillRect/>
            </a:stretch>
          </a:blipFill>
          <a:ln>
            <a:noFill/>
          </a:ln>
        </p:spPr>
      </p:sp>
      <p:pic>
        <p:nvPicPr>
          <p:cNvPr id="1027" name="Google Shape;1027;p31"/>
          <p:cNvPicPr preferRelativeResize="0"/>
          <p:nvPr/>
        </p:nvPicPr>
        <p:blipFill rotWithShape="1">
          <a:blip r:embed="rId8">
            <a:alphaModFix/>
          </a:blip>
          <a:srcRect/>
          <a:stretch/>
        </p:blipFill>
        <p:spPr>
          <a:xfrm>
            <a:off x="17116811" y="-131427"/>
            <a:ext cx="1280491" cy="1280491"/>
          </a:xfrm>
          <a:prstGeom prst="rect">
            <a:avLst/>
          </a:prstGeom>
          <a:noFill/>
          <a:ln>
            <a:noFill/>
          </a:ln>
        </p:spPr>
      </p:pic>
      <p:sp>
        <p:nvSpPr>
          <p:cNvPr id="2" name="TextBox 1">
            <a:extLst>
              <a:ext uri="{FF2B5EF4-FFF2-40B4-BE49-F238E27FC236}">
                <a16:creationId xmlns:a16="http://schemas.microsoft.com/office/drawing/2014/main" id="{F4C2F0E7-69E6-F291-0C2C-309060656357}"/>
              </a:ext>
            </a:extLst>
          </p:cNvPr>
          <p:cNvSpPr txBox="1"/>
          <p:nvPr/>
        </p:nvSpPr>
        <p:spPr>
          <a:xfrm>
            <a:off x="9126514" y="9626258"/>
            <a:ext cx="1150374" cy="523220"/>
          </a:xfrm>
          <a:prstGeom prst="rect">
            <a:avLst/>
          </a:prstGeom>
          <a:noFill/>
        </p:spPr>
        <p:txBody>
          <a:bodyPr wrap="square" rtlCol="0">
            <a:spAutoFit/>
          </a:bodyPr>
          <a:lstStyle/>
          <a:p>
            <a:r>
              <a:rPr lang="en-US" sz="2800" b="1" dirty="0"/>
              <a:t>29</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0"/>
                                        </p:tgtEl>
                                        <p:attrNameLst>
                                          <p:attrName>style.visibility</p:attrName>
                                        </p:attrNameLst>
                                      </p:cBhvr>
                                      <p:to>
                                        <p:strVal val="visible"/>
                                      </p:to>
                                    </p:set>
                                    <p:animEffect transition="in" filter="fade">
                                      <p:cBhvr>
                                        <p:cTn id="7" dur="500"/>
                                        <p:tgtEl>
                                          <p:spTgt spid="1020"/>
                                        </p:tgtEl>
                                      </p:cBhvr>
                                    </p:animEffect>
                                  </p:childTnLst>
                                </p:cTn>
                              </p:par>
                              <p:par>
                                <p:cTn id="8" presetID="10" presetClass="entr" presetSubtype="0" fill="hold" nodeType="withEffect">
                                  <p:stCondLst>
                                    <p:cond delay="0"/>
                                  </p:stCondLst>
                                  <p:childTnLst>
                                    <p:set>
                                      <p:cBhvr>
                                        <p:cTn id="9" dur="1" fill="hold">
                                          <p:stCondLst>
                                            <p:cond delay="0"/>
                                          </p:stCondLst>
                                        </p:cTn>
                                        <p:tgtEl>
                                          <p:spTgt spid="1022"/>
                                        </p:tgtEl>
                                        <p:attrNameLst>
                                          <p:attrName>style.visibility</p:attrName>
                                        </p:attrNameLst>
                                      </p:cBhvr>
                                      <p:to>
                                        <p:strVal val="visible"/>
                                      </p:to>
                                    </p:set>
                                    <p:animEffect transition="in" filter="fade">
                                      <p:cBhvr>
                                        <p:cTn id="10" dur="500"/>
                                        <p:tgtEl>
                                          <p:spTgt spid="1022"/>
                                        </p:tgtEl>
                                      </p:cBhvr>
                                    </p:animEffect>
                                  </p:childTnLst>
                                </p:cTn>
                              </p:par>
                              <p:par>
                                <p:cTn id="11" presetID="10" presetClass="entr" presetSubtype="0" fill="hold" nodeType="with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fade">
                                      <p:cBhvr>
                                        <p:cTn id="13" dur="500"/>
                                        <p:tgtEl>
                                          <p:spTgt spid="1024"/>
                                        </p:tgtEl>
                                      </p:cBhvr>
                                    </p:animEffect>
                                  </p:childTnLst>
                                </p:cTn>
                              </p:par>
                              <p:par>
                                <p:cTn id="14" presetID="10" presetClass="entr" presetSubtype="0" fill="hold" nodeType="withEffect">
                                  <p:stCondLst>
                                    <p:cond delay="0"/>
                                  </p:stCondLst>
                                  <p:childTnLst>
                                    <p:set>
                                      <p:cBhvr>
                                        <p:cTn id="15" dur="1" fill="hold">
                                          <p:stCondLst>
                                            <p:cond delay="0"/>
                                          </p:stCondLst>
                                        </p:cTn>
                                        <p:tgtEl>
                                          <p:spTgt spid="1025"/>
                                        </p:tgtEl>
                                        <p:attrNameLst>
                                          <p:attrName>style.visibility</p:attrName>
                                        </p:attrNameLst>
                                      </p:cBhvr>
                                      <p:to>
                                        <p:strVal val="visible"/>
                                      </p:to>
                                    </p:set>
                                    <p:animEffect transition="in" filter="fade">
                                      <p:cBhvr>
                                        <p:cTn id="16" dur="500"/>
                                        <p:tgtEl>
                                          <p:spTgt spid="1025"/>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32"/>
          <p:cNvSpPr/>
          <p:nvPr/>
        </p:nvSpPr>
        <p:spPr>
          <a:xfrm>
            <a:off x="30480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4" name="Google Shape;1034;p32" descr="preencoded.png"/>
          <p:cNvPicPr preferRelativeResize="0"/>
          <p:nvPr/>
        </p:nvPicPr>
        <p:blipFill rotWithShape="1">
          <a:blip r:embed="rId4">
            <a:alphaModFix/>
          </a:blip>
          <a:srcRect/>
          <a:stretch/>
        </p:blipFill>
        <p:spPr>
          <a:xfrm>
            <a:off x="0" y="0"/>
            <a:ext cx="7200900" cy="10287000"/>
          </a:xfrm>
          <a:prstGeom prst="rect">
            <a:avLst/>
          </a:prstGeom>
          <a:noFill/>
          <a:ln>
            <a:noFill/>
          </a:ln>
        </p:spPr>
      </p:pic>
      <p:sp>
        <p:nvSpPr>
          <p:cNvPr id="1035" name="Google Shape;1035;p32"/>
          <p:cNvSpPr/>
          <p:nvPr/>
        </p:nvSpPr>
        <p:spPr>
          <a:xfrm>
            <a:off x="7649986" y="5752850"/>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7649986" y="3085108"/>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12447834" y="3085108"/>
            <a:ext cx="502741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8485752" y="3436386"/>
            <a:ext cx="3277046" cy="40957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endParaRPr sz="2800" b="1">
              <a:solidFill>
                <a:srgbClr val="17365D"/>
              </a:solidFill>
              <a:latin typeface="Arial"/>
              <a:ea typeface="Arial"/>
              <a:cs typeface="Arial"/>
              <a:sym typeface="Arial"/>
            </a:endParaRPr>
          </a:p>
        </p:txBody>
      </p:sp>
      <p:sp>
        <p:nvSpPr>
          <p:cNvPr id="1039" name="Google Shape;1039;p32"/>
          <p:cNvSpPr/>
          <p:nvPr/>
        </p:nvSpPr>
        <p:spPr>
          <a:xfrm>
            <a:off x="8075875" y="4039850"/>
            <a:ext cx="4157303" cy="1258640"/>
          </a:xfrm>
          <a:prstGeom prst="rect">
            <a:avLst/>
          </a:prstGeom>
          <a:noFill/>
          <a:ln>
            <a:noFill/>
          </a:ln>
        </p:spPr>
        <p:txBody>
          <a:bodyPr spcFirstLastPara="1" wrap="square" lIns="0" tIns="0" rIns="0" bIns="0" anchor="t" anchorCtr="0">
            <a:noAutofit/>
          </a:bodyPr>
          <a:lstStyle/>
          <a:p>
            <a:pPr marL="0" marR="0" lvl="0" indent="0" algn="l" rtl="0">
              <a:lnSpc>
                <a:spcPct val="135416"/>
              </a:lnSpc>
              <a:spcBef>
                <a:spcPts val="0"/>
              </a:spcBef>
              <a:spcAft>
                <a:spcPts val="0"/>
              </a:spcAft>
              <a:buNone/>
            </a:pPr>
            <a:endParaRPr sz="2400">
              <a:solidFill>
                <a:srgbClr val="595959"/>
              </a:solidFill>
              <a:latin typeface="Arial"/>
              <a:ea typeface="Arial"/>
              <a:cs typeface="Arial"/>
              <a:sym typeface="Arial"/>
            </a:endParaRPr>
          </a:p>
        </p:txBody>
      </p:sp>
      <p:sp>
        <p:nvSpPr>
          <p:cNvPr id="1040" name="Google Shape;1040;p32"/>
          <p:cNvSpPr/>
          <p:nvPr/>
        </p:nvSpPr>
        <p:spPr>
          <a:xfrm>
            <a:off x="12496800" y="5753100"/>
            <a:ext cx="4939447"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12782950" y="6632338"/>
            <a:ext cx="4477643" cy="1258640"/>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endParaRPr sz="2200">
              <a:solidFill>
                <a:srgbClr val="595959"/>
              </a:solidFill>
              <a:latin typeface="Arial"/>
              <a:ea typeface="Arial"/>
              <a:cs typeface="Arial"/>
              <a:sym typeface="Arial"/>
            </a:endParaRPr>
          </a:p>
        </p:txBody>
      </p:sp>
      <p:sp>
        <p:nvSpPr>
          <p:cNvPr id="1042" name="Google Shape;1042;p32"/>
          <p:cNvSpPr/>
          <p:nvPr/>
        </p:nvSpPr>
        <p:spPr>
          <a:xfrm>
            <a:off x="8387521" y="1268008"/>
            <a:ext cx="7843080" cy="1231733"/>
          </a:xfrm>
          <a:custGeom>
            <a:avLst/>
            <a:gdLst/>
            <a:ahLst/>
            <a:cxnLst/>
            <a:rect l="l" t="t" r="r" b="b"/>
            <a:pathLst>
              <a:path w="5762066" h="1289585" extrusionOk="0">
                <a:moveTo>
                  <a:pt x="0" y="0"/>
                </a:moveTo>
                <a:lnTo>
                  <a:pt x="5762066" y="0"/>
                </a:lnTo>
                <a:lnTo>
                  <a:pt x="5762066" y="1289585"/>
                </a:lnTo>
                <a:lnTo>
                  <a:pt x="0" y="1289585"/>
                </a:lnTo>
                <a:close/>
              </a:path>
            </a:pathLst>
          </a:custGeom>
          <a:solidFill>
            <a:srgbClr val="FFFFFF"/>
          </a:solidFill>
          <a:ln>
            <a:noFill/>
          </a:ln>
        </p:spPr>
      </p:sp>
      <p:sp>
        <p:nvSpPr>
          <p:cNvPr id="1043" name="Google Shape;1043;p32"/>
          <p:cNvSpPr/>
          <p:nvPr/>
        </p:nvSpPr>
        <p:spPr>
          <a:xfrm>
            <a:off x="8675188" y="1709782"/>
            <a:ext cx="7226945" cy="885974"/>
          </a:xfrm>
          <a:prstGeom prst="rect">
            <a:avLst/>
          </a:prstGeom>
          <a:noFill/>
          <a:ln>
            <a:noFill/>
          </a:ln>
        </p:spPr>
        <p:txBody>
          <a:bodyPr spcFirstLastPara="1" wrap="square" lIns="0" tIns="0" rIns="0" bIns="0" anchor="t" anchorCtr="0">
            <a:noAutofit/>
          </a:bodyPr>
          <a:lstStyle/>
          <a:p>
            <a:pPr marL="0" marR="0" lvl="0" indent="0" algn="ctr" rtl="0">
              <a:lnSpc>
                <a:spcPct val="75555"/>
              </a:lnSpc>
              <a:spcBef>
                <a:spcPts val="0"/>
              </a:spcBef>
              <a:spcAft>
                <a:spcPts val="0"/>
              </a:spcAft>
              <a:buClr>
                <a:srgbClr val="003EA8"/>
              </a:buClr>
              <a:buSzPts val="5400"/>
              <a:buFont typeface="Arial"/>
              <a:buNone/>
            </a:pPr>
            <a:r>
              <a:rPr lang="en-US" sz="5400" b="1" i="0" u="none" strike="noStrike" cap="none">
                <a:solidFill>
                  <a:srgbClr val="003EA8"/>
                </a:solidFill>
                <a:latin typeface="Arial"/>
                <a:ea typeface="Arial"/>
                <a:cs typeface="Arial"/>
                <a:sym typeface="Arial"/>
              </a:rPr>
              <a:t>Tổng kết</a:t>
            </a:r>
            <a:endParaRPr sz="5400" b="1" i="0" u="none" strike="noStrike" cap="none">
              <a:solidFill>
                <a:srgbClr val="003EA8"/>
              </a:solidFill>
              <a:latin typeface="Arial"/>
              <a:ea typeface="Arial"/>
              <a:cs typeface="Arial"/>
              <a:sym typeface="Arial"/>
            </a:endParaRPr>
          </a:p>
        </p:txBody>
      </p:sp>
      <p:sp>
        <p:nvSpPr>
          <p:cNvPr id="1044" name="Google Shape;1044;p32"/>
          <p:cNvSpPr/>
          <p:nvPr/>
        </p:nvSpPr>
        <p:spPr>
          <a:xfrm flipH="1">
            <a:off x="15190838" y="7153495"/>
            <a:ext cx="3400371" cy="4185348"/>
          </a:xfrm>
          <a:custGeom>
            <a:avLst/>
            <a:gdLst/>
            <a:ahLst/>
            <a:cxnLst/>
            <a:rect l="l" t="t" r="r" b="b"/>
            <a:pathLst>
              <a:path w="4405713" h="7525286" extrusionOk="0">
                <a:moveTo>
                  <a:pt x="4405713" y="0"/>
                </a:moveTo>
                <a:lnTo>
                  <a:pt x="0" y="0"/>
                </a:lnTo>
                <a:lnTo>
                  <a:pt x="0" y="7525287"/>
                </a:lnTo>
                <a:lnTo>
                  <a:pt x="4405713" y="7525287"/>
                </a:lnTo>
                <a:lnTo>
                  <a:pt x="4405713" y="0"/>
                </a:lnTo>
                <a:close/>
              </a:path>
            </a:pathLst>
          </a:custGeom>
          <a:blipFill rotWithShape="1">
            <a:blip r:embed="rId5">
              <a:alphaModFix/>
            </a:blip>
            <a:stretch>
              <a:fillRect/>
            </a:stretch>
          </a:blipFill>
          <a:ln>
            <a:noFill/>
          </a:ln>
        </p:spPr>
      </p:sp>
      <p:sp>
        <p:nvSpPr>
          <p:cNvPr id="1045" name="Google Shape;1045;p32"/>
          <p:cNvSpPr/>
          <p:nvPr/>
        </p:nvSpPr>
        <p:spPr>
          <a:xfrm>
            <a:off x="7686321" y="9555761"/>
            <a:ext cx="1977734" cy="367941"/>
          </a:xfrm>
          <a:custGeom>
            <a:avLst/>
            <a:gdLst/>
            <a:ahLst/>
            <a:cxnLst/>
            <a:rect l="l" t="t" r="r" b="b"/>
            <a:pathLst>
              <a:path w="2455232" h="611576" extrusionOk="0">
                <a:moveTo>
                  <a:pt x="0" y="0"/>
                </a:moveTo>
                <a:lnTo>
                  <a:pt x="2455232" y="0"/>
                </a:lnTo>
                <a:lnTo>
                  <a:pt x="2455232" y="611576"/>
                </a:lnTo>
                <a:lnTo>
                  <a:pt x="0" y="611576"/>
                </a:lnTo>
                <a:lnTo>
                  <a:pt x="0" y="0"/>
                </a:lnTo>
                <a:close/>
              </a:path>
            </a:pathLst>
          </a:custGeom>
          <a:blipFill rotWithShape="1">
            <a:blip r:embed="rId6">
              <a:alphaModFix/>
            </a:blip>
            <a:stretch>
              <a:fillRect/>
            </a:stretch>
          </a:blipFill>
          <a:ln>
            <a:noFill/>
          </a:ln>
        </p:spPr>
      </p:sp>
      <p:sp>
        <p:nvSpPr>
          <p:cNvPr id="1046" name="Google Shape;1046;p32"/>
          <p:cNvSpPr/>
          <p:nvPr/>
        </p:nvSpPr>
        <p:spPr>
          <a:xfrm flipH="1">
            <a:off x="14238628" y="-131339"/>
            <a:ext cx="5540793" cy="1627960"/>
          </a:xfrm>
          <a:custGeom>
            <a:avLst/>
            <a:gdLst/>
            <a:ahLst/>
            <a:cxnLst/>
            <a:rect l="l" t="t" r="r" b="b"/>
            <a:pathLst>
              <a:path w="6732164" h="1627960" extrusionOk="0">
                <a:moveTo>
                  <a:pt x="0" y="0"/>
                </a:moveTo>
                <a:lnTo>
                  <a:pt x="6732164" y="0"/>
                </a:lnTo>
                <a:lnTo>
                  <a:pt x="6732164" y="1627960"/>
                </a:lnTo>
                <a:lnTo>
                  <a:pt x="0" y="1627960"/>
                </a:lnTo>
                <a:lnTo>
                  <a:pt x="0" y="0"/>
                </a:lnTo>
                <a:close/>
              </a:path>
            </a:pathLst>
          </a:custGeom>
          <a:blipFill rotWithShape="1">
            <a:blip r:embed="rId7">
              <a:alphaModFix/>
            </a:blip>
            <a:stretch>
              <a:fillRect/>
            </a:stretch>
          </a:blipFill>
          <a:ln>
            <a:noFill/>
          </a:ln>
        </p:spPr>
      </p:sp>
      <p:sp>
        <p:nvSpPr>
          <p:cNvPr id="1047" name="Google Shape;1047;p32"/>
          <p:cNvSpPr/>
          <p:nvPr/>
        </p:nvSpPr>
        <p:spPr>
          <a:xfrm>
            <a:off x="15902133" y="199349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8">
              <a:alphaModFix/>
            </a:blip>
            <a:stretch>
              <a:fillRect/>
            </a:stretch>
          </a:blipFill>
          <a:ln>
            <a:noFill/>
          </a:ln>
        </p:spPr>
      </p:sp>
      <p:sp>
        <p:nvSpPr>
          <p:cNvPr id="1048" name="Google Shape;1048;p32"/>
          <p:cNvSpPr/>
          <p:nvPr/>
        </p:nvSpPr>
        <p:spPr>
          <a:xfrm>
            <a:off x="7436517" y="7928384"/>
            <a:ext cx="433412"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8">
              <a:alphaModFix/>
            </a:blip>
            <a:stretch>
              <a:fillRect/>
            </a:stretch>
          </a:blipFill>
          <a:ln>
            <a:noFill/>
          </a:ln>
        </p:spPr>
      </p:sp>
      <p:sp>
        <p:nvSpPr>
          <p:cNvPr id="1049" name="Google Shape;1049;p32"/>
          <p:cNvSpPr/>
          <p:nvPr/>
        </p:nvSpPr>
        <p:spPr>
          <a:xfrm>
            <a:off x="7931575" y="3234022"/>
            <a:ext cx="4157304" cy="839093"/>
          </a:xfrm>
          <a:prstGeom prst="rect">
            <a:avLst/>
          </a:prstGeom>
          <a:noFill/>
          <a:ln>
            <a:noFill/>
          </a:ln>
        </p:spPr>
        <p:txBody>
          <a:bodyPr spcFirstLastPara="1" wrap="square" lIns="0" tIns="0" rIns="0" bIns="0" anchor="t" anchorCtr="0">
            <a:noAutofit/>
          </a:bodyPr>
          <a:lstStyle/>
          <a:p>
            <a:pPr marL="0" marR="0" lvl="0" indent="0" algn="just" rtl="0">
              <a:lnSpc>
                <a:spcPct val="135416"/>
              </a:lnSpc>
              <a:spcBef>
                <a:spcPts val="0"/>
              </a:spcBef>
              <a:spcAft>
                <a:spcPts val="0"/>
              </a:spcAft>
              <a:buNone/>
            </a:pPr>
            <a:r>
              <a:rPr lang="en-US" sz="2400" dirty="0" err="1">
                <a:solidFill>
                  <a:srgbClr val="595959"/>
                </a:solidFill>
                <a:latin typeface="Arial"/>
                <a:ea typeface="Arial"/>
                <a:cs typeface="Arial"/>
                <a:sym typeface="Arial"/>
              </a:rPr>
              <a:t>Dự</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án</a:t>
            </a:r>
            <a:r>
              <a:rPr lang="en-US" sz="2400" dirty="0">
                <a:solidFill>
                  <a:srgbClr val="595959"/>
                </a:solidFill>
                <a:latin typeface="Arial"/>
                <a:ea typeface="Arial"/>
                <a:cs typeface="Arial"/>
                <a:sym typeface="Arial"/>
              </a:rPr>
              <a:t> Elite </a:t>
            </a:r>
            <a:r>
              <a:rPr lang="en-US" sz="2400" dirty="0" err="1">
                <a:solidFill>
                  <a:srgbClr val="595959"/>
                </a:solidFill>
                <a:latin typeface="Arial"/>
                <a:ea typeface="Arial"/>
                <a:cs typeface="Arial"/>
                <a:sym typeface="Arial"/>
              </a:rPr>
              <a:t>CyberZone</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đã</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được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triển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khai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hoàn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thành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theo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đúng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các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tiêu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chuẩn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mục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tiêu</a:t>
            </a:r>
            <a:r>
              <a:rPr lang="en-US" sz="2400" dirty="0">
                <a:solidFill>
                  <a:srgbClr val="595959"/>
                </a:solidFill>
                <a:latin typeface="Arial"/>
                <a:ea typeface="Arial"/>
                <a:cs typeface="Arial"/>
                <a:sym typeface="Arial"/>
              </a:rPr>
              <a:t> ban </a:t>
            </a:r>
            <a:r>
              <a:rPr lang="en-US" sz="2400" dirty="0" err="1">
                <a:solidFill>
                  <a:srgbClr val="595959"/>
                </a:solidFill>
                <a:latin typeface="Arial"/>
                <a:ea typeface="Arial"/>
                <a:cs typeface="Arial"/>
                <a:sym typeface="Arial"/>
              </a:rPr>
              <a:t>đầu</a:t>
            </a:r>
            <a:r>
              <a:rPr lang="en-US" sz="2400" dirty="0">
                <a:solidFill>
                  <a:srgbClr val="595959"/>
                </a:solidFill>
                <a:latin typeface="Arial"/>
                <a:ea typeface="Arial"/>
                <a:cs typeface="Arial"/>
                <a:sym typeface="Arial"/>
              </a:rPr>
              <a:t>.</a:t>
            </a:r>
            <a:endParaRPr sz="2200" dirty="0">
              <a:solidFill>
                <a:srgbClr val="595959"/>
              </a:solidFill>
              <a:latin typeface="Arial"/>
              <a:ea typeface="Arial"/>
              <a:cs typeface="Arial"/>
              <a:sym typeface="Arial"/>
            </a:endParaRPr>
          </a:p>
        </p:txBody>
      </p:sp>
      <p:sp>
        <p:nvSpPr>
          <p:cNvPr id="1050" name="Google Shape;1050;p32"/>
          <p:cNvSpPr/>
          <p:nvPr/>
        </p:nvSpPr>
        <p:spPr>
          <a:xfrm>
            <a:off x="7931575" y="5925816"/>
            <a:ext cx="4157304" cy="839093"/>
          </a:xfrm>
          <a:prstGeom prst="rect">
            <a:avLst/>
          </a:prstGeom>
          <a:noFill/>
          <a:ln>
            <a:noFill/>
          </a:ln>
        </p:spPr>
        <p:txBody>
          <a:bodyPr spcFirstLastPara="1" wrap="square" lIns="0" tIns="0" rIns="0" bIns="0" anchor="t" anchorCtr="0">
            <a:noAutofit/>
          </a:bodyPr>
          <a:lstStyle/>
          <a:p>
            <a:pPr marL="0" marR="0" lvl="0" indent="0" algn="just" rtl="0">
              <a:lnSpc>
                <a:spcPct val="135416"/>
              </a:lnSpc>
              <a:spcBef>
                <a:spcPts val="0"/>
              </a:spcBef>
              <a:spcAft>
                <a:spcPts val="0"/>
              </a:spcAft>
              <a:buNone/>
            </a:pPr>
            <a:r>
              <a:rPr lang="en-US" sz="2400" dirty="0">
                <a:solidFill>
                  <a:srgbClr val="595959"/>
                </a:solidFill>
                <a:latin typeface="Arial"/>
                <a:ea typeface="Arial"/>
                <a:cs typeface="Arial"/>
                <a:sym typeface="Arial"/>
              </a:rPr>
              <a:t>Quản </a:t>
            </a:r>
            <a:r>
              <a:rPr lang="en-US" sz="2400" dirty="0" err="1">
                <a:solidFill>
                  <a:srgbClr val="595959"/>
                </a:solidFill>
                <a:latin typeface="Arial"/>
                <a:ea typeface="Arial"/>
                <a:cs typeface="Arial"/>
                <a:sym typeface="Arial"/>
              </a:rPr>
              <a:t>lý</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tiến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độ</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tài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chính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chặt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chẽ</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hơn</a:t>
            </a:r>
            <a:endParaRPr sz="2400" dirty="0">
              <a:solidFill>
                <a:srgbClr val="595959"/>
              </a:solidFill>
              <a:latin typeface="Arial"/>
              <a:ea typeface="Arial"/>
              <a:cs typeface="Arial"/>
              <a:sym typeface="Arial"/>
            </a:endParaRPr>
          </a:p>
          <a:p>
            <a:pPr marL="0" marR="0" lvl="0" indent="0" algn="just" rtl="0">
              <a:lnSpc>
                <a:spcPct val="135416"/>
              </a:lnSpc>
              <a:spcBef>
                <a:spcPts val="0"/>
              </a:spcBef>
              <a:spcAft>
                <a:spcPts val="0"/>
              </a:spcAft>
              <a:buNone/>
            </a:pPr>
            <a:r>
              <a:rPr lang="en-US" sz="2400" dirty="0" err="1">
                <a:solidFill>
                  <a:srgbClr val="595959"/>
                </a:solidFill>
                <a:latin typeface="Arial"/>
                <a:ea typeface="Arial"/>
                <a:cs typeface="Arial"/>
                <a:sym typeface="Arial"/>
              </a:rPr>
              <a:t>Truyền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thông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cần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được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đẩy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mạnh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ngay</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từ</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đầu</a:t>
            </a:r>
            <a:endParaRPr sz="2200" dirty="0">
              <a:solidFill>
                <a:srgbClr val="595959"/>
              </a:solidFill>
              <a:latin typeface="Arial"/>
              <a:ea typeface="Arial"/>
              <a:cs typeface="Arial"/>
              <a:sym typeface="Arial"/>
            </a:endParaRPr>
          </a:p>
        </p:txBody>
      </p:sp>
      <p:sp>
        <p:nvSpPr>
          <p:cNvPr id="1051" name="Google Shape;1051;p32"/>
          <p:cNvSpPr/>
          <p:nvPr/>
        </p:nvSpPr>
        <p:spPr>
          <a:xfrm>
            <a:off x="12593461" y="3132037"/>
            <a:ext cx="4714044" cy="941078"/>
          </a:xfrm>
          <a:prstGeom prst="rect">
            <a:avLst/>
          </a:prstGeom>
          <a:noFill/>
          <a:ln>
            <a:noFill/>
          </a:ln>
        </p:spPr>
        <p:txBody>
          <a:bodyPr spcFirstLastPara="1" wrap="square" lIns="0" tIns="0" rIns="0" bIns="0" anchor="t" anchorCtr="0">
            <a:noAutofit/>
          </a:bodyPr>
          <a:lstStyle/>
          <a:p>
            <a:pPr marL="0" marR="0" lvl="0" indent="0" algn="just" rtl="0">
              <a:lnSpc>
                <a:spcPct val="135416"/>
              </a:lnSpc>
              <a:spcBef>
                <a:spcPts val="0"/>
              </a:spcBef>
              <a:spcAft>
                <a:spcPts val="0"/>
              </a:spcAft>
              <a:buNone/>
            </a:pPr>
            <a:r>
              <a:rPr lang="en-US" sz="2400" dirty="0" err="1">
                <a:solidFill>
                  <a:srgbClr val="595959"/>
                </a:solidFill>
                <a:latin typeface="Arial"/>
                <a:ea typeface="Arial"/>
                <a:cs typeface="Arial"/>
                <a:sym typeface="Arial"/>
              </a:rPr>
              <a:t>Mặc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dù</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gặp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phải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một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số</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thử</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thách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trong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giai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đoạn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đầu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nhóm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đã</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linh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hoạt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điều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chỉnh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kế</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hoạch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và</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hoàn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thành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dự</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đúng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với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các</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tiêu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chuẩn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yêu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cầu</a:t>
            </a:r>
            <a:endParaRPr sz="2200" dirty="0">
              <a:solidFill>
                <a:srgbClr val="595959"/>
              </a:solidFill>
              <a:latin typeface="Arial"/>
              <a:ea typeface="Arial"/>
              <a:cs typeface="Arial"/>
              <a:sym typeface="Arial"/>
            </a:endParaRPr>
          </a:p>
        </p:txBody>
      </p:sp>
      <p:sp>
        <p:nvSpPr>
          <p:cNvPr id="1052" name="Google Shape;1052;p32"/>
          <p:cNvSpPr/>
          <p:nvPr/>
        </p:nvSpPr>
        <p:spPr>
          <a:xfrm>
            <a:off x="12782950" y="5882156"/>
            <a:ext cx="4157304" cy="839093"/>
          </a:xfrm>
          <a:prstGeom prst="rect">
            <a:avLst/>
          </a:prstGeom>
          <a:noFill/>
          <a:ln>
            <a:noFill/>
          </a:ln>
        </p:spPr>
        <p:txBody>
          <a:bodyPr spcFirstLastPara="1" wrap="square" lIns="0" tIns="0" rIns="0" bIns="0" anchor="t" anchorCtr="0">
            <a:noAutofit/>
          </a:bodyPr>
          <a:lstStyle/>
          <a:p>
            <a:pPr marL="0" marR="0" lvl="0" indent="0" algn="just" rtl="0">
              <a:lnSpc>
                <a:spcPct val="135416"/>
              </a:lnSpc>
              <a:spcBef>
                <a:spcPts val="0"/>
              </a:spcBef>
              <a:spcAft>
                <a:spcPts val="0"/>
              </a:spcAft>
              <a:buNone/>
            </a:pPr>
            <a:r>
              <a:rPr lang="en-US" sz="2400" dirty="0" err="1">
                <a:solidFill>
                  <a:srgbClr val="595959"/>
                </a:solidFill>
              </a:rPr>
              <a:t>P</a:t>
            </a:r>
            <a:r>
              <a:rPr lang="en-US" sz="2400" dirty="0" err="1">
                <a:solidFill>
                  <a:srgbClr val="595959"/>
                </a:solidFill>
                <a:latin typeface="Arial"/>
                <a:ea typeface="Arial"/>
                <a:cs typeface="Arial"/>
                <a:sym typeface="Arial"/>
              </a:rPr>
              <a:t>hối</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hợp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nhóm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hiệu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quả</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giúp</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dự</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vận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hành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tru</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hơn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Bên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cạnh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đó</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cần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đảm</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bảo</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tính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linh</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hoạt</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trong</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quản</a:t>
            </a:r>
            <a:r>
              <a:rPr lang="en-US" sz="2400" dirty="0">
                <a:solidFill>
                  <a:srgbClr val="595959"/>
                </a:solidFill>
                <a:latin typeface="Arial"/>
                <a:ea typeface="Arial"/>
                <a:cs typeface="Arial"/>
                <a:sym typeface="Arial"/>
              </a:rPr>
              <a:t> </a:t>
            </a:r>
            <a:r>
              <a:rPr lang="en-US" sz="2400" dirty="0" err="1">
                <a:solidFill>
                  <a:srgbClr val="595959"/>
                </a:solidFill>
                <a:latin typeface="Arial"/>
                <a:ea typeface="Arial"/>
                <a:cs typeface="Arial"/>
                <a:sym typeface="Arial"/>
              </a:rPr>
              <a:t>lý</a:t>
            </a:r>
            <a:endParaRPr sz="2200" dirty="0">
              <a:solidFill>
                <a:srgbClr val="595959"/>
              </a:solidFill>
              <a:latin typeface="Arial"/>
              <a:ea typeface="Arial"/>
              <a:cs typeface="Arial"/>
              <a:sym typeface="Arial"/>
            </a:endParaRPr>
          </a:p>
        </p:txBody>
      </p:sp>
      <p:pic>
        <p:nvPicPr>
          <p:cNvPr id="1053" name="Google Shape;1053;p32"/>
          <p:cNvPicPr preferRelativeResize="0"/>
          <p:nvPr/>
        </p:nvPicPr>
        <p:blipFill rotWithShape="1">
          <a:blip r:embed="rId9">
            <a:alphaModFix/>
          </a:blip>
          <a:srcRect/>
          <a:stretch/>
        </p:blipFill>
        <p:spPr>
          <a:xfrm>
            <a:off x="17014313" y="-25400"/>
            <a:ext cx="1280491" cy="1280491"/>
          </a:xfrm>
          <a:prstGeom prst="rect">
            <a:avLst/>
          </a:prstGeom>
          <a:noFill/>
          <a:ln>
            <a:noFill/>
          </a:ln>
        </p:spPr>
      </p:pic>
      <p:sp>
        <p:nvSpPr>
          <p:cNvPr id="2" name="TextBox 1">
            <a:extLst>
              <a:ext uri="{FF2B5EF4-FFF2-40B4-BE49-F238E27FC236}">
                <a16:creationId xmlns:a16="http://schemas.microsoft.com/office/drawing/2014/main" id="{897C9B36-5B96-E908-CC39-F85B38F33046}"/>
              </a:ext>
            </a:extLst>
          </p:cNvPr>
          <p:cNvSpPr txBox="1"/>
          <p:nvPr/>
        </p:nvSpPr>
        <p:spPr>
          <a:xfrm>
            <a:off x="12443737" y="9427367"/>
            <a:ext cx="678425" cy="523220"/>
          </a:xfrm>
          <a:prstGeom prst="rect">
            <a:avLst/>
          </a:prstGeom>
          <a:noFill/>
        </p:spPr>
        <p:txBody>
          <a:bodyPr wrap="square" rtlCol="0">
            <a:spAutoFit/>
          </a:bodyPr>
          <a:lstStyle/>
          <a:p>
            <a:r>
              <a:rPr lang="en-US" sz="2800" b="1" dirty="0"/>
              <a:t>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Effect transition="in" filter="fade">
                                      <p:cBhvr>
                                        <p:cTn id="10" dur="500"/>
                                        <p:tgtEl>
                                          <p:spTgt spid="1035"/>
                                        </p:tgtEl>
                                      </p:cBhvr>
                                    </p:animEffect>
                                  </p:childTnLst>
                                </p:cTn>
                              </p:par>
                              <p:par>
                                <p:cTn id="11" presetID="10" presetClass="entr" presetSubtype="0" fill="hold"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par>
                                <p:cTn id="14" presetID="10" presetClass="entr" presetSubtype="0" fill="hold" nodeType="withEffect">
                                  <p:stCondLst>
                                    <p:cond delay="0"/>
                                  </p:stCondLst>
                                  <p:childTnLst>
                                    <p:set>
                                      <p:cBhvr>
                                        <p:cTn id="15" dur="1" fill="hold">
                                          <p:stCondLst>
                                            <p:cond delay="0"/>
                                          </p:stCondLst>
                                        </p:cTn>
                                        <p:tgtEl>
                                          <p:spTgt spid="1037"/>
                                        </p:tgtEl>
                                        <p:attrNameLst>
                                          <p:attrName>style.visibility</p:attrName>
                                        </p:attrNameLst>
                                      </p:cBhvr>
                                      <p:to>
                                        <p:strVal val="visible"/>
                                      </p:to>
                                    </p:set>
                                    <p:animEffect transition="in" filter="fade">
                                      <p:cBhvr>
                                        <p:cTn id="16" dur="500"/>
                                        <p:tgtEl>
                                          <p:spTgt spid="1037"/>
                                        </p:tgtEl>
                                      </p:cBhvr>
                                    </p:animEffect>
                                  </p:childTnLst>
                                </p:cTn>
                              </p:par>
                              <p:par>
                                <p:cTn id="17" presetID="10" presetClass="entr" presetSubtype="0" fill="hold" nodeType="withEffect">
                                  <p:stCondLst>
                                    <p:cond delay="0"/>
                                  </p:stCondLst>
                                  <p:childTnLst>
                                    <p:set>
                                      <p:cBhvr>
                                        <p:cTn id="18" dur="1" fill="hold">
                                          <p:stCondLst>
                                            <p:cond delay="0"/>
                                          </p:stCondLst>
                                        </p:cTn>
                                        <p:tgtEl>
                                          <p:spTgt spid="1038"/>
                                        </p:tgtEl>
                                        <p:attrNameLst>
                                          <p:attrName>style.visibility</p:attrName>
                                        </p:attrNameLst>
                                      </p:cBhvr>
                                      <p:to>
                                        <p:strVal val="visible"/>
                                      </p:to>
                                    </p:set>
                                    <p:animEffect transition="in" filter="fade">
                                      <p:cBhvr>
                                        <p:cTn id="19" dur="500"/>
                                        <p:tgtEl>
                                          <p:spTgt spid="1038"/>
                                        </p:tgtEl>
                                      </p:cBhvr>
                                    </p:animEffect>
                                  </p:childTnLst>
                                </p:cTn>
                              </p:par>
                              <p:par>
                                <p:cTn id="20" presetID="10" presetClass="entr" presetSubtype="0" fill="hold" nodeType="withEffect">
                                  <p:stCondLst>
                                    <p:cond delay="0"/>
                                  </p:stCondLst>
                                  <p:childTnLst>
                                    <p:set>
                                      <p:cBhvr>
                                        <p:cTn id="21" dur="1" fill="hold">
                                          <p:stCondLst>
                                            <p:cond delay="0"/>
                                          </p:stCondLst>
                                        </p:cTn>
                                        <p:tgtEl>
                                          <p:spTgt spid="1039"/>
                                        </p:tgtEl>
                                        <p:attrNameLst>
                                          <p:attrName>style.visibility</p:attrName>
                                        </p:attrNameLst>
                                      </p:cBhvr>
                                      <p:to>
                                        <p:strVal val="visible"/>
                                      </p:to>
                                    </p:set>
                                    <p:animEffect transition="in" filter="fade">
                                      <p:cBhvr>
                                        <p:cTn id="22" dur="500"/>
                                        <p:tgtEl>
                                          <p:spTgt spid="1039"/>
                                        </p:tgtEl>
                                      </p:cBhvr>
                                    </p:animEffect>
                                  </p:childTnLst>
                                </p:cTn>
                              </p:par>
                              <p:par>
                                <p:cTn id="23" presetID="10"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animEffect transition="in" filter="fade">
                                      <p:cBhvr>
                                        <p:cTn id="25" dur="500"/>
                                        <p:tgtEl>
                                          <p:spTgt spid="1040"/>
                                        </p:tgtEl>
                                      </p:cBhvr>
                                    </p:animEffect>
                                  </p:childTnLst>
                                </p:cTn>
                              </p:par>
                              <p:par>
                                <p:cTn id="26" presetID="10" presetClass="entr" presetSubtype="0" fill="hold" nodeType="withEffect">
                                  <p:stCondLst>
                                    <p:cond delay="0"/>
                                  </p:stCondLst>
                                  <p:childTnLst>
                                    <p:set>
                                      <p:cBhvr>
                                        <p:cTn id="27" dur="1" fill="hold">
                                          <p:stCondLst>
                                            <p:cond delay="0"/>
                                          </p:stCondLst>
                                        </p:cTn>
                                        <p:tgtEl>
                                          <p:spTgt spid="1041"/>
                                        </p:tgtEl>
                                        <p:attrNameLst>
                                          <p:attrName>style.visibility</p:attrName>
                                        </p:attrNameLst>
                                      </p:cBhvr>
                                      <p:to>
                                        <p:strVal val="visible"/>
                                      </p:to>
                                    </p:set>
                                    <p:animEffect transition="in" filter="fade">
                                      <p:cBhvr>
                                        <p:cTn id="28" dur="500"/>
                                        <p:tgtEl>
                                          <p:spTgt spid="1041"/>
                                        </p:tgtEl>
                                      </p:cBhvr>
                                    </p:animEffect>
                                  </p:childTnLst>
                                </p:cTn>
                              </p:par>
                              <p:par>
                                <p:cTn id="29" presetID="10"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par>
                                <p:cTn id="32" presetID="10" presetClass="entr" presetSubtype="0" fill="hold" nodeType="withEffect">
                                  <p:stCondLst>
                                    <p:cond delay="0"/>
                                  </p:stCondLst>
                                  <p:childTnLst>
                                    <p:set>
                                      <p:cBhvr>
                                        <p:cTn id="33" dur="1" fill="hold">
                                          <p:stCondLst>
                                            <p:cond delay="0"/>
                                          </p:stCondLst>
                                        </p:cTn>
                                        <p:tgtEl>
                                          <p:spTgt spid="1043"/>
                                        </p:tgtEl>
                                        <p:attrNameLst>
                                          <p:attrName>style.visibility</p:attrName>
                                        </p:attrNameLst>
                                      </p:cBhvr>
                                      <p:to>
                                        <p:strVal val="visible"/>
                                      </p:to>
                                    </p:set>
                                    <p:animEffect transition="in" filter="fade">
                                      <p:cBhvr>
                                        <p:cTn id="34" dur="500"/>
                                        <p:tgtEl>
                                          <p:spTgt spid="1043"/>
                                        </p:tgtEl>
                                      </p:cBhvr>
                                    </p:animEffect>
                                  </p:childTnLst>
                                </p:cTn>
                              </p:par>
                              <p:par>
                                <p:cTn id="35" presetID="10"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animEffect transition="in" filter="fade">
                                      <p:cBhvr>
                                        <p:cTn id="37" dur="500"/>
                                        <p:tgtEl>
                                          <p:spTgt spid="1044"/>
                                        </p:tgtEl>
                                      </p:cBhvr>
                                    </p:animEffect>
                                  </p:childTnLst>
                                </p:cTn>
                              </p:par>
                              <p:par>
                                <p:cTn id="38" presetID="10" presetClass="entr" presetSubtype="0" fill="hold" nodeType="withEffect">
                                  <p:stCondLst>
                                    <p:cond delay="0"/>
                                  </p:stCondLst>
                                  <p:childTnLst>
                                    <p:set>
                                      <p:cBhvr>
                                        <p:cTn id="39" dur="1" fill="hold">
                                          <p:stCondLst>
                                            <p:cond delay="0"/>
                                          </p:stCondLst>
                                        </p:cTn>
                                        <p:tgtEl>
                                          <p:spTgt spid="1045"/>
                                        </p:tgtEl>
                                        <p:attrNameLst>
                                          <p:attrName>style.visibility</p:attrName>
                                        </p:attrNameLst>
                                      </p:cBhvr>
                                      <p:to>
                                        <p:strVal val="visible"/>
                                      </p:to>
                                    </p:set>
                                    <p:animEffect transition="in" filter="fade">
                                      <p:cBhvr>
                                        <p:cTn id="40" dur="500"/>
                                        <p:tgtEl>
                                          <p:spTgt spid="1045"/>
                                        </p:tgtEl>
                                      </p:cBhvr>
                                    </p:animEffect>
                                  </p:childTnLst>
                                </p:cTn>
                              </p:par>
                              <p:par>
                                <p:cTn id="41" presetID="10" presetClass="entr" presetSubtype="0" fill="hold" nodeType="withEffect">
                                  <p:stCondLst>
                                    <p:cond delay="0"/>
                                  </p:stCondLst>
                                  <p:childTnLst>
                                    <p:set>
                                      <p:cBhvr>
                                        <p:cTn id="42" dur="1" fill="hold">
                                          <p:stCondLst>
                                            <p:cond delay="0"/>
                                          </p:stCondLst>
                                        </p:cTn>
                                        <p:tgtEl>
                                          <p:spTgt spid="1047"/>
                                        </p:tgtEl>
                                        <p:attrNameLst>
                                          <p:attrName>style.visibility</p:attrName>
                                        </p:attrNameLst>
                                      </p:cBhvr>
                                      <p:to>
                                        <p:strVal val="visible"/>
                                      </p:to>
                                    </p:set>
                                    <p:animEffect transition="in" filter="fade">
                                      <p:cBhvr>
                                        <p:cTn id="43" dur="500"/>
                                        <p:tgtEl>
                                          <p:spTgt spid="1047"/>
                                        </p:tgtEl>
                                      </p:cBhvr>
                                    </p:animEffect>
                                  </p:childTnLst>
                                </p:cTn>
                              </p:par>
                              <p:par>
                                <p:cTn id="44" presetID="10" presetClass="entr" presetSubtype="0" fill="hold" nodeType="withEffect">
                                  <p:stCondLst>
                                    <p:cond delay="0"/>
                                  </p:stCondLst>
                                  <p:childTnLst>
                                    <p:set>
                                      <p:cBhvr>
                                        <p:cTn id="45" dur="1" fill="hold">
                                          <p:stCondLst>
                                            <p:cond delay="0"/>
                                          </p:stCondLst>
                                        </p:cTn>
                                        <p:tgtEl>
                                          <p:spTgt spid="1048"/>
                                        </p:tgtEl>
                                        <p:attrNameLst>
                                          <p:attrName>style.visibility</p:attrName>
                                        </p:attrNameLst>
                                      </p:cBhvr>
                                      <p:to>
                                        <p:strVal val="visible"/>
                                      </p:to>
                                    </p:set>
                                    <p:animEffect transition="in" filter="fade">
                                      <p:cBhvr>
                                        <p:cTn id="46" dur="500"/>
                                        <p:tgtEl>
                                          <p:spTgt spid="1048"/>
                                        </p:tgtEl>
                                      </p:cBhvr>
                                    </p:animEffect>
                                  </p:childTnLst>
                                </p:cTn>
                              </p:par>
                              <p:par>
                                <p:cTn id="47" presetID="10" presetClass="entr" presetSubtype="0" fill="hold" nodeType="withEffect">
                                  <p:stCondLst>
                                    <p:cond delay="0"/>
                                  </p:stCondLst>
                                  <p:childTnLst>
                                    <p:set>
                                      <p:cBhvr>
                                        <p:cTn id="48" dur="1" fill="hold">
                                          <p:stCondLst>
                                            <p:cond delay="0"/>
                                          </p:stCondLst>
                                        </p:cTn>
                                        <p:tgtEl>
                                          <p:spTgt spid="1049"/>
                                        </p:tgtEl>
                                        <p:attrNameLst>
                                          <p:attrName>style.visibility</p:attrName>
                                        </p:attrNameLst>
                                      </p:cBhvr>
                                      <p:to>
                                        <p:strVal val="visible"/>
                                      </p:to>
                                    </p:set>
                                    <p:animEffect transition="in" filter="fade">
                                      <p:cBhvr>
                                        <p:cTn id="49" dur="500"/>
                                        <p:tgtEl>
                                          <p:spTgt spid="1049"/>
                                        </p:tgtEl>
                                      </p:cBhvr>
                                    </p:animEffect>
                                  </p:childTnLst>
                                </p:cTn>
                              </p:par>
                              <p:par>
                                <p:cTn id="50" presetID="10" presetClass="entr" presetSubtype="0" fill="hold" nodeType="withEffect">
                                  <p:stCondLst>
                                    <p:cond delay="0"/>
                                  </p:stCondLst>
                                  <p:childTnLst>
                                    <p:set>
                                      <p:cBhvr>
                                        <p:cTn id="51" dur="1" fill="hold">
                                          <p:stCondLst>
                                            <p:cond delay="0"/>
                                          </p:stCondLst>
                                        </p:cTn>
                                        <p:tgtEl>
                                          <p:spTgt spid="1050"/>
                                        </p:tgtEl>
                                        <p:attrNameLst>
                                          <p:attrName>style.visibility</p:attrName>
                                        </p:attrNameLst>
                                      </p:cBhvr>
                                      <p:to>
                                        <p:strVal val="visible"/>
                                      </p:to>
                                    </p:set>
                                    <p:animEffect transition="in" filter="fade">
                                      <p:cBhvr>
                                        <p:cTn id="52" dur="500"/>
                                        <p:tgtEl>
                                          <p:spTgt spid="1050"/>
                                        </p:tgtEl>
                                      </p:cBhvr>
                                    </p:animEffect>
                                  </p:childTnLst>
                                </p:cTn>
                              </p:par>
                              <p:par>
                                <p:cTn id="53" presetID="10" presetClass="entr" presetSubtype="0" fill="hold" nodeType="withEffect">
                                  <p:stCondLst>
                                    <p:cond delay="0"/>
                                  </p:stCondLst>
                                  <p:childTnLst>
                                    <p:set>
                                      <p:cBhvr>
                                        <p:cTn id="54" dur="1" fill="hold">
                                          <p:stCondLst>
                                            <p:cond delay="0"/>
                                          </p:stCondLst>
                                        </p:cTn>
                                        <p:tgtEl>
                                          <p:spTgt spid="1051"/>
                                        </p:tgtEl>
                                        <p:attrNameLst>
                                          <p:attrName>style.visibility</p:attrName>
                                        </p:attrNameLst>
                                      </p:cBhvr>
                                      <p:to>
                                        <p:strVal val="visible"/>
                                      </p:to>
                                    </p:set>
                                    <p:animEffect transition="in" filter="fade">
                                      <p:cBhvr>
                                        <p:cTn id="55" dur="500"/>
                                        <p:tgtEl>
                                          <p:spTgt spid="1051"/>
                                        </p:tgtEl>
                                      </p:cBhvr>
                                    </p:animEffect>
                                  </p:childTnLst>
                                </p:cTn>
                              </p:par>
                              <p:par>
                                <p:cTn id="56" presetID="10" presetClass="entr" presetSubtype="0" fill="hold" nodeType="withEffect">
                                  <p:stCondLst>
                                    <p:cond delay="0"/>
                                  </p:stCondLst>
                                  <p:childTnLst>
                                    <p:set>
                                      <p:cBhvr>
                                        <p:cTn id="57" dur="1" fill="hold">
                                          <p:stCondLst>
                                            <p:cond delay="0"/>
                                          </p:stCondLst>
                                        </p:cTn>
                                        <p:tgtEl>
                                          <p:spTgt spid="1052"/>
                                        </p:tgtEl>
                                        <p:attrNameLst>
                                          <p:attrName>style.visibility</p:attrName>
                                        </p:attrNameLst>
                                      </p:cBhvr>
                                      <p:to>
                                        <p:strVal val="visible"/>
                                      </p:to>
                                    </p:set>
                                    <p:animEffect transition="in" filter="fade">
                                      <p:cBhvr>
                                        <p:cTn id="58"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sp>
      <p:sp>
        <p:nvSpPr>
          <p:cNvPr id="178" name="Google Shape;178;p4"/>
          <p:cNvSpPr/>
          <p:nvPr/>
        </p:nvSpPr>
        <p:spPr>
          <a:xfrm>
            <a:off x="7693604" y="1498286"/>
            <a:ext cx="10097971" cy="2824373"/>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179" name="Google Shape;179;p4"/>
          <p:cNvSpPr txBox="1"/>
          <p:nvPr/>
        </p:nvSpPr>
        <p:spPr>
          <a:xfrm>
            <a:off x="7862960" y="1897623"/>
            <a:ext cx="10097971" cy="220303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1" dirty="0">
                <a:solidFill>
                  <a:srgbClr val="366092"/>
                </a:solidFill>
                <a:latin typeface="Arial"/>
                <a:ea typeface="Arial"/>
                <a:cs typeface="Arial"/>
                <a:sym typeface="Arial"/>
              </a:rPr>
              <a:t>ELITE CYBERZONE</a:t>
            </a:r>
            <a:endParaRPr sz="6000" b="1" dirty="0">
              <a:solidFill>
                <a:srgbClr val="366092"/>
              </a:solidFill>
              <a:latin typeface="Arial"/>
              <a:ea typeface="Arial"/>
              <a:cs typeface="Arial"/>
              <a:sym typeface="Arial"/>
            </a:endParaRPr>
          </a:p>
          <a:p>
            <a:pPr marL="0" marR="0" lvl="0" indent="0" algn="l" rtl="0">
              <a:lnSpc>
                <a:spcPct val="154351"/>
              </a:lnSpc>
              <a:spcBef>
                <a:spcPts val="0"/>
              </a:spcBef>
              <a:spcAft>
                <a:spcPts val="0"/>
              </a:spcAft>
              <a:buNone/>
            </a:pPr>
            <a:r>
              <a:rPr lang="en-US" sz="5400" dirty="0" err="1">
                <a:solidFill>
                  <a:srgbClr val="366092"/>
                </a:solidFill>
                <a:latin typeface="Arial"/>
                <a:ea typeface="Arial"/>
                <a:cs typeface="Arial"/>
                <a:sym typeface="Arial"/>
              </a:rPr>
              <a:t>Không</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gian</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giải</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trí</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đa</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chức</a:t>
            </a:r>
            <a:r>
              <a:rPr lang="en-US" sz="5400" dirty="0">
                <a:solidFill>
                  <a:srgbClr val="366092"/>
                </a:solidFill>
                <a:latin typeface="Arial"/>
                <a:ea typeface="Arial"/>
                <a:cs typeface="Arial"/>
                <a:sym typeface="Arial"/>
              </a:rPr>
              <a:t> </a:t>
            </a:r>
            <a:r>
              <a:rPr lang="en-US" sz="5400" dirty="0" err="1">
                <a:solidFill>
                  <a:srgbClr val="366092"/>
                </a:solidFill>
                <a:latin typeface="Arial"/>
                <a:ea typeface="Arial"/>
                <a:cs typeface="Arial"/>
                <a:sym typeface="Arial"/>
              </a:rPr>
              <a:t>năng</a:t>
            </a:r>
            <a:endParaRPr sz="5400" dirty="0">
              <a:solidFill>
                <a:srgbClr val="366092"/>
              </a:solidFill>
              <a:latin typeface="Arial"/>
              <a:ea typeface="Arial"/>
              <a:cs typeface="Arial"/>
              <a:sym typeface="Arial"/>
            </a:endParaRPr>
          </a:p>
        </p:txBody>
      </p:sp>
      <p:sp>
        <p:nvSpPr>
          <p:cNvPr id="180" name="Google Shape;180;p4"/>
          <p:cNvSpPr/>
          <p:nvPr/>
        </p:nvSpPr>
        <p:spPr>
          <a:xfrm>
            <a:off x="7725936" y="5096939"/>
            <a:ext cx="10028664" cy="3367057"/>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81" name="Google Shape;181;p4"/>
          <p:cNvSpPr txBox="1"/>
          <p:nvPr/>
        </p:nvSpPr>
        <p:spPr>
          <a:xfrm>
            <a:off x="8058556" y="5255631"/>
            <a:ext cx="9198864" cy="2646878"/>
          </a:xfrm>
          <a:prstGeom prst="rect">
            <a:avLst/>
          </a:prstGeom>
          <a:noFill/>
          <a:ln>
            <a:noFill/>
          </a:ln>
        </p:spPr>
        <p:txBody>
          <a:bodyPr spcFirstLastPara="1" wrap="square" lIns="0" tIns="0" rIns="0" bIns="0" anchor="t" anchorCtr="0">
            <a:spAutoFit/>
          </a:bodyPr>
          <a:lstStyle/>
          <a:p>
            <a:pPr marL="0" marR="0" lvl="0" indent="0" algn="just" rtl="0">
              <a:lnSpc>
                <a:spcPct val="139600"/>
              </a:lnSpc>
              <a:spcBef>
                <a:spcPts val="0"/>
              </a:spcBef>
              <a:spcAft>
                <a:spcPts val="0"/>
              </a:spcAft>
              <a:buNone/>
            </a:pPr>
            <a:r>
              <a:rPr lang="en-US" sz="2500" dirty="0" err="1">
                <a:solidFill>
                  <a:srgbClr val="595959"/>
                </a:solidFill>
                <a:latin typeface="Arial"/>
                <a:ea typeface="Arial"/>
                <a:cs typeface="Arial"/>
                <a:sym typeface="Arial"/>
              </a:rPr>
              <a:t>Dự</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án</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được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xây</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dựng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với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mô</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hình</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không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gian</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đa</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chức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năng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tích</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hợp</a:t>
            </a:r>
            <a:r>
              <a:rPr lang="en-US" sz="2500" dirty="0">
                <a:solidFill>
                  <a:srgbClr val="595959"/>
                </a:solidFill>
                <a:latin typeface="Arial"/>
                <a:ea typeface="Arial"/>
                <a:cs typeface="Arial"/>
                <a:sym typeface="Arial"/>
              </a:rPr>
              <a:t> </a:t>
            </a:r>
            <a:r>
              <a:rPr lang="en-US" sz="2500" b="1" dirty="0">
                <a:solidFill>
                  <a:srgbClr val="595959"/>
                </a:solidFill>
                <a:latin typeface="Arial"/>
                <a:ea typeface="Arial"/>
                <a:cs typeface="Arial"/>
                <a:sym typeface="Arial"/>
              </a:rPr>
              <a:t>Cyber Gaming</a:t>
            </a:r>
            <a:r>
              <a:rPr lang="en-US" sz="2500" dirty="0">
                <a:solidFill>
                  <a:srgbClr val="595959"/>
                </a:solidFill>
                <a:latin typeface="Arial"/>
                <a:ea typeface="Arial"/>
                <a:cs typeface="Arial"/>
                <a:sym typeface="Arial"/>
              </a:rPr>
              <a:t>, </a:t>
            </a:r>
            <a:r>
              <a:rPr lang="en-US" sz="2500" b="1" dirty="0">
                <a:solidFill>
                  <a:srgbClr val="595959"/>
                </a:solidFill>
                <a:latin typeface="Arial"/>
                <a:ea typeface="Arial"/>
                <a:cs typeface="Arial"/>
                <a:sym typeface="Arial"/>
              </a:rPr>
              <a:t>Cafe</a:t>
            </a:r>
            <a:r>
              <a:rPr lang="en-US" sz="2500" dirty="0">
                <a:solidFill>
                  <a:srgbClr val="595959"/>
                </a:solidFill>
                <a:latin typeface="Arial"/>
                <a:ea typeface="Arial"/>
                <a:cs typeface="Arial"/>
                <a:sym typeface="Arial"/>
              </a:rPr>
              <a:t>, </a:t>
            </a:r>
            <a:r>
              <a:rPr lang="en-US" sz="2500" b="1" dirty="0">
                <a:solidFill>
                  <a:srgbClr val="595959"/>
                </a:solidFill>
                <a:latin typeface="Arial"/>
                <a:ea typeface="Arial"/>
                <a:cs typeface="Arial"/>
                <a:sym typeface="Arial"/>
              </a:rPr>
              <a:t>Co-working Space</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và</a:t>
            </a:r>
            <a:r>
              <a:rPr lang="en-US" sz="2500" dirty="0">
                <a:solidFill>
                  <a:srgbClr val="595959"/>
                </a:solidFill>
                <a:latin typeface="Arial"/>
                <a:ea typeface="Arial"/>
                <a:cs typeface="Arial"/>
                <a:sym typeface="Arial"/>
              </a:rPr>
              <a:t> </a:t>
            </a:r>
            <a:r>
              <a:rPr lang="en-US" sz="2500" b="1" dirty="0" err="1">
                <a:solidFill>
                  <a:srgbClr val="595959"/>
                </a:solidFill>
                <a:latin typeface="Arial"/>
                <a:ea typeface="Arial"/>
                <a:cs typeface="Arial"/>
                <a:sym typeface="Arial"/>
              </a:rPr>
              <a:t>công</a:t>
            </a:r>
            <a:r>
              <a:rPr lang="en-US" sz="2500" b="1" dirty="0">
                <a:solidFill>
                  <a:srgbClr val="595959"/>
                </a:solidFill>
                <a:latin typeface="Arial"/>
                <a:ea typeface="Arial"/>
                <a:cs typeface="Arial"/>
                <a:sym typeface="Arial"/>
              </a:rPr>
              <a:t> </a:t>
            </a:r>
            <a:r>
              <a:rPr lang="en-US" sz="2500" b="1" dirty="0" err="1">
                <a:solidFill>
                  <a:srgbClr val="595959"/>
                </a:solidFill>
                <a:latin typeface="Arial"/>
                <a:ea typeface="Arial"/>
                <a:cs typeface="Arial"/>
                <a:sym typeface="Arial"/>
              </a:rPr>
              <a:t>nghệ</a:t>
            </a:r>
            <a:r>
              <a:rPr lang="en-US" sz="2500" b="1" dirty="0">
                <a:solidFill>
                  <a:srgbClr val="595959"/>
                </a:solidFill>
                <a:latin typeface="Arial"/>
                <a:ea typeface="Arial"/>
                <a:cs typeface="Arial"/>
                <a:sym typeface="Arial"/>
              </a:rPr>
              <a:t> XR</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nhằm</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đáp</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ứng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nhu</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cầu</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học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tập</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làm</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việc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và</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giải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trí</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của</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giới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trẻ</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Đây</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là</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không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gian</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kết</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nối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nơi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các</a:t>
            </a:r>
            <a:r>
              <a:rPr lang="en-US" sz="2500" dirty="0">
                <a:solidFill>
                  <a:srgbClr val="595959"/>
                </a:solidFill>
                <a:latin typeface="Arial"/>
                <a:ea typeface="Arial"/>
                <a:cs typeface="Arial"/>
                <a:sym typeface="Arial"/>
              </a:rPr>
              <a:t> ý </a:t>
            </a:r>
            <a:r>
              <a:rPr lang="en-US" sz="2500" dirty="0" err="1">
                <a:solidFill>
                  <a:srgbClr val="595959"/>
                </a:solidFill>
                <a:latin typeface="Arial"/>
                <a:ea typeface="Arial"/>
                <a:cs typeface="Arial"/>
                <a:sym typeface="Arial"/>
              </a:rPr>
              <a:t>tưởng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sáng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tạo</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được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nuôi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dưỡng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và</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cộng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đồng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trẻ</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được</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truyền</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cảm</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hứng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trong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môi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trường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công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nghệ</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hiện</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đại</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năng</a:t>
            </a:r>
            <a:r>
              <a:rPr lang="en-US" sz="2500" dirty="0">
                <a:solidFill>
                  <a:srgbClr val="595959"/>
                </a:solidFill>
                <a:latin typeface="Arial"/>
                <a:ea typeface="Arial"/>
                <a:cs typeface="Arial"/>
                <a:sym typeface="Arial"/>
              </a:rPr>
              <a:t> </a:t>
            </a:r>
            <a:r>
              <a:rPr lang="en-US" sz="2500" dirty="0" err="1">
                <a:solidFill>
                  <a:srgbClr val="595959"/>
                </a:solidFill>
                <a:latin typeface="Arial"/>
                <a:ea typeface="Arial"/>
                <a:cs typeface="Arial"/>
                <a:sym typeface="Arial"/>
              </a:rPr>
              <a:t>động</a:t>
            </a:r>
            <a:r>
              <a:rPr lang="en-US" sz="2500" dirty="0">
                <a:solidFill>
                  <a:srgbClr val="595959"/>
                </a:solidFill>
                <a:latin typeface="Arial"/>
                <a:ea typeface="Arial"/>
                <a:cs typeface="Arial"/>
                <a:sym typeface="Arial"/>
              </a:rPr>
              <a:t>.</a:t>
            </a:r>
            <a:endParaRPr sz="2500" dirty="0">
              <a:solidFill>
                <a:srgbClr val="595959"/>
              </a:solidFill>
              <a:latin typeface="Arial"/>
              <a:ea typeface="Arial"/>
              <a:cs typeface="Arial"/>
              <a:sym typeface="Arial"/>
            </a:endParaRPr>
          </a:p>
        </p:txBody>
      </p:sp>
      <p:sp>
        <p:nvSpPr>
          <p:cNvPr id="182" name="Google Shape;182;p4"/>
          <p:cNvSpPr/>
          <p:nvPr/>
        </p:nvSpPr>
        <p:spPr>
          <a:xfrm>
            <a:off x="15149039" y="7965867"/>
            <a:ext cx="1251489" cy="2137636"/>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alphaModFix/>
            </a:blip>
            <a:stretch>
              <a:fillRect/>
            </a:stretch>
          </a:blipFill>
          <a:ln>
            <a:noFill/>
          </a:ln>
        </p:spPr>
      </p:sp>
      <p:sp>
        <p:nvSpPr>
          <p:cNvPr id="183" name="Google Shape;183;p4"/>
          <p:cNvSpPr/>
          <p:nvPr/>
        </p:nvSpPr>
        <p:spPr>
          <a:xfrm>
            <a:off x="12140027" y="18540"/>
            <a:ext cx="4473228"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4"/>
          <p:cNvSpPr/>
          <p:nvPr/>
        </p:nvSpPr>
        <p:spPr>
          <a:xfrm>
            <a:off x="16288820" y="8352407"/>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6">
              <a:alphaModFix/>
            </a:blip>
            <a:stretch>
              <a:fillRect/>
            </a:stretch>
          </a:blipFill>
          <a:ln>
            <a:noFill/>
          </a:ln>
        </p:spPr>
      </p:sp>
      <p:sp>
        <p:nvSpPr>
          <p:cNvPr id="185" name="Google Shape;185;p4"/>
          <p:cNvSpPr/>
          <p:nvPr/>
        </p:nvSpPr>
        <p:spPr>
          <a:xfrm>
            <a:off x="327069" y="295835"/>
            <a:ext cx="6810834" cy="9510349"/>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186" name="Google Shape;186;p4"/>
          <p:cNvSpPr/>
          <p:nvPr/>
        </p:nvSpPr>
        <p:spPr>
          <a:xfrm rot="-203414">
            <a:off x="6857157" y="919796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7">
              <a:alphaModFix/>
            </a:blip>
            <a:stretch>
              <a:fillRect/>
            </a:stretch>
          </a:blipFill>
          <a:ln>
            <a:noFill/>
          </a:ln>
        </p:spPr>
      </p:sp>
      <p:sp>
        <p:nvSpPr>
          <p:cNvPr id="187" name="Google Shape;187;p4"/>
          <p:cNvSpPr/>
          <p:nvPr/>
        </p:nvSpPr>
        <p:spPr>
          <a:xfrm>
            <a:off x="656682" y="526685"/>
            <a:ext cx="6343600" cy="9203480"/>
          </a:xfrm>
          <a:custGeom>
            <a:avLst/>
            <a:gdLst/>
            <a:ahLst/>
            <a:cxnLst/>
            <a:rect l="l" t="t" r="r" b="b"/>
            <a:pathLst>
              <a:path w="6853714" h="10287000" extrusionOk="0">
                <a:moveTo>
                  <a:pt x="0" y="0"/>
                </a:moveTo>
                <a:lnTo>
                  <a:pt x="6853714" y="0"/>
                </a:lnTo>
                <a:lnTo>
                  <a:pt x="6853714" y="10287000"/>
                </a:lnTo>
                <a:lnTo>
                  <a:pt x="0" y="10287000"/>
                </a:lnTo>
                <a:lnTo>
                  <a:pt x="0" y="0"/>
                </a:lnTo>
                <a:close/>
              </a:path>
            </a:pathLst>
          </a:custGeom>
          <a:blipFill rotWithShape="1">
            <a:blip r:embed="rId8">
              <a:alphaModFix/>
            </a:blip>
            <a:stretch>
              <a:fillRect/>
            </a:stretch>
          </a:blipFill>
          <a:ln>
            <a:noFill/>
          </a:ln>
        </p:spPr>
      </p:sp>
      <p:sp>
        <p:nvSpPr>
          <p:cNvPr id="188" name="Google Shape;188;p4"/>
          <p:cNvSpPr/>
          <p:nvPr/>
        </p:nvSpPr>
        <p:spPr>
          <a:xfrm>
            <a:off x="6411517" y="8273657"/>
            <a:ext cx="2306955" cy="201334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9">
              <a:alphaModFix/>
            </a:blip>
            <a:stretch>
              <a:fillRect/>
            </a:stretch>
          </a:blipFill>
          <a:ln>
            <a:noFill/>
          </a:ln>
        </p:spPr>
      </p:sp>
      <p:sp>
        <p:nvSpPr>
          <p:cNvPr id="189" name="Google Shape;189;p4"/>
          <p:cNvSpPr/>
          <p:nvPr/>
        </p:nvSpPr>
        <p:spPr>
          <a:xfrm>
            <a:off x="14825435" y="4426090"/>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4"/>
          <p:cNvSpPr/>
          <p:nvPr/>
        </p:nvSpPr>
        <p:spPr>
          <a:xfrm>
            <a:off x="7137903" y="630437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sp>
      <p:sp>
        <p:nvSpPr>
          <p:cNvPr id="191" name="Google Shape;191;p4"/>
          <p:cNvSpPr/>
          <p:nvPr/>
        </p:nvSpPr>
        <p:spPr>
          <a:xfrm>
            <a:off x="6985124" y="45066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4"/>
          <p:cNvSpPr/>
          <p:nvPr/>
        </p:nvSpPr>
        <p:spPr>
          <a:xfrm>
            <a:off x="9368742" y="8421401"/>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sp>
      <p:pic>
        <p:nvPicPr>
          <p:cNvPr id="193" name="Google Shape;193;p4"/>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211FC506-FC56-D298-C381-E76176DB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4" name="TextBox 3">
            <a:extLst>
              <a:ext uri="{FF2B5EF4-FFF2-40B4-BE49-F238E27FC236}">
                <a16:creationId xmlns:a16="http://schemas.microsoft.com/office/drawing/2014/main" id="{84C7C55B-F2C1-EBD8-3CB1-7FCF96C9C6A0}"/>
              </a:ext>
            </a:extLst>
          </p:cNvPr>
          <p:cNvSpPr txBox="1"/>
          <p:nvPr/>
        </p:nvSpPr>
        <p:spPr>
          <a:xfrm>
            <a:off x="9696890" y="9544574"/>
            <a:ext cx="656296" cy="523220"/>
          </a:xfrm>
          <a:prstGeom prst="rect">
            <a:avLst/>
          </a:prstGeom>
          <a:noFill/>
        </p:spPr>
        <p:txBody>
          <a:bodyPr wrap="square" rtlCol="0">
            <a:spAutoFit/>
          </a:bodyPr>
          <a:lstStyle/>
          <a:p>
            <a:r>
              <a:rPr lang="en-US" sz="2800" b="1" dirty="0"/>
              <a:t>2</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par>
                                <p:cTn id="14" presetID="10" presetClass="entr" presetSubtype="0" fill="hold" nodeType="withEffect">
                                  <p:stCondLst>
                                    <p:cond delay="0"/>
                                  </p:stCondLst>
                                  <p:childTnLst>
                                    <p:set>
                                      <p:cBhvr>
                                        <p:cTn id="15" dur="1" fill="hold">
                                          <p:stCondLst>
                                            <p:cond delay="0"/>
                                          </p:stCondLst>
                                        </p:cTn>
                                        <p:tgtEl>
                                          <p:spTgt spid="181"/>
                                        </p:tgtEl>
                                        <p:attrNameLst>
                                          <p:attrName>style.visibility</p:attrName>
                                        </p:attrNameLst>
                                      </p:cBhvr>
                                      <p:to>
                                        <p:strVal val="visible"/>
                                      </p:to>
                                    </p:set>
                                    <p:animEffect transition="in" filter="fade">
                                      <p:cBhvr>
                                        <p:cTn id="16" dur="500"/>
                                        <p:tgtEl>
                                          <p:spTgt spid="181"/>
                                        </p:tgtEl>
                                      </p:cBhvr>
                                    </p:animEffect>
                                  </p:childTnLst>
                                </p:cTn>
                              </p:par>
                              <p:par>
                                <p:cTn id="17" presetID="10" presetClass="entr" presetSubtype="0" fill="hold" nodeType="with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fade">
                                      <p:cBhvr>
                                        <p:cTn id="19" dur="500"/>
                                        <p:tgtEl>
                                          <p:spTgt spid="183"/>
                                        </p:tgtEl>
                                      </p:cBhvr>
                                    </p:animEffect>
                                  </p:childTnLst>
                                </p:cTn>
                              </p:par>
                              <p:par>
                                <p:cTn id="20" presetID="10" presetClass="entr" presetSubtype="0" fill="hold" nodeType="with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500"/>
                                        <p:tgtEl>
                                          <p:spTgt spid="184"/>
                                        </p:tgtEl>
                                      </p:cBhvr>
                                    </p:animEffect>
                                  </p:childTnLst>
                                </p:cTn>
                              </p:par>
                              <p:par>
                                <p:cTn id="23" presetID="10"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fade">
                                      <p:cBhvr>
                                        <p:cTn id="25" dur="500"/>
                                        <p:tgtEl>
                                          <p:spTgt spid="182"/>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fade">
                                      <p:cBhvr>
                                        <p:cTn id="31"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311811"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a:ea typeface="Arial"/>
              <a:cs typeface="Arial"/>
              <a:sym typeface="Arial"/>
            </a:endParaRPr>
          </a:p>
        </p:txBody>
      </p:sp>
      <p:sp>
        <p:nvSpPr>
          <p:cNvPr id="200" name="Google Shape;200;p5"/>
          <p:cNvSpPr/>
          <p:nvPr/>
        </p:nvSpPr>
        <p:spPr>
          <a:xfrm>
            <a:off x="762690" y="4580646"/>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762690" y="1912904"/>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560538" y="1912904"/>
            <a:ext cx="502741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762690" y="7297392"/>
            <a:ext cx="4638675"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5"/>
          <p:cNvSpPr/>
          <p:nvPr/>
        </p:nvSpPr>
        <p:spPr>
          <a:xfrm>
            <a:off x="1666666" y="2146770"/>
            <a:ext cx="3277046" cy="40957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a:solidFill>
                  <a:srgbClr val="17365D"/>
                </a:solidFill>
                <a:latin typeface="Arial"/>
                <a:ea typeface="Arial"/>
                <a:cs typeface="Arial"/>
                <a:sym typeface="Arial"/>
              </a:rPr>
              <a:t>Tên dự án</a:t>
            </a:r>
            <a:endParaRPr sz="2800" b="1">
              <a:solidFill>
                <a:srgbClr val="17365D"/>
              </a:solidFill>
              <a:latin typeface="Arial"/>
              <a:ea typeface="Arial"/>
              <a:cs typeface="Arial"/>
              <a:sym typeface="Arial"/>
            </a:endParaRPr>
          </a:p>
        </p:txBody>
      </p:sp>
      <p:sp>
        <p:nvSpPr>
          <p:cNvPr id="205" name="Google Shape;205;p5"/>
          <p:cNvSpPr/>
          <p:nvPr/>
        </p:nvSpPr>
        <p:spPr>
          <a:xfrm>
            <a:off x="1038037" y="2774298"/>
            <a:ext cx="4477643" cy="1258640"/>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r>
              <a:rPr lang="en-US" sz="2200" dirty="0">
                <a:solidFill>
                  <a:srgbClr val="595959"/>
                </a:solidFill>
                <a:latin typeface="Arial"/>
                <a:ea typeface="Arial"/>
                <a:cs typeface="Arial"/>
                <a:sym typeface="Arial"/>
              </a:rPr>
              <a:t>ELITE CYBERZONE – </a:t>
            </a:r>
            <a:r>
              <a:rPr lang="en-US" sz="2200" dirty="0" err="1">
                <a:solidFill>
                  <a:srgbClr val="595959"/>
                </a:solidFill>
                <a:latin typeface="Arial"/>
                <a:ea typeface="Arial"/>
                <a:cs typeface="Arial"/>
                <a:sym typeface="Arial"/>
              </a:rPr>
              <a:t>Không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gian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giải</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trí</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và</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làm</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việc</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đa</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chức</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năng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cho</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giới</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trẻ</a:t>
            </a:r>
            <a:r>
              <a:rPr lang="en-US" sz="2200" dirty="0">
                <a:solidFill>
                  <a:srgbClr val="595959"/>
                </a:solidFill>
                <a:latin typeface="Arial"/>
                <a:ea typeface="Arial"/>
                <a:cs typeface="Arial"/>
                <a:sym typeface="Arial"/>
              </a:rPr>
              <a:t>.</a:t>
            </a:r>
            <a:endParaRPr sz="2200" dirty="0">
              <a:solidFill>
                <a:srgbClr val="595959"/>
              </a:solidFill>
              <a:latin typeface="Arial"/>
              <a:ea typeface="Arial"/>
              <a:cs typeface="Arial"/>
              <a:sym typeface="Arial"/>
            </a:endParaRPr>
          </a:p>
        </p:txBody>
      </p:sp>
      <p:sp>
        <p:nvSpPr>
          <p:cNvPr id="206" name="Google Shape;206;p5"/>
          <p:cNvSpPr/>
          <p:nvPr/>
        </p:nvSpPr>
        <p:spPr>
          <a:xfrm>
            <a:off x="6369401" y="2199018"/>
            <a:ext cx="3277046" cy="40957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dirty="0" err="1">
                <a:solidFill>
                  <a:srgbClr val="17365D"/>
                </a:solidFill>
                <a:latin typeface="Arial"/>
                <a:ea typeface="Arial"/>
                <a:cs typeface="Arial"/>
                <a:sym typeface="Arial"/>
              </a:rPr>
              <a:t>Mô</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hình</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hoạt</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động</a:t>
            </a:r>
            <a:endParaRPr sz="2800" b="1" dirty="0">
              <a:solidFill>
                <a:srgbClr val="17365D"/>
              </a:solidFill>
              <a:latin typeface="Arial"/>
              <a:ea typeface="Arial"/>
              <a:cs typeface="Arial"/>
              <a:sym typeface="Arial"/>
            </a:endParaRPr>
          </a:p>
        </p:txBody>
      </p:sp>
      <p:sp>
        <p:nvSpPr>
          <p:cNvPr id="207" name="Google Shape;207;p5"/>
          <p:cNvSpPr/>
          <p:nvPr/>
        </p:nvSpPr>
        <p:spPr>
          <a:xfrm>
            <a:off x="5912620" y="2786616"/>
            <a:ext cx="4477643" cy="839093"/>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r>
              <a:rPr lang="en-US" sz="2200">
                <a:solidFill>
                  <a:srgbClr val="595959"/>
                </a:solidFill>
                <a:latin typeface="Arial"/>
                <a:ea typeface="Arial"/>
                <a:cs typeface="Arial"/>
                <a:sym typeface="Arial"/>
              </a:rPr>
              <a:t>Kết hợp Cyber Gaming – Coffee – Co-working Space.</a:t>
            </a:r>
            <a:endParaRPr sz="2200">
              <a:solidFill>
                <a:srgbClr val="595959"/>
              </a:solidFill>
              <a:latin typeface="Arial"/>
              <a:ea typeface="Arial"/>
              <a:cs typeface="Arial"/>
              <a:sym typeface="Arial"/>
            </a:endParaRPr>
          </a:p>
        </p:txBody>
      </p:sp>
      <p:sp>
        <p:nvSpPr>
          <p:cNvPr id="208" name="Google Shape;208;p5"/>
          <p:cNvSpPr/>
          <p:nvPr/>
        </p:nvSpPr>
        <p:spPr>
          <a:xfrm>
            <a:off x="1759432" y="7504843"/>
            <a:ext cx="3363515" cy="420440"/>
          </a:xfrm>
          <a:prstGeom prst="rect">
            <a:avLst/>
          </a:prstGeom>
          <a:noFill/>
          <a:ln>
            <a:noFill/>
          </a:ln>
        </p:spPr>
        <p:txBody>
          <a:bodyPr spcFirstLastPara="1" wrap="square" lIns="0" tIns="0" rIns="0" bIns="0" anchor="t" anchorCtr="0">
            <a:noAutofit/>
          </a:bodyPr>
          <a:lstStyle/>
          <a:p>
            <a:pPr marL="0" marR="0" lvl="0" indent="0" algn="l" rtl="0">
              <a:lnSpc>
                <a:spcPct val="116071"/>
              </a:lnSpc>
              <a:spcBef>
                <a:spcPts val="0"/>
              </a:spcBef>
              <a:spcAft>
                <a:spcPts val="0"/>
              </a:spcAft>
              <a:buNone/>
            </a:pPr>
            <a:r>
              <a:rPr lang="en-US" sz="2800" b="1">
                <a:solidFill>
                  <a:srgbClr val="17365D"/>
                </a:solidFill>
                <a:latin typeface="Arial"/>
                <a:ea typeface="Arial"/>
                <a:cs typeface="Arial"/>
                <a:sym typeface="Arial"/>
              </a:rPr>
              <a:t>Quy mô </a:t>
            </a:r>
            <a:r>
              <a:rPr lang="en-US" sz="2800" b="1">
                <a:solidFill>
                  <a:srgbClr val="17365D"/>
                </a:solidFill>
              </a:rPr>
              <a:t>đầu</a:t>
            </a:r>
            <a:r>
              <a:rPr lang="en-US" sz="2800" b="1">
                <a:solidFill>
                  <a:srgbClr val="17365D"/>
                </a:solidFill>
                <a:latin typeface="Arial"/>
                <a:ea typeface="Arial"/>
                <a:cs typeface="Arial"/>
                <a:sym typeface="Arial"/>
              </a:rPr>
              <a:t> tư</a:t>
            </a:r>
            <a:endParaRPr sz="2800" b="1">
              <a:solidFill>
                <a:srgbClr val="17365D"/>
              </a:solidFill>
              <a:latin typeface="Arial"/>
              <a:ea typeface="Arial"/>
              <a:cs typeface="Arial"/>
              <a:sym typeface="Arial"/>
            </a:endParaRPr>
          </a:p>
        </p:txBody>
      </p:sp>
      <p:sp>
        <p:nvSpPr>
          <p:cNvPr id="209" name="Google Shape;209;p5"/>
          <p:cNvSpPr/>
          <p:nvPr/>
        </p:nvSpPr>
        <p:spPr>
          <a:xfrm>
            <a:off x="1162781" y="7963314"/>
            <a:ext cx="4081463" cy="1291233"/>
          </a:xfrm>
          <a:prstGeom prst="rect">
            <a:avLst/>
          </a:prstGeom>
          <a:noFill/>
          <a:ln>
            <a:noFill/>
          </a:ln>
        </p:spPr>
        <p:txBody>
          <a:bodyPr spcFirstLastPara="1" wrap="square" lIns="0" tIns="0" rIns="0" bIns="0" anchor="t" anchorCtr="0">
            <a:noAutofit/>
          </a:bodyPr>
          <a:lstStyle/>
          <a:p>
            <a:pPr marL="0" marR="0" lvl="0" indent="0" algn="l" rtl="0">
              <a:lnSpc>
                <a:spcPct val="153409"/>
              </a:lnSpc>
              <a:spcBef>
                <a:spcPts val="0"/>
              </a:spcBef>
              <a:spcAft>
                <a:spcPts val="0"/>
              </a:spcAft>
              <a:buNone/>
            </a:pPr>
            <a:r>
              <a:rPr lang="en-US" sz="2200" dirty="0">
                <a:solidFill>
                  <a:srgbClr val="595959"/>
                </a:solidFill>
                <a:latin typeface="Arial"/>
                <a:ea typeface="Arial"/>
                <a:cs typeface="Arial"/>
                <a:sym typeface="Arial"/>
              </a:rPr>
              <a:t>1,5 </a:t>
            </a:r>
            <a:r>
              <a:rPr lang="en-US" sz="2200" dirty="0" err="1">
                <a:solidFill>
                  <a:srgbClr val="595959"/>
                </a:solidFill>
                <a:latin typeface="Arial"/>
                <a:ea typeface="Arial"/>
                <a:cs typeface="Arial"/>
                <a:sym typeface="Arial"/>
              </a:rPr>
              <a:t>tỷ</a:t>
            </a:r>
            <a:r>
              <a:rPr lang="en-US" sz="2200" dirty="0">
                <a:solidFill>
                  <a:srgbClr val="595959"/>
                </a:solidFill>
                <a:latin typeface="Arial"/>
                <a:ea typeface="Arial"/>
                <a:cs typeface="Arial"/>
                <a:sym typeface="Arial"/>
              </a:rPr>
              <a:t> – 1,6 </a:t>
            </a:r>
            <a:r>
              <a:rPr lang="en-US" sz="2200" dirty="0" err="1">
                <a:solidFill>
                  <a:srgbClr val="595959"/>
                </a:solidFill>
                <a:latin typeface="Arial"/>
                <a:ea typeface="Arial"/>
                <a:cs typeface="Arial"/>
                <a:sym typeface="Arial"/>
              </a:rPr>
              <a:t>tỷ</a:t>
            </a:r>
            <a:r>
              <a:rPr lang="en-US" sz="2200" dirty="0">
                <a:solidFill>
                  <a:srgbClr val="595959"/>
                </a:solidFill>
                <a:latin typeface="Arial"/>
                <a:ea typeface="Arial"/>
                <a:cs typeface="Arial"/>
                <a:sym typeface="Arial"/>
              </a:rPr>
              <a:t> VNĐ.</a:t>
            </a:r>
            <a:endParaRPr sz="2200" dirty="0">
              <a:solidFill>
                <a:srgbClr val="595959"/>
              </a:solidFill>
              <a:latin typeface="Arial"/>
              <a:ea typeface="Arial"/>
              <a:cs typeface="Arial"/>
              <a:sym typeface="Arial"/>
            </a:endParaRPr>
          </a:p>
        </p:txBody>
      </p:sp>
      <p:sp>
        <p:nvSpPr>
          <p:cNvPr id="210" name="Google Shape;210;p5"/>
          <p:cNvSpPr/>
          <p:nvPr/>
        </p:nvSpPr>
        <p:spPr>
          <a:xfrm>
            <a:off x="5609504" y="7323287"/>
            <a:ext cx="4978449" cy="2430215"/>
          </a:xfrm>
          <a:prstGeom prst="roundRect">
            <a:avLst>
              <a:gd name="adj" fmla="val 7201"/>
            </a:avLst>
          </a:prstGeom>
          <a:solidFill>
            <a:srgbClr val="E2E3E9"/>
          </a:solidFill>
          <a:ln w="9525" cap="flat" cmpd="sng">
            <a:solidFill>
              <a:srgbClr val="C8C9C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5"/>
          <p:cNvSpPr/>
          <p:nvPr/>
        </p:nvSpPr>
        <p:spPr>
          <a:xfrm>
            <a:off x="6517592" y="7568039"/>
            <a:ext cx="3363515" cy="420440"/>
          </a:xfrm>
          <a:prstGeom prst="rect">
            <a:avLst/>
          </a:prstGeom>
          <a:noFill/>
          <a:ln>
            <a:noFill/>
          </a:ln>
        </p:spPr>
        <p:txBody>
          <a:bodyPr spcFirstLastPara="1" wrap="square" lIns="0" tIns="0" rIns="0" bIns="0" anchor="t" anchorCtr="0">
            <a:noAutofit/>
          </a:bodyPr>
          <a:lstStyle/>
          <a:p>
            <a:pPr marL="0" marR="0" lvl="0" indent="0" algn="l" rtl="0">
              <a:lnSpc>
                <a:spcPct val="116071"/>
              </a:lnSpc>
              <a:spcBef>
                <a:spcPts val="0"/>
              </a:spcBef>
              <a:spcAft>
                <a:spcPts val="0"/>
              </a:spcAft>
              <a:buNone/>
            </a:pPr>
            <a:r>
              <a:rPr lang="en-US" sz="2800" b="1">
                <a:solidFill>
                  <a:srgbClr val="17365D"/>
                </a:solidFill>
                <a:latin typeface="Arial"/>
                <a:ea typeface="Arial"/>
                <a:cs typeface="Arial"/>
                <a:sym typeface="Arial"/>
              </a:rPr>
              <a:t>Thời gian</a:t>
            </a:r>
            <a:endParaRPr sz="2800" b="1">
              <a:solidFill>
                <a:srgbClr val="17365D"/>
              </a:solidFill>
              <a:latin typeface="Arial"/>
              <a:ea typeface="Arial"/>
              <a:cs typeface="Arial"/>
              <a:sym typeface="Arial"/>
            </a:endParaRPr>
          </a:p>
        </p:txBody>
      </p:sp>
      <p:sp>
        <p:nvSpPr>
          <p:cNvPr id="212" name="Google Shape;212;p5"/>
          <p:cNvSpPr/>
          <p:nvPr/>
        </p:nvSpPr>
        <p:spPr>
          <a:xfrm>
            <a:off x="5609504" y="4580896"/>
            <a:ext cx="4939447" cy="243021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6398932" y="4775923"/>
            <a:ext cx="3814331" cy="482425"/>
          </a:xfrm>
          <a:prstGeom prst="rect">
            <a:avLst/>
          </a:prstGeom>
          <a:noFill/>
          <a:ln>
            <a:noFill/>
          </a:ln>
        </p:spPr>
        <p:txBody>
          <a:bodyPr spcFirstLastPara="1" wrap="square" lIns="0" tIns="0" rIns="0" bIns="0" anchor="t" anchorCtr="0">
            <a:noAutofit/>
          </a:bodyPr>
          <a:lstStyle/>
          <a:p>
            <a:pPr marL="0" marR="0" lvl="0" indent="0" algn="l" rtl="0">
              <a:lnSpc>
                <a:spcPct val="113928"/>
              </a:lnSpc>
              <a:spcBef>
                <a:spcPts val="0"/>
              </a:spcBef>
              <a:spcAft>
                <a:spcPts val="0"/>
              </a:spcAft>
              <a:buNone/>
            </a:pPr>
            <a:r>
              <a:rPr lang="en-US" sz="2800" b="1" dirty="0">
                <a:solidFill>
                  <a:srgbClr val="17365D"/>
                </a:solidFill>
                <a:latin typeface="Arial"/>
                <a:ea typeface="Arial"/>
                <a:cs typeface="Arial"/>
                <a:sym typeface="Arial"/>
              </a:rPr>
              <a:t>Định </a:t>
            </a:r>
            <a:r>
              <a:rPr lang="en-US" sz="2800" b="1" dirty="0" err="1">
                <a:solidFill>
                  <a:srgbClr val="17365D"/>
                </a:solidFill>
                <a:latin typeface="Arial"/>
                <a:ea typeface="Arial"/>
                <a:cs typeface="Arial"/>
                <a:sym typeface="Arial"/>
              </a:rPr>
              <a:t>hướng</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phát</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triển</a:t>
            </a:r>
            <a:endParaRPr sz="2800" b="1" dirty="0">
              <a:solidFill>
                <a:srgbClr val="17365D"/>
              </a:solidFill>
              <a:latin typeface="Arial"/>
              <a:ea typeface="Arial"/>
              <a:cs typeface="Arial"/>
              <a:sym typeface="Arial"/>
            </a:endParaRPr>
          </a:p>
        </p:txBody>
      </p:sp>
      <p:sp>
        <p:nvSpPr>
          <p:cNvPr id="214" name="Google Shape;214;p5"/>
          <p:cNvSpPr/>
          <p:nvPr/>
        </p:nvSpPr>
        <p:spPr>
          <a:xfrm>
            <a:off x="5968057" y="5387099"/>
            <a:ext cx="4477643" cy="1258640"/>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r>
              <a:rPr lang="en-US" sz="2200" dirty="0" err="1">
                <a:solidFill>
                  <a:srgbClr val="595959"/>
                </a:solidFill>
                <a:latin typeface="Arial"/>
                <a:ea typeface="Arial"/>
                <a:cs typeface="Arial"/>
                <a:sym typeface="Arial"/>
              </a:rPr>
              <a:t>Xây</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dựng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thương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hiệu</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tiến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đến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mô</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hình</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nhượng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quyền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trong</a:t>
            </a:r>
            <a:r>
              <a:rPr lang="en-US" sz="2200" dirty="0">
                <a:solidFill>
                  <a:srgbClr val="595959"/>
                </a:solidFill>
                <a:latin typeface="Arial"/>
                <a:ea typeface="Arial"/>
                <a:cs typeface="Arial"/>
                <a:sym typeface="Arial"/>
              </a:rPr>
              <a:t> 3 </a:t>
            </a:r>
            <a:r>
              <a:rPr lang="en-US" sz="2200" dirty="0" err="1">
                <a:solidFill>
                  <a:srgbClr val="595959"/>
                </a:solidFill>
                <a:latin typeface="Arial"/>
                <a:ea typeface="Arial"/>
                <a:cs typeface="Arial"/>
                <a:sym typeface="Arial"/>
              </a:rPr>
              <a:t>năm</a:t>
            </a:r>
            <a:r>
              <a:rPr lang="en-US" sz="2200" dirty="0">
                <a:solidFill>
                  <a:srgbClr val="595959"/>
                </a:solidFill>
                <a:latin typeface="Arial"/>
                <a:ea typeface="Arial"/>
                <a:cs typeface="Arial"/>
                <a:sym typeface="Arial"/>
              </a:rPr>
              <a:t>.</a:t>
            </a:r>
            <a:endParaRPr sz="2200" dirty="0">
              <a:solidFill>
                <a:srgbClr val="595959"/>
              </a:solidFill>
              <a:latin typeface="Arial"/>
              <a:ea typeface="Arial"/>
              <a:cs typeface="Arial"/>
              <a:sym typeface="Arial"/>
            </a:endParaRPr>
          </a:p>
        </p:txBody>
      </p:sp>
      <p:sp>
        <p:nvSpPr>
          <p:cNvPr id="215" name="Google Shape;215;p5"/>
          <p:cNvSpPr/>
          <p:nvPr/>
        </p:nvSpPr>
        <p:spPr>
          <a:xfrm>
            <a:off x="1548355" y="4761879"/>
            <a:ext cx="3363515" cy="420440"/>
          </a:xfrm>
          <a:prstGeom prst="rect">
            <a:avLst/>
          </a:prstGeom>
          <a:noFill/>
          <a:ln>
            <a:noFill/>
          </a:ln>
        </p:spPr>
        <p:txBody>
          <a:bodyPr spcFirstLastPara="1" wrap="square" lIns="0" tIns="0" rIns="0" bIns="0" anchor="t" anchorCtr="0">
            <a:noAutofit/>
          </a:bodyPr>
          <a:lstStyle/>
          <a:p>
            <a:pPr marL="0" marR="0" lvl="0" indent="0" algn="l" rtl="0">
              <a:lnSpc>
                <a:spcPct val="116071"/>
              </a:lnSpc>
              <a:spcBef>
                <a:spcPts val="0"/>
              </a:spcBef>
              <a:spcAft>
                <a:spcPts val="0"/>
              </a:spcAft>
              <a:buNone/>
            </a:pPr>
            <a:r>
              <a:rPr lang="en-US" sz="2800" b="1" dirty="0" err="1">
                <a:solidFill>
                  <a:srgbClr val="17365D"/>
                </a:solidFill>
                <a:latin typeface="Arial"/>
                <a:ea typeface="Arial"/>
                <a:cs typeface="Arial"/>
                <a:sym typeface="Arial"/>
              </a:rPr>
              <a:t>Địa</a:t>
            </a:r>
            <a:r>
              <a:rPr lang="en-US" sz="2800" b="1" dirty="0">
                <a:solidFill>
                  <a:srgbClr val="17365D"/>
                </a:solidFill>
                <a:latin typeface="Arial"/>
                <a:ea typeface="Arial"/>
                <a:cs typeface="Arial"/>
                <a:sym typeface="Arial"/>
              </a:rPr>
              <a:t> </a:t>
            </a:r>
            <a:r>
              <a:rPr lang="en-US" sz="2800" b="1" dirty="0" err="1">
                <a:solidFill>
                  <a:srgbClr val="17365D"/>
                </a:solidFill>
                <a:latin typeface="Arial"/>
                <a:ea typeface="Arial"/>
                <a:cs typeface="Arial"/>
                <a:sym typeface="Arial"/>
              </a:rPr>
              <a:t>điểm</a:t>
            </a:r>
            <a:endParaRPr sz="2800" b="1" dirty="0">
              <a:solidFill>
                <a:srgbClr val="17365D"/>
              </a:solidFill>
              <a:latin typeface="Arial"/>
              <a:ea typeface="Arial"/>
              <a:cs typeface="Arial"/>
              <a:sym typeface="Arial"/>
            </a:endParaRPr>
          </a:p>
        </p:txBody>
      </p:sp>
      <p:sp>
        <p:nvSpPr>
          <p:cNvPr id="216" name="Google Shape;216;p5"/>
          <p:cNvSpPr/>
          <p:nvPr/>
        </p:nvSpPr>
        <p:spPr>
          <a:xfrm>
            <a:off x="5951090" y="8126339"/>
            <a:ext cx="8989219" cy="430411"/>
          </a:xfrm>
          <a:prstGeom prst="rect">
            <a:avLst/>
          </a:prstGeom>
          <a:noFill/>
          <a:ln>
            <a:noFill/>
          </a:ln>
        </p:spPr>
        <p:txBody>
          <a:bodyPr spcFirstLastPara="1" wrap="square" lIns="0" tIns="0" rIns="0" bIns="0" anchor="t" anchorCtr="0">
            <a:noAutofit/>
          </a:bodyPr>
          <a:lstStyle/>
          <a:p>
            <a:pPr marL="0" marR="0" lvl="0" indent="0" algn="l" rtl="0">
              <a:lnSpc>
                <a:spcPct val="153409"/>
              </a:lnSpc>
              <a:spcBef>
                <a:spcPts val="0"/>
              </a:spcBef>
              <a:spcAft>
                <a:spcPts val="0"/>
              </a:spcAft>
              <a:buNone/>
            </a:pPr>
            <a:r>
              <a:rPr lang="en-US" sz="2200" dirty="0" err="1">
                <a:solidFill>
                  <a:srgbClr val="595959"/>
                </a:solidFill>
                <a:latin typeface="Arial"/>
                <a:ea typeface="Arial"/>
                <a:cs typeface="Arial"/>
                <a:sym typeface="Arial"/>
              </a:rPr>
              <a:t>Triển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khai</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vào</a:t>
            </a:r>
            <a:r>
              <a:rPr lang="en-US" sz="2200" dirty="0">
                <a:solidFill>
                  <a:srgbClr val="595959"/>
                </a:solidFill>
                <a:latin typeface="Arial"/>
                <a:ea typeface="Arial"/>
                <a:cs typeface="Arial"/>
                <a:sym typeface="Arial"/>
              </a:rPr>
              <a:t> Quý III </a:t>
            </a:r>
            <a:r>
              <a:rPr lang="en-US" sz="2200" dirty="0" err="1">
                <a:solidFill>
                  <a:srgbClr val="595959"/>
                </a:solidFill>
                <a:latin typeface="Arial"/>
                <a:ea typeface="Arial"/>
                <a:cs typeface="Arial"/>
                <a:sym typeface="Arial"/>
              </a:rPr>
              <a:t>năm</a:t>
            </a:r>
            <a:r>
              <a:rPr lang="en-US" sz="2200" dirty="0">
                <a:solidFill>
                  <a:srgbClr val="595959"/>
                </a:solidFill>
                <a:latin typeface="Arial"/>
                <a:ea typeface="Arial"/>
                <a:cs typeface="Arial"/>
                <a:sym typeface="Arial"/>
              </a:rPr>
              <a:t> 2025.</a:t>
            </a:r>
            <a:endParaRPr sz="2200" dirty="0">
              <a:solidFill>
                <a:srgbClr val="595959"/>
              </a:solidFill>
              <a:latin typeface="Arial"/>
              <a:ea typeface="Arial"/>
              <a:cs typeface="Arial"/>
              <a:sym typeface="Arial"/>
            </a:endParaRPr>
          </a:p>
        </p:txBody>
      </p:sp>
      <p:sp>
        <p:nvSpPr>
          <p:cNvPr id="217" name="Google Shape;217;p5"/>
          <p:cNvSpPr/>
          <p:nvPr/>
        </p:nvSpPr>
        <p:spPr>
          <a:xfrm>
            <a:off x="311811" y="330866"/>
            <a:ext cx="10908059" cy="1404015"/>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218" name="Google Shape;218;p5"/>
          <p:cNvSpPr txBox="1"/>
          <p:nvPr/>
        </p:nvSpPr>
        <p:spPr>
          <a:xfrm>
            <a:off x="751883" y="400771"/>
            <a:ext cx="11504229" cy="1130759"/>
          </a:xfrm>
          <a:prstGeom prst="rect">
            <a:avLst/>
          </a:prstGeom>
          <a:noFill/>
          <a:ln>
            <a:noFill/>
          </a:ln>
        </p:spPr>
        <p:txBody>
          <a:bodyPr spcFirstLastPara="1" wrap="square" lIns="0" tIns="0" rIns="0" bIns="0" anchor="t" anchorCtr="0">
            <a:spAutoFit/>
          </a:bodyPr>
          <a:lstStyle/>
          <a:p>
            <a:pPr marL="0" marR="0" lvl="0" indent="0" algn="l" rtl="0">
              <a:lnSpc>
                <a:spcPct val="166700"/>
              </a:lnSpc>
              <a:spcBef>
                <a:spcPts val="0"/>
              </a:spcBef>
              <a:spcAft>
                <a:spcPts val="0"/>
              </a:spcAft>
              <a:buNone/>
            </a:pPr>
            <a:r>
              <a:rPr lang="en-US" sz="4400" b="1" dirty="0" err="1">
                <a:solidFill>
                  <a:srgbClr val="366092"/>
                </a:solidFill>
                <a:latin typeface="Arial"/>
                <a:ea typeface="Arial"/>
                <a:cs typeface="Arial"/>
                <a:sym typeface="Arial"/>
              </a:rPr>
              <a:t>Tổng</a:t>
            </a:r>
            <a:r>
              <a:rPr lang="en-US" sz="4400" b="1" dirty="0">
                <a:solidFill>
                  <a:srgbClr val="366092"/>
                </a:solidFill>
                <a:latin typeface="Arial"/>
                <a:ea typeface="Arial"/>
                <a:cs typeface="Arial"/>
                <a:sym typeface="Arial"/>
              </a:rPr>
              <a:t> Quan </a:t>
            </a:r>
            <a:r>
              <a:rPr lang="en-US" sz="4400" b="1" dirty="0" err="1">
                <a:solidFill>
                  <a:srgbClr val="366092"/>
                </a:solidFill>
                <a:latin typeface="Arial"/>
                <a:ea typeface="Arial"/>
                <a:cs typeface="Arial"/>
                <a:sym typeface="Arial"/>
              </a:rPr>
              <a:t>Dự</a:t>
            </a:r>
            <a:r>
              <a:rPr lang="en-US" sz="4400" b="1" dirty="0">
                <a:solidFill>
                  <a:srgbClr val="366092"/>
                </a:solidFill>
                <a:latin typeface="Arial"/>
                <a:ea typeface="Arial"/>
                <a:cs typeface="Arial"/>
                <a:sym typeface="Arial"/>
              </a:rPr>
              <a:t> </a:t>
            </a:r>
            <a:r>
              <a:rPr lang="en-US" sz="4400" b="1" dirty="0" err="1">
                <a:solidFill>
                  <a:srgbClr val="366092"/>
                </a:solidFill>
                <a:latin typeface="Arial"/>
                <a:ea typeface="Arial"/>
                <a:cs typeface="Arial"/>
                <a:sym typeface="Arial"/>
              </a:rPr>
              <a:t>Án</a:t>
            </a:r>
            <a:r>
              <a:rPr lang="en-US" sz="4400" b="1" dirty="0">
                <a:solidFill>
                  <a:srgbClr val="366092"/>
                </a:solidFill>
                <a:latin typeface="Arial"/>
                <a:ea typeface="Arial"/>
                <a:cs typeface="Arial"/>
                <a:sym typeface="Arial"/>
              </a:rPr>
              <a:t> ELITECYBERZONE</a:t>
            </a:r>
            <a:endParaRPr sz="1100" dirty="0"/>
          </a:p>
        </p:txBody>
      </p:sp>
      <p:sp>
        <p:nvSpPr>
          <p:cNvPr id="219" name="Google Shape;219;p5"/>
          <p:cNvSpPr/>
          <p:nvPr/>
        </p:nvSpPr>
        <p:spPr>
          <a:xfrm rot="-9838333">
            <a:off x="-1661746" y="9376304"/>
            <a:ext cx="7147788" cy="1728465"/>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4">
              <a:alphaModFix/>
            </a:blip>
            <a:stretch>
              <a:fillRect/>
            </a:stretch>
          </a:blipFill>
          <a:ln>
            <a:noFill/>
          </a:ln>
        </p:spPr>
      </p:sp>
      <p:pic>
        <p:nvPicPr>
          <p:cNvPr id="220" name="Google Shape;220;p5"/>
          <p:cNvPicPr preferRelativeResize="0"/>
          <p:nvPr/>
        </p:nvPicPr>
        <p:blipFill rotWithShape="1">
          <a:blip r:embed="rId5">
            <a:alphaModFix/>
          </a:blip>
          <a:srcRect/>
          <a:stretch/>
        </p:blipFill>
        <p:spPr>
          <a:xfrm>
            <a:off x="11529789" y="34810"/>
            <a:ext cx="6843340" cy="10265010"/>
          </a:xfrm>
          <a:prstGeom prst="rect">
            <a:avLst/>
          </a:prstGeom>
          <a:noFill/>
          <a:ln>
            <a:noFill/>
          </a:ln>
        </p:spPr>
      </p:pic>
      <p:sp>
        <p:nvSpPr>
          <p:cNvPr id="221" name="Google Shape;221;p5"/>
          <p:cNvSpPr/>
          <p:nvPr/>
        </p:nvSpPr>
        <p:spPr>
          <a:xfrm>
            <a:off x="-1333838" y="1269847"/>
            <a:ext cx="4839037" cy="475427"/>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6">
              <a:alphaModFix/>
            </a:blip>
            <a:stretch>
              <a:fillRect/>
            </a:stretch>
          </a:blipFill>
          <a:ln>
            <a:noFill/>
          </a:ln>
        </p:spPr>
      </p:sp>
      <p:sp>
        <p:nvSpPr>
          <p:cNvPr id="222" name="Google Shape;222;p5"/>
          <p:cNvSpPr/>
          <p:nvPr/>
        </p:nvSpPr>
        <p:spPr>
          <a:xfrm>
            <a:off x="10605669" y="7451164"/>
            <a:ext cx="1898334" cy="2801026"/>
          </a:xfrm>
          <a:custGeom>
            <a:avLst/>
            <a:gdLst/>
            <a:ahLst/>
            <a:cxnLst/>
            <a:rect l="l" t="t" r="r" b="b"/>
            <a:pathLst>
              <a:path w="1570191" h="2137636" extrusionOk="0">
                <a:moveTo>
                  <a:pt x="0" y="0"/>
                </a:moveTo>
                <a:lnTo>
                  <a:pt x="1570191" y="0"/>
                </a:lnTo>
                <a:lnTo>
                  <a:pt x="1570191" y="2137636"/>
                </a:lnTo>
                <a:lnTo>
                  <a:pt x="0" y="2137636"/>
                </a:lnTo>
                <a:lnTo>
                  <a:pt x="0" y="0"/>
                </a:lnTo>
                <a:close/>
              </a:path>
            </a:pathLst>
          </a:custGeom>
          <a:blipFill rotWithShape="1">
            <a:blip r:embed="rId7">
              <a:alphaModFix/>
            </a:blip>
            <a:stretch>
              <a:fillRect/>
            </a:stretch>
          </a:blipFill>
          <a:ln>
            <a:noFill/>
          </a:ln>
        </p:spPr>
      </p:sp>
      <p:sp>
        <p:nvSpPr>
          <p:cNvPr id="223" name="Google Shape;223;p5"/>
          <p:cNvSpPr/>
          <p:nvPr/>
        </p:nvSpPr>
        <p:spPr>
          <a:xfrm flipH="1">
            <a:off x="16090964" y="7010861"/>
            <a:ext cx="1768846" cy="3276139"/>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8">
              <a:alphaModFix/>
            </a:blip>
            <a:stretch>
              <a:fillRect/>
            </a:stretch>
          </a:blipFill>
          <a:ln>
            <a:noFill/>
          </a:ln>
        </p:spPr>
      </p:sp>
      <p:sp>
        <p:nvSpPr>
          <p:cNvPr id="224" name="Google Shape;224;p5"/>
          <p:cNvSpPr/>
          <p:nvPr/>
        </p:nvSpPr>
        <p:spPr>
          <a:xfrm>
            <a:off x="11219870" y="1886982"/>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5"/>
          <p:cNvSpPr/>
          <p:nvPr/>
        </p:nvSpPr>
        <p:spPr>
          <a:xfrm>
            <a:off x="7158407" y="9870645"/>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9">
              <a:alphaModFix/>
            </a:blip>
            <a:stretch>
              <a:fillRect/>
            </a:stretch>
          </a:blipFill>
          <a:ln>
            <a:noFill/>
          </a:ln>
        </p:spPr>
      </p:sp>
      <p:sp>
        <p:nvSpPr>
          <p:cNvPr id="226" name="Google Shape;226;p5"/>
          <p:cNvSpPr/>
          <p:nvPr/>
        </p:nvSpPr>
        <p:spPr>
          <a:xfrm>
            <a:off x="1049567" y="5287465"/>
            <a:ext cx="4258440" cy="1291233"/>
          </a:xfrm>
          <a:prstGeom prst="rect">
            <a:avLst/>
          </a:prstGeom>
          <a:noFill/>
          <a:ln>
            <a:noFill/>
          </a:ln>
        </p:spPr>
        <p:txBody>
          <a:bodyPr spcFirstLastPara="1" wrap="square" lIns="0" tIns="0" rIns="0" bIns="0" anchor="t" anchorCtr="0">
            <a:noAutofit/>
          </a:bodyPr>
          <a:lstStyle/>
          <a:p>
            <a:pPr marL="0" marR="0" lvl="0" indent="0" algn="l" rtl="0">
              <a:lnSpc>
                <a:spcPct val="153409"/>
              </a:lnSpc>
              <a:spcBef>
                <a:spcPts val="0"/>
              </a:spcBef>
              <a:spcAft>
                <a:spcPts val="0"/>
              </a:spcAft>
              <a:buNone/>
            </a:pPr>
            <a:r>
              <a:rPr lang="en-US" sz="2200" dirty="0">
                <a:solidFill>
                  <a:srgbClr val="595959"/>
                </a:solidFill>
                <a:latin typeface="Arial"/>
                <a:ea typeface="Arial"/>
                <a:cs typeface="Arial"/>
                <a:sym typeface="Arial"/>
              </a:rPr>
              <a:t>Linh </a:t>
            </a:r>
            <a:r>
              <a:rPr lang="en-US" sz="2200" dirty="0" err="1">
                <a:solidFill>
                  <a:srgbClr val="595959"/>
                </a:solidFill>
                <a:latin typeface="Arial"/>
                <a:ea typeface="Arial"/>
                <a:cs typeface="Arial"/>
                <a:sym typeface="Arial"/>
              </a:rPr>
              <a:t>Chiểu</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Thủ</a:t>
            </a:r>
            <a:r>
              <a:rPr lang="en-US" sz="2200" dirty="0">
                <a:solidFill>
                  <a:srgbClr val="595959"/>
                </a:solidFill>
                <a:latin typeface="Arial"/>
                <a:ea typeface="Arial"/>
                <a:cs typeface="Arial"/>
                <a:sym typeface="Arial"/>
              </a:rPr>
              <a:t> Đức – Trung </a:t>
            </a:r>
            <a:r>
              <a:rPr lang="en-US" sz="2200" dirty="0" err="1">
                <a:solidFill>
                  <a:srgbClr val="595959"/>
                </a:solidFill>
                <a:latin typeface="Arial"/>
                <a:ea typeface="Arial"/>
                <a:cs typeface="Arial"/>
                <a:sym typeface="Arial"/>
              </a:rPr>
              <a:t>tâm</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giáo</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dục</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lớn</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với</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nhiều</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trường</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đại</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học</a:t>
            </a:r>
            <a:r>
              <a:rPr lang="en-US" sz="2200" dirty="0">
                <a:solidFill>
                  <a:srgbClr val="595959"/>
                </a:solidFill>
                <a:latin typeface="Arial"/>
                <a:ea typeface="Arial"/>
                <a:cs typeface="Arial"/>
                <a:sym typeface="Arial"/>
              </a:rPr>
              <a:t> </a:t>
            </a:r>
            <a:r>
              <a:rPr lang="en-US" sz="2200" dirty="0" err="1">
                <a:solidFill>
                  <a:srgbClr val="595959"/>
                </a:solidFill>
                <a:latin typeface="Arial"/>
                <a:ea typeface="Arial"/>
                <a:cs typeface="Arial"/>
                <a:sym typeface="Arial"/>
              </a:rPr>
              <a:t>thuộc</a:t>
            </a:r>
            <a:r>
              <a:rPr lang="en-US" sz="2200" dirty="0">
                <a:solidFill>
                  <a:srgbClr val="595959"/>
                </a:solidFill>
                <a:latin typeface="Arial"/>
                <a:ea typeface="Arial"/>
                <a:cs typeface="Arial"/>
                <a:sym typeface="Arial"/>
              </a:rPr>
              <a:t> ĐHQG TP.HCM</a:t>
            </a:r>
            <a:endParaRPr sz="2200" dirty="0">
              <a:solidFill>
                <a:srgbClr val="595959"/>
              </a:solidFill>
              <a:latin typeface="Arial"/>
              <a:ea typeface="Arial"/>
              <a:cs typeface="Arial"/>
              <a:sym typeface="Arial"/>
            </a:endParaRPr>
          </a:p>
        </p:txBody>
      </p:sp>
      <p:pic>
        <p:nvPicPr>
          <p:cNvPr id="227" name="Google Shape;227;p5"/>
          <p:cNvPicPr preferRelativeResize="0"/>
          <p:nvPr/>
        </p:nvPicPr>
        <p:blipFill rotWithShape="1">
          <a:blip r:embed="rId10">
            <a:alphaModFix/>
          </a:blip>
          <a:srcRect/>
          <a:stretch/>
        </p:blipFill>
        <p:spPr>
          <a:xfrm>
            <a:off x="1116050" y="4680212"/>
            <a:ext cx="426757" cy="524301"/>
          </a:xfrm>
          <a:prstGeom prst="rect">
            <a:avLst/>
          </a:prstGeom>
          <a:noFill/>
          <a:ln>
            <a:noFill/>
          </a:ln>
        </p:spPr>
      </p:pic>
      <p:pic>
        <p:nvPicPr>
          <p:cNvPr id="228" name="Google Shape;228;p5"/>
          <p:cNvPicPr preferRelativeResize="0"/>
          <p:nvPr/>
        </p:nvPicPr>
        <p:blipFill rotWithShape="1">
          <a:blip r:embed="rId11">
            <a:alphaModFix/>
          </a:blip>
          <a:srcRect/>
          <a:stretch/>
        </p:blipFill>
        <p:spPr>
          <a:xfrm>
            <a:off x="1180156" y="7473288"/>
            <a:ext cx="426757" cy="530398"/>
          </a:xfrm>
          <a:prstGeom prst="rect">
            <a:avLst/>
          </a:prstGeom>
          <a:noFill/>
          <a:ln>
            <a:noFill/>
          </a:ln>
        </p:spPr>
      </p:pic>
      <p:pic>
        <p:nvPicPr>
          <p:cNvPr id="229" name="Google Shape;229;p5"/>
          <p:cNvPicPr preferRelativeResize="0"/>
          <p:nvPr/>
        </p:nvPicPr>
        <p:blipFill rotWithShape="1">
          <a:blip r:embed="rId12">
            <a:alphaModFix/>
          </a:blip>
          <a:srcRect/>
          <a:stretch/>
        </p:blipFill>
        <p:spPr>
          <a:xfrm>
            <a:off x="5980553" y="7516108"/>
            <a:ext cx="420660" cy="524301"/>
          </a:xfrm>
          <a:prstGeom prst="rect">
            <a:avLst/>
          </a:prstGeom>
          <a:noFill/>
          <a:ln>
            <a:noFill/>
          </a:ln>
        </p:spPr>
      </p:pic>
      <p:pic>
        <p:nvPicPr>
          <p:cNvPr id="230" name="Google Shape;230;p5"/>
          <p:cNvPicPr preferRelativeResize="0"/>
          <p:nvPr/>
        </p:nvPicPr>
        <p:blipFill rotWithShape="1">
          <a:blip r:embed="rId13">
            <a:alphaModFix/>
          </a:blip>
          <a:srcRect/>
          <a:stretch/>
        </p:blipFill>
        <p:spPr>
          <a:xfrm>
            <a:off x="5847488" y="2149456"/>
            <a:ext cx="426757" cy="524301"/>
          </a:xfrm>
          <a:prstGeom prst="rect">
            <a:avLst/>
          </a:prstGeom>
          <a:noFill/>
          <a:ln>
            <a:noFill/>
          </a:ln>
        </p:spPr>
      </p:pic>
      <p:sp>
        <p:nvSpPr>
          <p:cNvPr id="231" name="Google Shape;231;p5"/>
          <p:cNvSpPr/>
          <p:nvPr/>
        </p:nvSpPr>
        <p:spPr>
          <a:xfrm>
            <a:off x="5895654" y="5460134"/>
            <a:ext cx="4477643" cy="1258640"/>
          </a:xfrm>
          <a:prstGeom prst="rect">
            <a:avLst/>
          </a:prstGeom>
          <a:noFill/>
          <a:ln>
            <a:noFill/>
          </a:ln>
        </p:spPr>
        <p:txBody>
          <a:bodyPr spcFirstLastPara="1" wrap="square" lIns="0" tIns="0" rIns="0" bIns="0" anchor="t" anchorCtr="0">
            <a:noAutofit/>
          </a:bodyPr>
          <a:lstStyle/>
          <a:p>
            <a:pPr marL="0" marR="0" lvl="0" indent="0" algn="l" rtl="0">
              <a:lnSpc>
                <a:spcPct val="147727"/>
              </a:lnSpc>
              <a:spcBef>
                <a:spcPts val="0"/>
              </a:spcBef>
              <a:spcAft>
                <a:spcPts val="0"/>
              </a:spcAft>
              <a:buNone/>
            </a:pPr>
            <a:endParaRPr sz="2200">
              <a:solidFill>
                <a:srgbClr val="595959"/>
              </a:solidFill>
              <a:latin typeface="Arial"/>
              <a:ea typeface="Arial"/>
              <a:cs typeface="Arial"/>
              <a:sym typeface="Arial"/>
            </a:endParaRPr>
          </a:p>
        </p:txBody>
      </p:sp>
      <p:pic>
        <p:nvPicPr>
          <p:cNvPr id="232" name="Google Shape;232;p5"/>
          <p:cNvPicPr preferRelativeResize="0"/>
          <p:nvPr/>
        </p:nvPicPr>
        <p:blipFill rotWithShape="1">
          <a:blip r:embed="rId14">
            <a:alphaModFix/>
          </a:blip>
          <a:srcRect/>
          <a:stretch/>
        </p:blipFill>
        <p:spPr>
          <a:xfrm>
            <a:off x="5933897" y="4818568"/>
            <a:ext cx="320068" cy="403895"/>
          </a:xfrm>
          <a:prstGeom prst="rect">
            <a:avLst/>
          </a:prstGeom>
          <a:noFill/>
          <a:ln>
            <a:noFill/>
          </a:ln>
        </p:spPr>
      </p:pic>
      <p:pic>
        <p:nvPicPr>
          <p:cNvPr id="233" name="Google Shape;233;p5"/>
          <p:cNvPicPr preferRelativeResize="0"/>
          <p:nvPr/>
        </p:nvPicPr>
        <p:blipFill rotWithShape="1">
          <a:blip r:embed="rId15">
            <a:alphaModFix/>
          </a:blip>
          <a:srcRect/>
          <a:stretch/>
        </p:blipFill>
        <p:spPr>
          <a:xfrm>
            <a:off x="1191639" y="2172792"/>
            <a:ext cx="320068" cy="403895"/>
          </a:xfrm>
          <a:prstGeom prst="rect">
            <a:avLst/>
          </a:prstGeom>
          <a:noFill/>
          <a:ln>
            <a:noFill/>
          </a:ln>
        </p:spPr>
      </p:pic>
      <p:pic>
        <p:nvPicPr>
          <p:cNvPr id="234" name="Google Shape;234;p5"/>
          <p:cNvPicPr preferRelativeResize="0"/>
          <p:nvPr/>
        </p:nvPicPr>
        <p:blipFill rotWithShape="1">
          <a:blip r:embed="rId16">
            <a:alphaModFix/>
          </a:blip>
          <a:srcRect/>
          <a:stretch/>
        </p:blipFill>
        <p:spPr>
          <a:xfrm>
            <a:off x="17092638" y="-12820"/>
            <a:ext cx="1280491" cy="1280491"/>
          </a:xfrm>
          <a:prstGeom prst="rect">
            <a:avLst/>
          </a:prstGeom>
          <a:noFill/>
          <a:ln>
            <a:noFill/>
          </a:ln>
        </p:spPr>
      </p:pic>
      <p:sp>
        <p:nvSpPr>
          <p:cNvPr id="3" name="TextBox 2">
            <a:extLst>
              <a:ext uri="{FF2B5EF4-FFF2-40B4-BE49-F238E27FC236}">
                <a16:creationId xmlns:a16="http://schemas.microsoft.com/office/drawing/2014/main" id="{CD130EC3-7699-4D16-1416-55AAEC85C9DB}"/>
              </a:ext>
            </a:extLst>
          </p:cNvPr>
          <p:cNvSpPr txBox="1"/>
          <p:nvPr/>
        </p:nvSpPr>
        <p:spPr>
          <a:xfrm>
            <a:off x="8154706" y="9736644"/>
            <a:ext cx="948140" cy="523220"/>
          </a:xfrm>
          <a:prstGeom prst="rect">
            <a:avLst/>
          </a:prstGeom>
          <a:noFill/>
        </p:spPr>
        <p:txBody>
          <a:bodyPr wrap="square">
            <a:spAutoFit/>
          </a:bodyPr>
          <a:lstStyle/>
          <a:p>
            <a:r>
              <a:rPr lang="en-US" sz="2800" b="1" dirty="0">
                <a:latin typeface="+mj-lt"/>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animEffect transition="in" filter="fade">
                                      <p:cBhvr>
                                        <p:cTn id="13" dur="500"/>
                                        <p:tgtEl>
                                          <p:spTgt spid="200"/>
                                        </p:tgtEl>
                                      </p:cBhvr>
                                    </p:animEffect>
                                  </p:childTnLst>
                                </p:cTn>
                              </p:par>
                              <p:par>
                                <p:cTn id="14" presetID="10" presetClass="entr" presetSubtype="0" fill="hold" nodeType="with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nodeType="withEffect">
                                  <p:stCondLst>
                                    <p:cond delay="0"/>
                                  </p:stCondLst>
                                  <p:childTnLst>
                                    <p:set>
                                      <p:cBhvr>
                                        <p:cTn id="21" dur="1" fill="hold">
                                          <p:stCondLst>
                                            <p:cond delay="0"/>
                                          </p:stCondLst>
                                        </p:cTn>
                                        <p:tgtEl>
                                          <p:spTgt spid="203"/>
                                        </p:tgtEl>
                                        <p:attrNameLst>
                                          <p:attrName>style.visibility</p:attrName>
                                        </p:attrNameLst>
                                      </p:cBhvr>
                                      <p:to>
                                        <p:strVal val="visible"/>
                                      </p:to>
                                    </p:set>
                                    <p:animEffect transition="in" filter="fade">
                                      <p:cBhvr>
                                        <p:cTn id="22" dur="500"/>
                                        <p:tgtEl>
                                          <p:spTgt spid="203"/>
                                        </p:tgtEl>
                                      </p:cBhvr>
                                    </p:animEffect>
                                  </p:childTnLst>
                                </p:cTn>
                              </p:par>
                              <p:par>
                                <p:cTn id="23" presetID="10" presetClass="entr" presetSubtype="0" fill="hold" nodeType="withEffect">
                                  <p:stCondLst>
                                    <p:cond delay="0"/>
                                  </p:stCondLst>
                                  <p:childTnLst>
                                    <p:set>
                                      <p:cBhvr>
                                        <p:cTn id="24" dur="1" fill="hold">
                                          <p:stCondLst>
                                            <p:cond delay="0"/>
                                          </p:stCondLst>
                                        </p:cTn>
                                        <p:tgtEl>
                                          <p:spTgt spid="204"/>
                                        </p:tgtEl>
                                        <p:attrNameLst>
                                          <p:attrName>style.visibility</p:attrName>
                                        </p:attrNameLst>
                                      </p:cBhvr>
                                      <p:to>
                                        <p:strVal val="visible"/>
                                      </p:to>
                                    </p:set>
                                    <p:animEffect transition="in" filter="fade">
                                      <p:cBhvr>
                                        <p:cTn id="25" dur="500"/>
                                        <p:tgtEl>
                                          <p:spTgt spid="204"/>
                                        </p:tgtEl>
                                      </p:cBhvr>
                                    </p:animEffect>
                                  </p:childTnLst>
                                </p:cTn>
                              </p:par>
                              <p:par>
                                <p:cTn id="26" presetID="10" presetClass="entr" presetSubtype="0" fill="hold" nodeType="withEffect">
                                  <p:stCondLst>
                                    <p:cond delay="0"/>
                                  </p:stCondLst>
                                  <p:childTnLst>
                                    <p:set>
                                      <p:cBhvr>
                                        <p:cTn id="27" dur="1" fill="hold">
                                          <p:stCondLst>
                                            <p:cond delay="0"/>
                                          </p:stCondLst>
                                        </p:cTn>
                                        <p:tgtEl>
                                          <p:spTgt spid="205"/>
                                        </p:tgtEl>
                                        <p:attrNameLst>
                                          <p:attrName>style.visibility</p:attrName>
                                        </p:attrNameLst>
                                      </p:cBhvr>
                                      <p:to>
                                        <p:strVal val="visible"/>
                                      </p:to>
                                    </p:set>
                                    <p:animEffect transition="in" filter="fade">
                                      <p:cBhvr>
                                        <p:cTn id="28" dur="500"/>
                                        <p:tgtEl>
                                          <p:spTgt spid="205"/>
                                        </p:tgtEl>
                                      </p:cBhvr>
                                    </p:animEffect>
                                  </p:childTnLst>
                                </p:cTn>
                              </p:par>
                              <p:par>
                                <p:cTn id="29" presetID="10" presetClass="entr" presetSubtype="0" fill="hold" nodeType="withEffect">
                                  <p:stCondLst>
                                    <p:cond delay="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0"/>
                                  </p:stCondLst>
                                  <p:childTnLst>
                                    <p:set>
                                      <p:cBhvr>
                                        <p:cTn id="33" dur="1" fill="hold">
                                          <p:stCondLst>
                                            <p:cond delay="0"/>
                                          </p:stCondLst>
                                        </p:cTn>
                                        <p:tgtEl>
                                          <p:spTgt spid="207"/>
                                        </p:tgtEl>
                                        <p:attrNameLst>
                                          <p:attrName>style.visibility</p:attrName>
                                        </p:attrNameLst>
                                      </p:cBhvr>
                                      <p:to>
                                        <p:strVal val="visible"/>
                                      </p:to>
                                    </p:set>
                                    <p:animEffect transition="in" filter="fade">
                                      <p:cBhvr>
                                        <p:cTn id="34" dur="500"/>
                                        <p:tgtEl>
                                          <p:spTgt spid="207"/>
                                        </p:tgtEl>
                                      </p:cBhvr>
                                    </p:animEffect>
                                  </p:childTnLst>
                                </p:cTn>
                              </p:par>
                              <p:par>
                                <p:cTn id="35" presetID="10" presetClass="entr" presetSubtype="0" fill="hold" nodeType="withEffect">
                                  <p:stCondLst>
                                    <p:cond delay="0"/>
                                  </p:stCondLst>
                                  <p:childTnLst>
                                    <p:set>
                                      <p:cBhvr>
                                        <p:cTn id="36" dur="1" fill="hold">
                                          <p:stCondLst>
                                            <p:cond delay="0"/>
                                          </p:stCondLst>
                                        </p:cTn>
                                        <p:tgtEl>
                                          <p:spTgt spid="208"/>
                                        </p:tgtEl>
                                        <p:attrNameLst>
                                          <p:attrName>style.visibility</p:attrName>
                                        </p:attrNameLst>
                                      </p:cBhvr>
                                      <p:to>
                                        <p:strVal val="visible"/>
                                      </p:to>
                                    </p:set>
                                    <p:animEffect transition="in" filter="fade">
                                      <p:cBhvr>
                                        <p:cTn id="37" dur="500"/>
                                        <p:tgtEl>
                                          <p:spTgt spid="208"/>
                                        </p:tgtEl>
                                      </p:cBhvr>
                                    </p:animEffect>
                                  </p:childTnLst>
                                </p:cTn>
                              </p:par>
                              <p:par>
                                <p:cTn id="38" presetID="10" presetClass="entr" presetSubtype="0" fill="hold" nodeType="withEffect">
                                  <p:stCondLst>
                                    <p:cond delay="0"/>
                                  </p:stCondLst>
                                  <p:childTnLst>
                                    <p:set>
                                      <p:cBhvr>
                                        <p:cTn id="39" dur="1" fill="hold">
                                          <p:stCondLst>
                                            <p:cond delay="0"/>
                                          </p:stCondLst>
                                        </p:cTn>
                                        <p:tgtEl>
                                          <p:spTgt spid="209"/>
                                        </p:tgtEl>
                                        <p:attrNameLst>
                                          <p:attrName>style.visibility</p:attrName>
                                        </p:attrNameLst>
                                      </p:cBhvr>
                                      <p:to>
                                        <p:strVal val="visible"/>
                                      </p:to>
                                    </p:set>
                                    <p:animEffect transition="in" filter="fade">
                                      <p:cBhvr>
                                        <p:cTn id="40" dur="500"/>
                                        <p:tgtEl>
                                          <p:spTgt spid="209"/>
                                        </p:tgtEl>
                                      </p:cBhvr>
                                    </p:animEffect>
                                  </p:childTnLst>
                                </p:cTn>
                              </p:par>
                              <p:par>
                                <p:cTn id="41" presetID="10" presetClass="entr" presetSubtype="0" fill="hold" nodeType="withEffect">
                                  <p:stCondLst>
                                    <p:cond delay="0"/>
                                  </p:stCondLst>
                                  <p:childTnLst>
                                    <p:set>
                                      <p:cBhvr>
                                        <p:cTn id="42" dur="1" fill="hold">
                                          <p:stCondLst>
                                            <p:cond delay="0"/>
                                          </p:stCondLst>
                                        </p:cTn>
                                        <p:tgtEl>
                                          <p:spTgt spid="210"/>
                                        </p:tgtEl>
                                        <p:attrNameLst>
                                          <p:attrName>style.visibility</p:attrName>
                                        </p:attrNameLst>
                                      </p:cBhvr>
                                      <p:to>
                                        <p:strVal val="visible"/>
                                      </p:to>
                                    </p:set>
                                    <p:animEffect transition="in" filter="fade">
                                      <p:cBhvr>
                                        <p:cTn id="43" dur="500"/>
                                        <p:tgtEl>
                                          <p:spTgt spid="210"/>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12"/>
                                        </p:tgtEl>
                                        <p:attrNameLst>
                                          <p:attrName>style.visibility</p:attrName>
                                        </p:attrNameLst>
                                      </p:cBhvr>
                                      <p:to>
                                        <p:strVal val="visible"/>
                                      </p:to>
                                    </p:set>
                                    <p:animEffect transition="in" filter="fade">
                                      <p:cBhvr>
                                        <p:cTn id="49" dur="500"/>
                                        <p:tgtEl>
                                          <p:spTgt spid="212"/>
                                        </p:tgtEl>
                                      </p:cBhvr>
                                    </p:animEffect>
                                  </p:childTnLst>
                                </p:cTn>
                              </p:par>
                              <p:par>
                                <p:cTn id="50" presetID="10" presetClass="entr" presetSubtype="0" fill="hold" nodeType="withEffect">
                                  <p:stCondLst>
                                    <p:cond delay="0"/>
                                  </p:stCondLst>
                                  <p:childTnLst>
                                    <p:set>
                                      <p:cBhvr>
                                        <p:cTn id="51" dur="1" fill="hold">
                                          <p:stCondLst>
                                            <p:cond delay="0"/>
                                          </p:stCondLst>
                                        </p:cTn>
                                        <p:tgtEl>
                                          <p:spTgt spid="213"/>
                                        </p:tgtEl>
                                        <p:attrNameLst>
                                          <p:attrName>style.visibility</p:attrName>
                                        </p:attrNameLst>
                                      </p:cBhvr>
                                      <p:to>
                                        <p:strVal val="visible"/>
                                      </p:to>
                                    </p:set>
                                    <p:animEffect transition="in" filter="fade">
                                      <p:cBhvr>
                                        <p:cTn id="52" dur="500"/>
                                        <p:tgtEl>
                                          <p:spTgt spid="213"/>
                                        </p:tgtEl>
                                      </p:cBhvr>
                                    </p:animEffect>
                                  </p:childTnLst>
                                </p:cTn>
                              </p:par>
                              <p:par>
                                <p:cTn id="53" presetID="10" presetClass="entr" presetSubtype="0" fill="hold" nodeType="withEffect">
                                  <p:stCondLst>
                                    <p:cond delay="0"/>
                                  </p:stCondLst>
                                  <p:childTnLst>
                                    <p:set>
                                      <p:cBhvr>
                                        <p:cTn id="54" dur="1" fill="hold">
                                          <p:stCondLst>
                                            <p:cond delay="0"/>
                                          </p:stCondLst>
                                        </p:cTn>
                                        <p:tgtEl>
                                          <p:spTgt spid="214"/>
                                        </p:tgtEl>
                                        <p:attrNameLst>
                                          <p:attrName>style.visibility</p:attrName>
                                        </p:attrNameLst>
                                      </p:cBhvr>
                                      <p:to>
                                        <p:strVal val="visible"/>
                                      </p:to>
                                    </p:set>
                                    <p:animEffect transition="in" filter="fade">
                                      <p:cBhvr>
                                        <p:cTn id="55" dur="500"/>
                                        <p:tgtEl>
                                          <p:spTgt spid="214"/>
                                        </p:tgtEl>
                                      </p:cBhvr>
                                    </p:animEffect>
                                  </p:childTnLst>
                                </p:cTn>
                              </p:par>
                              <p:par>
                                <p:cTn id="56" presetID="10" presetClass="entr" presetSubtype="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Effect transition="in" filter="fade">
                                      <p:cBhvr>
                                        <p:cTn id="58" dur="500"/>
                                        <p:tgtEl>
                                          <p:spTgt spid="226"/>
                                        </p:tgtEl>
                                      </p:cBhvr>
                                    </p:animEffect>
                                  </p:childTnLst>
                                </p:cTn>
                              </p:par>
                              <p:par>
                                <p:cTn id="59" presetID="10" presetClass="entr" presetSubtype="0" fill="hold"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par>
                                <p:cTn id="62" presetID="10" presetClass="entr" presetSubtype="0" fill="hold" nodeType="withEffect">
                                  <p:stCondLst>
                                    <p:cond delay="0"/>
                                  </p:stCondLst>
                                  <p:childTnLst>
                                    <p:set>
                                      <p:cBhvr>
                                        <p:cTn id="63" dur="1" fill="hold">
                                          <p:stCondLst>
                                            <p:cond delay="0"/>
                                          </p:stCondLst>
                                        </p:cTn>
                                        <p:tgtEl>
                                          <p:spTgt spid="216"/>
                                        </p:tgtEl>
                                        <p:attrNameLst>
                                          <p:attrName>style.visibility</p:attrName>
                                        </p:attrNameLst>
                                      </p:cBhvr>
                                      <p:to>
                                        <p:strVal val="visible"/>
                                      </p:to>
                                    </p:set>
                                    <p:animEffect transition="in" filter="fade">
                                      <p:cBhvr>
                                        <p:cTn id="64" dur="500"/>
                                        <p:tgtEl>
                                          <p:spTgt spid="216"/>
                                        </p:tgtEl>
                                      </p:cBhvr>
                                    </p:animEffect>
                                  </p:childTnLst>
                                </p:cTn>
                              </p:par>
                              <p:par>
                                <p:cTn id="65" presetID="10" presetClass="entr" presetSubtype="0" fill="hold"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500"/>
                                        <p:tgtEl>
                                          <p:spTgt spid="219"/>
                                        </p:tgtEl>
                                      </p:cBhvr>
                                    </p:animEffect>
                                  </p:childTnLst>
                                </p:cTn>
                              </p:par>
                              <p:par>
                                <p:cTn id="68" presetID="10" presetClass="entr" presetSubtype="0" fill="hold" nodeType="withEffect">
                                  <p:stCondLst>
                                    <p:cond delay="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500"/>
                                        <p:tgtEl>
                                          <p:spTgt spid="220"/>
                                        </p:tgtEl>
                                      </p:cBhvr>
                                    </p:animEffect>
                                  </p:childTnLst>
                                </p:cTn>
                              </p:par>
                              <p:par>
                                <p:cTn id="71" presetID="10" presetClass="entr" presetSubtype="0" fill="hold" nodeType="withEffect">
                                  <p:stCondLst>
                                    <p:cond delay="0"/>
                                  </p:stCondLst>
                                  <p:childTnLst>
                                    <p:set>
                                      <p:cBhvr>
                                        <p:cTn id="72" dur="1" fill="hold">
                                          <p:stCondLst>
                                            <p:cond delay="0"/>
                                          </p:stCondLst>
                                        </p:cTn>
                                        <p:tgtEl>
                                          <p:spTgt spid="221"/>
                                        </p:tgtEl>
                                        <p:attrNameLst>
                                          <p:attrName>style.visibility</p:attrName>
                                        </p:attrNameLst>
                                      </p:cBhvr>
                                      <p:to>
                                        <p:strVal val="visible"/>
                                      </p:to>
                                    </p:set>
                                    <p:animEffect transition="in" filter="fade">
                                      <p:cBhvr>
                                        <p:cTn id="73" dur="500"/>
                                        <p:tgtEl>
                                          <p:spTgt spid="221"/>
                                        </p:tgtEl>
                                      </p:cBhvr>
                                    </p:animEffect>
                                  </p:childTnLst>
                                </p:cTn>
                              </p:par>
                              <p:par>
                                <p:cTn id="74" presetID="10" presetClass="entr" presetSubtype="0" fill="hold" nodeType="withEffect">
                                  <p:stCondLst>
                                    <p:cond delay="0"/>
                                  </p:stCondLst>
                                  <p:childTnLst>
                                    <p:set>
                                      <p:cBhvr>
                                        <p:cTn id="75" dur="1" fill="hold">
                                          <p:stCondLst>
                                            <p:cond delay="0"/>
                                          </p:stCondLst>
                                        </p:cTn>
                                        <p:tgtEl>
                                          <p:spTgt spid="222"/>
                                        </p:tgtEl>
                                        <p:attrNameLst>
                                          <p:attrName>style.visibility</p:attrName>
                                        </p:attrNameLst>
                                      </p:cBhvr>
                                      <p:to>
                                        <p:strVal val="visible"/>
                                      </p:to>
                                    </p:set>
                                    <p:animEffect transition="in" filter="fade">
                                      <p:cBhvr>
                                        <p:cTn id="76" dur="500"/>
                                        <p:tgtEl>
                                          <p:spTgt spid="222"/>
                                        </p:tgtEl>
                                      </p:cBhvr>
                                    </p:animEffect>
                                  </p:childTnLst>
                                </p:cTn>
                              </p:par>
                              <p:par>
                                <p:cTn id="77" presetID="10" presetClass="entr" presetSubtype="0" fill="hold" nodeType="withEffect">
                                  <p:stCondLst>
                                    <p:cond delay="0"/>
                                  </p:stCondLst>
                                  <p:childTnLst>
                                    <p:set>
                                      <p:cBhvr>
                                        <p:cTn id="78" dur="1" fill="hold">
                                          <p:stCondLst>
                                            <p:cond delay="0"/>
                                          </p:stCondLst>
                                        </p:cTn>
                                        <p:tgtEl>
                                          <p:spTgt spid="223"/>
                                        </p:tgtEl>
                                        <p:attrNameLst>
                                          <p:attrName>style.visibility</p:attrName>
                                        </p:attrNameLst>
                                      </p:cBhvr>
                                      <p:to>
                                        <p:strVal val="visible"/>
                                      </p:to>
                                    </p:set>
                                    <p:animEffect transition="in" filter="fade">
                                      <p:cBhvr>
                                        <p:cTn id="79" dur="500"/>
                                        <p:tgtEl>
                                          <p:spTgt spid="223"/>
                                        </p:tgtEl>
                                      </p:cBhvr>
                                    </p:animEffect>
                                  </p:childTnLst>
                                </p:cTn>
                              </p:par>
                              <p:par>
                                <p:cTn id="80" presetID="10" presetClass="entr" presetSubtype="0" fill="hold" nodeType="withEffect">
                                  <p:stCondLst>
                                    <p:cond delay="0"/>
                                  </p:stCondLst>
                                  <p:childTnLst>
                                    <p:set>
                                      <p:cBhvr>
                                        <p:cTn id="81" dur="1" fill="hold">
                                          <p:stCondLst>
                                            <p:cond delay="0"/>
                                          </p:stCondLst>
                                        </p:cTn>
                                        <p:tgtEl>
                                          <p:spTgt spid="224"/>
                                        </p:tgtEl>
                                        <p:attrNameLst>
                                          <p:attrName>style.visibility</p:attrName>
                                        </p:attrNameLst>
                                      </p:cBhvr>
                                      <p:to>
                                        <p:strVal val="visible"/>
                                      </p:to>
                                    </p:set>
                                    <p:animEffect transition="in" filter="fade">
                                      <p:cBhvr>
                                        <p:cTn id="82" dur="500"/>
                                        <p:tgtEl>
                                          <p:spTgt spid="224"/>
                                        </p:tgtEl>
                                      </p:cBhvr>
                                    </p:animEffect>
                                  </p:childTnLst>
                                </p:cTn>
                              </p:par>
                              <p:par>
                                <p:cTn id="83" presetID="10" presetClass="entr" presetSubtype="0" fill="hold" nodeType="withEffect">
                                  <p:stCondLst>
                                    <p:cond delay="0"/>
                                  </p:stCondLst>
                                  <p:childTnLst>
                                    <p:set>
                                      <p:cBhvr>
                                        <p:cTn id="84" dur="1" fill="hold">
                                          <p:stCondLst>
                                            <p:cond delay="0"/>
                                          </p:stCondLst>
                                        </p:cTn>
                                        <p:tgtEl>
                                          <p:spTgt spid="225"/>
                                        </p:tgtEl>
                                        <p:attrNameLst>
                                          <p:attrName>style.visibility</p:attrName>
                                        </p:attrNameLst>
                                      </p:cBhvr>
                                      <p:to>
                                        <p:strVal val="visible"/>
                                      </p:to>
                                    </p:set>
                                    <p:animEffect transition="in" filter="fade">
                                      <p:cBhvr>
                                        <p:cTn id="85" dur="500"/>
                                        <p:tgtEl>
                                          <p:spTgt spid="225"/>
                                        </p:tgtEl>
                                      </p:cBhvr>
                                    </p:animEffect>
                                  </p:childTnLst>
                                </p:cTn>
                              </p:par>
                              <p:par>
                                <p:cTn id="86" presetID="10" presetClass="entr" presetSubtype="0" fill="hold" nodeType="withEffect">
                                  <p:stCondLst>
                                    <p:cond delay="0"/>
                                  </p:stCondLst>
                                  <p:childTnLst>
                                    <p:set>
                                      <p:cBhvr>
                                        <p:cTn id="87" dur="1" fill="hold">
                                          <p:stCondLst>
                                            <p:cond delay="0"/>
                                          </p:stCondLst>
                                        </p:cTn>
                                        <p:tgtEl>
                                          <p:spTgt spid="231"/>
                                        </p:tgtEl>
                                        <p:attrNameLst>
                                          <p:attrName>style.visibility</p:attrName>
                                        </p:attrNameLst>
                                      </p:cBhvr>
                                      <p:to>
                                        <p:strVal val="visible"/>
                                      </p:to>
                                    </p:set>
                                    <p:animEffect transition="in" filter="fade">
                                      <p:cBhvr>
                                        <p:cTn id="88"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
          <p:cNvSpPr/>
          <p:nvPr/>
        </p:nvSpPr>
        <p:spPr>
          <a:xfrm>
            <a:off x="39872" y="1312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6"/>
          <p:cNvSpPr txBox="1"/>
          <p:nvPr/>
        </p:nvSpPr>
        <p:spPr>
          <a:xfrm>
            <a:off x="1887918" y="924956"/>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a:ea typeface="Arial"/>
                <a:cs typeface="Arial"/>
                <a:sym typeface="Arial"/>
              </a:rPr>
              <a:t> </a:t>
            </a:r>
            <a:endParaRPr sz="9000" b="1">
              <a:solidFill>
                <a:srgbClr val="003EA8"/>
              </a:solidFill>
              <a:latin typeface="Arial"/>
              <a:ea typeface="Arial"/>
              <a:cs typeface="Arial"/>
              <a:sym typeface="Arial"/>
            </a:endParaRPr>
          </a:p>
        </p:txBody>
      </p:sp>
      <p:sp>
        <p:nvSpPr>
          <p:cNvPr id="242" name="Google Shape;242;p6"/>
          <p:cNvSpPr/>
          <p:nvPr/>
        </p:nvSpPr>
        <p:spPr>
          <a:xfrm>
            <a:off x="295787" y="291782"/>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alphaModFix/>
            </a:blip>
            <a:stretch>
              <a:fillRect/>
            </a:stretch>
          </a:blipFill>
          <a:ln>
            <a:noFill/>
          </a:ln>
        </p:spPr>
      </p:sp>
      <p:sp>
        <p:nvSpPr>
          <p:cNvPr id="243" name="Google Shape;243;p6"/>
          <p:cNvSpPr/>
          <p:nvPr/>
        </p:nvSpPr>
        <p:spPr>
          <a:xfrm>
            <a:off x="557171" y="1601061"/>
            <a:ext cx="11125199" cy="773116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44" name="Google Shape;244;p6"/>
          <p:cNvSpPr/>
          <p:nvPr/>
        </p:nvSpPr>
        <p:spPr>
          <a:xfrm>
            <a:off x="7332971" y="6652194"/>
            <a:ext cx="1775484" cy="1462908"/>
          </a:xfrm>
          <a:custGeom>
            <a:avLst/>
            <a:gdLst/>
            <a:ahLst/>
            <a:cxnLst/>
            <a:rect l="l" t="t" r="r" b="b"/>
            <a:pathLst>
              <a:path w="1205191" h="975272" extrusionOk="0">
                <a:moveTo>
                  <a:pt x="108247" y="974708"/>
                </a:moveTo>
                <a:cubicBezTo>
                  <a:pt x="98679" y="854457"/>
                  <a:pt x="60295" y="742324"/>
                  <a:pt x="0" y="645215"/>
                </a:cubicBezTo>
                <a:lnTo>
                  <a:pt x="889026" y="0"/>
                </a:lnTo>
                <a:cubicBezTo>
                  <a:pt x="1079564" y="279324"/>
                  <a:pt x="1194715" y="614176"/>
                  <a:pt x="1205191" y="975272"/>
                </a:cubicBezTo>
                <a:close/>
              </a:path>
            </a:pathLst>
          </a:custGeom>
          <a:noFill/>
          <a:ln w="38100" cap="flat" cmpd="sng">
            <a:solidFill>
              <a:srgbClr val="DE58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45" name="Google Shape;245;p6"/>
          <p:cNvSpPr/>
          <p:nvPr/>
        </p:nvSpPr>
        <p:spPr>
          <a:xfrm>
            <a:off x="6815057" y="5612696"/>
            <a:ext cx="1723119" cy="1874072"/>
          </a:xfrm>
          <a:custGeom>
            <a:avLst/>
            <a:gdLst/>
            <a:ahLst/>
            <a:cxnLst/>
            <a:rect l="l" t="t" r="r" b="b"/>
            <a:pathLst>
              <a:path w="1169647" h="1249381" extrusionOk="0">
                <a:moveTo>
                  <a:pt x="280496" y="1249381"/>
                </a:moveTo>
                <a:cubicBezTo>
                  <a:pt x="205132" y="1160675"/>
                  <a:pt x="109168" y="1090014"/>
                  <a:pt x="0" y="1044791"/>
                </a:cubicBezTo>
                <a:lnTo>
                  <a:pt x="338879" y="0"/>
                </a:lnTo>
                <a:cubicBezTo>
                  <a:pt x="670603" y="118740"/>
                  <a:pt x="958024" y="330597"/>
                  <a:pt x="1169647" y="604075"/>
                </a:cubicBezTo>
                <a:close/>
              </a:path>
            </a:pathLst>
          </a:custGeom>
          <a:noFill/>
          <a:ln w="38100" cap="flat" cmpd="sng">
            <a:solidFill>
              <a:srgbClr val="7F64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46" name="Google Shape;246;p6"/>
          <p:cNvSpPr/>
          <p:nvPr/>
        </p:nvSpPr>
        <p:spPr>
          <a:xfrm>
            <a:off x="5629012" y="5455533"/>
            <a:ext cx="1510727" cy="1675418"/>
          </a:xfrm>
          <a:custGeom>
            <a:avLst/>
            <a:gdLst/>
            <a:ahLst/>
            <a:cxnLst/>
            <a:rect l="l" t="t" r="r" b="b"/>
            <a:pathLst>
              <a:path w="1025476" h="1116945" extrusionOk="0">
                <a:moveTo>
                  <a:pt x="686740" y="1116945"/>
                </a:moveTo>
                <a:cubicBezTo>
                  <a:pt x="629772" y="1102852"/>
                  <a:pt x="570196" y="1095374"/>
                  <a:pt x="508873" y="1095374"/>
                </a:cubicBezTo>
                <a:cubicBezTo>
                  <a:pt x="450454" y="1095374"/>
                  <a:pt x="393621" y="1102160"/>
                  <a:pt x="339117" y="1114987"/>
                </a:cubicBezTo>
                <a:lnTo>
                  <a:pt x="0" y="73114"/>
                </a:lnTo>
                <a:cubicBezTo>
                  <a:pt x="162947" y="25523"/>
                  <a:pt x="335311" y="0"/>
                  <a:pt x="513635" y="0"/>
                </a:cubicBezTo>
                <a:cubicBezTo>
                  <a:pt x="691305" y="0"/>
                  <a:pt x="863057" y="25335"/>
                  <a:pt x="1025476" y="72591"/>
                </a:cubicBezTo>
                <a:close/>
              </a:path>
            </a:pathLst>
          </a:custGeom>
          <a:noFill/>
          <a:ln w="38100" cap="flat" cmpd="sng">
            <a:solidFill>
              <a:srgbClr val="92B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247" name="Google Shape;247;p6"/>
          <p:cNvSpPr/>
          <p:nvPr/>
        </p:nvSpPr>
        <p:spPr>
          <a:xfrm>
            <a:off x="4228670" y="5616211"/>
            <a:ext cx="1720453" cy="1866714"/>
          </a:xfrm>
          <a:custGeom>
            <a:avLst/>
            <a:gdLst/>
            <a:ahLst/>
            <a:cxnLst/>
            <a:rect l="l" t="t" r="r" b="b"/>
            <a:pathLst>
              <a:path w="1167837" h="1244476" extrusionOk="0">
                <a:moveTo>
                  <a:pt x="1167837" y="1041012"/>
                </a:moveTo>
                <a:cubicBezTo>
                  <a:pt x="1057238" y="1085360"/>
                  <a:pt x="959865" y="1155700"/>
                  <a:pt x="883276" y="1244476"/>
                </a:cubicBezTo>
                <a:lnTo>
                  <a:pt x="0" y="603432"/>
                </a:lnTo>
                <a:cubicBezTo>
                  <a:pt x="211247" y="330444"/>
                  <a:pt x="498022" y="118857"/>
                  <a:pt x="828998" y="0"/>
                </a:cubicBezTo>
                <a:close/>
              </a:path>
            </a:pathLst>
          </a:custGeom>
          <a:noFill/>
          <a:ln w="38100" cap="flat" cmpd="sng">
            <a:solidFill>
              <a:srgbClr val="3CC5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48" name="Google Shape;248;p6"/>
          <p:cNvSpPr/>
          <p:nvPr/>
        </p:nvSpPr>
        <p:spPr>
          <a:xfrm>
            <a:off x="3657519" y="6654762"/>
            <a:ext cx="1765764" cy="1460943"/>
          </a:xfrm>
          <a:custGeom>
            <a:avLst/>
            <a:gdLst/>
            <a:ahLst/>
            <a:cxnLst/>
            <a:rect l="l" t="t" r="r" b="b"/>
            <a:pathLst>
              <a:path w="1198594" h="973962" extrusionOk="0">
                <a:moveTo>
                  <a:pt x="1198594" y="640462"/>
                </a:moveTo>
                <a:cubicBezTo>
                  <a:pt x="1136710" y="738458"/>
                  <a:pt x="1097251" y="852026"/>
                  <a:pt x="1087424" y="973962"/>
                </a:cubicBezTo>
                <a:lnTo>
                  <a:pt x="0" y="973403"/>
                </a:lnTo>
                <a:cubicBezTo>
                  <a:pt x="10821" y="613020"/>
                  <a:pt x="125905" y="278841"/>
                  <a:pt x="316118" y="0"/>
                </a:cubicBezTo>
                <a:close/>
              </a:path>
            </a:pathLst>
          </a:custGeom>
          <a:noFill/>
          <a:ln w="38100" cap="flat" cmpd="sng">
            <a:solidFill>
              <a:srgbClr val="1EAB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49" name="Google Shape;249;p6"/>
          <p:cNvSpPr txBox="1"/>
          <p:nvPr/>
        </p:nvSpPr>
        <p:spPr>
          <a:xfrm>
            <a:off x="8130203" y="5318282"/>
            <a:ext cx="2162687"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a:solidFill>
                  <a:srgbClr val="595959"/>
                </a:solidFill>
                <a:latin typeface="Arial"/>
                <a:ea typeface="Arial"/>
                <a:cs typeface="Arial"/>
                <a:sym typeface="Arial"/>
              </a:rPr>
              <a:t>Cung </a:t>
            </a:r>
            <a:r>
              <a:rPr lang="en-US" sz="1600" dirty="0" err="1">
                <a:solidFill>
                  <a:srgbClr val="595959"/>
                </a:solidFill>
                <a:latin typeface="Arial"/>
                <a:ea typeface="Arial"/>
                <a:cs typeface="Arial"/>
                <a:sym typeface="Arial"/>
              </a:rPr>
              <a:t>cấp</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trải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nghiệm</a:t>
            </a:r>
            <a:br>
              <a:rPr lang="en-US" sz="1600" dirty="0">
                <a:solidFill>
                  <a:srgbClr val="595959"/>
                </a:solidFill>
                <a:latin typeface="Arial"/>
                <a:ea typeface="Arial"/>
                <a:cs typeface="Arial"/>
                <a:sym typeface="Arial"/>
              </a:rPr>
            </a:br>
            <a:r>
              <a:rPr lang="en-US" sz="1600" dirty="0">
                <a:solidFill>
                  <a:srgbClr val="595959"/>
                </a:solidFill>
                <a:latin typeface="Arial"/>
                <a:ea typeface="Arial"/>
                <a:cs typeface="Arial"/>
                <a:sym typeface="Arial"/>
              </a:rPr>
              <a:t>VR </a:t>
            </a:r>
            <a:r>
              <a:rPr lang="en-US" sz="1600" dirty="0" err="1">
                <a:solidFill>
                  <a:srgbClr val="595959"/>
                </a:solidFill>
                <a:latin typeface="Arial"/>
                <a:ea typeface="Arial"/>
                <a:cs typeface="Arial"/>
                <a:sym typeface="Arial"/>
              </a:rPr>
              <a:t>và</a:t>
            </a:r>
            <a:r>
              <a:rPr lang="en-US" sz="1600" dirty="0">
                <a:solidFill>
                  <a:srgbClr val="595959"/>
                </a:solidFill>
                <a:latin typeface="Arial"/>
                <a:ea typeface="Arial"/>
                <a:cs typeface="Arial"/>
                <a:sym typeface="Arial"/>
              </a:rPr>
              <a:t> AR </a:t>
            </a:r>
            <a:r>
              <a:rPr lang="en-US" sz="1600" dirty="0" err="1">
                <a:solidFill>
                  <a:srgbClr val="595959"/>
                </a:solidFill>
                <a:latin typeface="Arial"/>
                <a:ea typeface="Arial"/>
                <a:cs typeface="Arial"/>
                <a:sym typeface="Arial"/>
              </a:rPr>
              <a:t>tiên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tiến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cho</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giải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trí</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và</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giáo</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dục</a:t>
            </a:r>
            <a:r>
              <a:rPr lang="en-US" sz="1600" dirty="0">
                <a:solidFill>
                  <a:srgbClr val="595959"/>
                </a:solidFill>
                <a:latin typeface="Arial"/>
                <a:ea typeface="Arial"/>
                <a:cs typeface="Arial"/>
                <a:sym typeface="Arial"/>
              </a:rPr>
              <a:t>.</a:t>
            </a:r>
            <a:endParaRPr dirty="0"/>
          </a:p>
        </p:txBody>
      </p:sp>
      <p:sp>
        <p:nvSpPr>
          <p:cNvPr id="250" name="Google Shape;250;p6"/>
          <p:cNvSpPr txBox="1"/>
          <p:nvPr/>
        </p:nvSpPr>
        <p:spPr>
          <a:xfrm>
            <a:off x="1691962" y="5193757"/>
            <a:ext cx="3069638"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a:solidFill>
                  <a:srgbClr val="595959"/>
                </a:solidFill>
                <a:latin typeface="Arial"/>
                <a:ea typeface="Arial"/>
                <a:cs typeface="Arial"/>
                <a:sym typeface="Arial"/>
              </a:rPr>
              <a:t>Cung </a:t>
            </a:r>
            <a:r>
              <a:rPr lang="en-US" sz="1600" dirty="0" err="1">
                <a:solidFill>
                  <a:srgbClr val="595959"/>
                </a:solidFill>
                <a:latin typeface="Arial"/>
                <a:ea typeface="Arial"/>
                <a:cs typeface="Arial"/>
                <a:sym typeface="Arial"/>
              </a:rPr>
              <a:t>cấp</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một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môi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trường</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thoải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mái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để</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thư</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giãn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làm</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việc</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nhóm</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và</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kết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nối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với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đồ</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uống</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chất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lượng</a:t>
            </a:r>
            <a:r>
              <a:rPr lang="en-US" sz="1600" dirty="0">
                <a:solidFill>
                  <a:srgbClr val="595959"/>
                </a:solidFill>
                <a:latin typeface="Arial"/>
                <a:ea typeface="Arial"/>
                <a:cs typeface="Arial"/>
                <a:sym typeface="Arial"/>
              </a:rPr>
              <a:t>.</a:t>
            </a:r>
            <a:endParaRPr dirty="0"/>
          </a:p>
        </p:txBody>
      </p:sp>
      <p:sp>
        <p:nvSpPr>
          <p:cNvPr id="251" name="Google Shape;251;p6"/>
          <p:cNvSpPr txBox="1"/>
          <p:nvPr/>
        </p:nvSpPr>
        <p:spPr>
          <a:xfrm>
            <a:off x="8365107" y="4931923"/>
            <a:ext cx="1802641"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a:solidFill>
                  <a:srgbClr val="484848"/>
                </a:solidFill>
                <a:latin typeface="Arial"/>
                <a:ea typeface="Arial"/>
                <a:cs typeface="Arial"/>
                <a:sym typeface="Arial"/>
              </a:rPr>
              <a:t>Công </a:t>
            </a:r>
            <a:r>
              <a:rPr lang="en-US" sz="2000" b="1" dirty="0" err="1">
                <a:solidFill>
                  <a:srgbClr val="484848"/>
                </a:solidFill>
                <a:latin typeface="Arial"/>
                <a:ea typeface="Arial"/>
                <a:cs typeface="Arial"/>
                <a:sym typeface="Arial"/>
              </a:rPr>
              <a:t>nghệ</a:t>
            </a:r>
            <a:r>
              <a:rPr lang="en-US" sz="2000" b="1" dirty="0">
                <a:solidFill>
                  <a:srgbClr val="484848"/>
                </a:solidFill>
                <a:latin typeface="Arial"/>
                <a:ea typeface="Arial"/>
                <a:cs typeface="Arial"/>
                <a:sym typeface="Arial"/>
              </a:rPr>
              <a:t> XR</a:t>
            </a:r>
            <a:endParaRPr dirty="0"/>
          </a:p>
        </p:txBody>
      </p:sp>
      <p:sp>
        <p:nvSpPr>
          <p:cNvPr id="252" name="Google Shape;252;p6"/>
          <p:cNvSpPr txBox="1"/>
          <p:nvPr/>
        </p:nvSpPr>
        <p:spPr>
          <a:xfrm>
            <a:off x="5200080" y="4285910"/>
            <a:ext cx="2408728" cy="98488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a:solidFill>
                  <a:srgbClr val="595959"/>
                </a:solidFill>
                <a:latin typeface="Arial"/>
                <a:ea typeface="Arial"/>
                <a:cs typeface="Arial"/>
                <a:sym typeface="Arial"/>
              </a:rPr>
              <a:t>Trang </a:t>
            </a:r>
            <a:r>
              <a:rPr lang="en-US" sz="1600" dirty="0" err="1">
                <a:solidFill>
                  <a:srgbClr val="595959"/>
                </a:solidFill>
                <a:latin typeface="Arial"/>
                <a:ea typeface="Arial"/>
                <a:cs typeface="Arial"/>
                <a:sym typeface="Arial"/>
              </a:rPr>
              <a:t>bị</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đầy</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đủ</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tiện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nghi</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để</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hỗ</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trợ</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sinh</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viên</a:t>
            </a:r>
            <a:r>
              <a:rPr lang="en-US" sz="1600" dirty="0">
                <a:solidFill>
                  <a:srgbClr val="595959"/>
                </a:solidFill>
                <a:latin typeface="Arial"/>
                <a:ea typeface="Arial"/>
                <a:cs typeface="Arial"/>
                <a:sym typeface="Arial"/>
              </a:rPr>
              <a:t>,</a:t>
            </a:r>
            <a:br>
              <a:rPr lang="en-US" sz="1600" dirty="0">
                <a:solidFill>
                  <a:srgbClr val="595959"/>
                </a:solidFill>
                <a:latin typeface="Arial"/>
                <a:ea typeface="Arial"/>
                <a:cs typeface="Arial"/>
                <a:sym typeface="Arial"/>
              </a:rPr>
            </a:br>
            <a:r>
              <a:rPr lang="en-US" sz="1600" dirty="0">
                <a:solidFill>
                  <a:srgbClr val="595959"/>
                </a:solidFill>
                <a:latin typeface="Arial"/>
                <a:ea typeface="Arial"/>
                <a:cs typeface="Arial"/>
                <a:sym typeface="Arial"/>
              </a:rPr>
              <a:t>freelancer </a:t>
            </a:r>
            <a:r>
              <a:rPr lang="en-US" sz="1600" dirty="0" err="1">
                <a:solidFill>
                  <a:srgbClr val="595959"/>
                </a:solidFill>
                <a:latin typeface="Arial"/>
                <a:ea typeface="Arial"/>
                <a:cs typeface="Arial"/>
                <a:sym typeface="Arial"/>
              </a:rPr>
              <a:t>và</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các</a:t>
            </a:r>
            <a:r>
              <a:rPr lang="en-US" sz="1600" dirty="0">
                <a:solidFill>
                  <a:srgbClr val="595959"/>
                </a:solidFill>
                <a:latin typeface="Arial"/>
                <a:ea typeface="Arial"/>
                <a:cs typeface="Arial"/>
                <a:sym typeface="Arial"/>
              </a:rPr>
              <a:t> startup </a:t>
            </a:r>
            <a:r>
              <a:rPr lang="en-US" sz="1600" dirty="0" err="1">
                <a:solidFill>
                  <a:srgbClr val="595959"/>
                </a:solidFill>
                <a:latin typeface="Arial"/>
                <a:ea typeface="Arial"/>
                <a:cs typeface="Arial"/>
                <a:sym typeface="Arial"/>
              </a:rPr>
              <a:t>phát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triển</a:t>
            </a:r>
            <a:r>
              <a:rPr lang="en-US" sz="1600" dirty="0">
                <a:solidFill>
                  <a:srgbClr val="595959"/>
                </a:solidFill>
                <a:latin typeface="Arial"/>
                <a:ea typeface="Arial"/>
                <a:cs typeface="Arial"/>
                <a:sym typeface="Arial"/>
              </a:rPr>
              <a:t> ý </a:t>
            </a:r>
            <a:r>
              <a:rPr lang="en-US" sz="1600" dirty="0" err="1">
                <a:solidFill>
                  <a:srgbClr val="595959"/>
                </a:solidFill>
                <a:latin typeface="Arial"/>
                <a:ea typeface="Arial"/>
                <a:cs typeface="Arial"/>
                <a:sym typeface="Arial"/>
              </a:rPr>
              <a:t>tưởng</a:t>
            </a:r>
            <a:r>
              <a:rPr lang="en-US" sz="1600" dirty="0">
                <a:solidFill>
                  <a:srgbClr val="595959"/>
                </a:solidFill>
                <a:latin typeface="Arial"/>
                <a:ea typeface="Arial"/>
                <a:cs typeface="Arial"/>
                <a:sym typeface="Arial"/>
              </a:rPr>
              <a:t>.</a:t>
            </a:r>
            <a:endParaRPr dirty="0"/>
          </a:p>
        </p:txBody>
      </p:sp>
      <p:sp>
        <p:nvSpPr>
          <p:cNvPr id="253" name="Google Shape;253;p6"/>
          <p:cNvSpPr txBox="1"/>
          <p:nvPr/>
        </p:nvSpPr>
        <p:spPr>
          <a:xfrm>
            <a:off x="1145063" y="6648145"/>
            <a:ext cx="2594498"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err="1">
                <a:solidFill>
                  <a:srgbClr val="484848"/>
                </a:solidFill>
                <a:latin typeface="Arial"/>
                <a:ea typeface="Arial"/>
                <a:cs typeface="Arial"/>
                <a:sym typeface="Arial"/>
              </a:rPr>
              <a:t>Không</a:t>
            </a:r>
            <a:r>
              <a:rPr lang="en-US" sz="2000" b="1" dirty="0">
                <a:solidFill>
                  <a:srgbClr val="484848"/>
                </a:solidFill>
                <a:latin typeface="Arial"/>
                <a:ea typeface="Arial"/>
                <a:cs typeface="Arial"/>
                <a:sym typeface="Arial"/>
              </a:rPr>
              <a:t> </a:t>
            </a:r>
            <a:r>
              <a:rPr lang="en-US" sz="2000" b="1" dirty="0" err="1">
                <a:solidFill>
                  <a:srgbClr val="484848"/>
                </a:solidFill>
                <a:latin typeface="Arial"/>
                <a:ea typeface="Arial"/>
                <a:cs typeface="Arial"/>
                <a:sym typeface="Arial"/>
              </a:rPr>
              <a:t>gian</a:t>
            </a:r>
            <a:r>
              <a:rPr lang="en-US" sz="2000" b="1" dirty="0">
                <a:solidFill>
                  <a:srgbClr val="484848"/>
                </a:solidFill>
                <a:latin typeface="Arial"/>
                <a:ea typeface="Arial"/>
                <a:cs typeface="Arial"/>
                <a:sym typeface="Arial"/>
              </a:rPr>
              <a:t> </a:t>
            </a:r>
            <a:r>
              <a:rPr lang="en-US" sz="2000" b="1" dirty="0" err="1">
                <a:solidFill>
                  <a:srgbClr val="484848"/>
                </a:solidFill>
                <a:latin typeface="Arial"/>
                <a:ea typeface="Arial"/>
                <a:cs typeface="Arial"/>
                <a:sym typeface="Arial"/>
              </a:rPr>
              <a:t>chơi</a:t>
            </a:r>
            <a:r>
              <a:rPr lang="en-US" sz="2000" b="1" dirty="0">
                <a:solidFill>
                  <a:srgbClr val="484848"/>
                </a:solidFill>
                <a:latin typeface="Arial"/>
                <a:ea typeface="Arial"/>
                <a:cs typeface="Arial"/>
                <a:sym typeface="Arial"/>
              </a:rPr>
              <a:t>  game</a:t>
            </a:r>
            <a:endParaRPr sz="2000" b="1" dirty="0">
              <a:solidFill>
                <a:srgbClr val="484848"/>
              </a:solidFill>
              <a:latin typeface="Arial"/>
              <a:ea typeface="Arial"/>
              <a:cs typeface="Arial"/>
              <a:sym typeface="Arial"/>
            </a:endParaRPr>
          </a:p>
        </p:txBody>
      </p:sp>
      <p:sp>
        <p:nvSpPr>
          <p:cNvPr id="254" name="Google Shape;254;p6"/>
          <p:cNvSpPr txBox="1"/>
          <p:nvPr/>
        </p:nvSpPr>
        <p:spPr>
          <a:xfrm>
            <a:off x="9223429" y="6673751"/>
            <a:ext cx="2470720"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err="1">
                <a:solidFill>
                  <a:srgbClr val="484848"/>
                </a:solidFill>
                <a:latin typeface="Arial"/>
                <a:ea typeface="Arial"/>
                <a:cs typeface="Arial"/>
                <a:sym typeface="Arial"/>
              </a:rPr>
              <a:t>Cộng</a:t>
            </a:r>
            <a:r>
              <a:rPr lang="en-US" sz="2000" b="1" dirty="0">
                <a:solidFill>
                  <a:srgbClr val="484848"/>
                </a:solidFill>
                <a:latin typeface="Arial"/>
                <a:ea typeface="Arial"/>
                <a:cs typeface="Arial"/>
                <a:sym typeface="Arial"/>
              </a:rPr>
              <a:t> </a:t>
            </a:r>
            <a:r>
              <a:rPr lang="en-US" sz="2000" b="1" dirty="0" err="1">
                <a:solidFill>
                  <a:srgbClr val="484848"/>
                </a:solidFill>
                <a:latin typeface="Arial"/>
                <a:ea typeface="Arial"/>
                <a:cs typeface="Arial"/>
                <a:sym typeface="Arial"/>
              </a:rPr>
              <a:t>đồng</a:t>
            </a:r>
            <a:r>
              <a:rPr lang="en-US" sz="2000" b="1" dirty="0">
                <a:solidFill>
                  <a:srgbClr val="484848"/>
                </a:solidFill>
                <a:latin typeface="Arial"/>
                <a:ea typeface="Arial"/>
                <a:cs typeface="Arial"/>
                <a:sym typeface="Arial"/>
              </a:rPr>
              <a:t> </a:t>
            </a:r>
            <a:r>
              <a:rPr lang="en-US" sz="2000" b="1" dirty="0" err="1">
                <a:solidFill>
                  <a:srgbClr val="484848"/>
                </a:solidFill>
                <a:latin typeface="Arial"/>
                <a:ea typeface="Arial"/>
                <a:cs typeface="Arial"/>
                <a:sym typeface="Arial"/>
              </a:rPr>
              <a:t>kết</a:t>
            </a:r>
            <a:r>
              <a:rPr lang="en-US" sz="2000" b="1" dirty="0">
                <a:solidFill>
                  <a:srgbClr val="484848"/>
                </a:solidFill>
                <a:latin typeface="Arial"/>
                <a:ea typeface="Arial"/>
                <a:cs typeface="Arial"/>
                <a:sym typeface="Arial"/>
              </a:rPr>
              <a:t> </a:t>
            </a:r>
            <a:r>
              <a:rPr lang="en-US" sz="2000" b="1" dirty="0" err="1">
                <a:solidFill>
                  <a:srgbClr val="484848"/>
                </a:solidFill>
                <a:latin typeface="Arial"/>
                <a:ea typeface="Arial"/>
                <a:cs typeface="Arial"/>
                <a:sym typeface="Arial"/>
              </a:rPr>
              <a:t>nối</a:t>
            </a:r>
            <a:endParaRPr sz="2000" b="1" dirty="0">
              <a:solidFill>
                <a:srgbClr val="484848"/>
              </a:solidFill>
              <a:latin typeface="Arial"/>
              <a:ea typeface="Arial"/>
              <a:cs typeface="Arial"/>
              <a:sym typeface="Arial"/>
            </a:endParaRPr>
          </a:p>
        </p:txBody>
      </p:sp>
      <p:sp>
        <p:nvSpPr>
          <p:cNvPr id="255" name="Google Shape;255;p6"/>
          <p:cNvSpPr txBox="1"/>
          <p:nvPr/>
        </p:nvSpPr>
        <p:spPr>
          <a:xfrm>
            <a:off x="5296772" y="3897794"/>
            <a:ext cx="2313556"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a:solidFill>
                  <a:srgbClr val="595959"/>
                </a:solidFill>
                <a:latin typeface="Arial"/>
                <a:ea typeface="Arial"/>
                <a:cs typeface="Arial"/>
                <a:sym typeface="Arial"/>
              </a:rPr>
              <a:t>Co-working Space</a:t>
            </a:r>
            <a:endParaRPr sz="2000" b="1" dirty="0">
              <a:solidFill>
                <a:srgbClr val="595959"/>
              </a:solidFill>
              <a:latin typeface="Arial"/>
              <a:ea typeface="Arial"/>
              <a:cs typeface="Arial"/>
              <a:sym typeface="Arial"/>
            </a:endParaRPr>
          </a:p>
        </p:txBody>
      </p:sp>
      <p:sp>
        <p:nvSpPr>
          <p:cNvPr id="256" name="Google Shape;256;p6"/>
          <p:cNvSpPr txBox="1"/>
          <p:nvPr/>
        </p:nvSpPr>
        <p:spPr>
          <a:xfrm>
            <a:off x="1066180" y="7272799"/>
            <a:ext cx="2604683" cy="98488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a:solidFill>
                  <a:srgbClr val="595959"/>
                </a:solidFill>
                <a:latin typeface="Arial"/>
                <a:ea typeface="Arial"/>
                <a:cs typeface="Arial"/>
                <a:sym typeface="Arial"/>
              </a:rPr>
              <a:t>Cung </a:t>
            </a:r>
            <a:r>
              <a:rPr lang="en-US" sz="1600" dirty="0" err="1">
                <a:solidFill>
                  <a:srgbClr val="595959"/>
                </a:solidFill>
                <a:latin typeface="Arial"/>
                <a:ea typeface="Arial"/>
                <a:cs typeface="Arial"/>
                <a:sym typeface="Arial"/>
              </a:rPr>
              <a:t>cấp</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cơ</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sở</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vật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chất</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tiên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tiến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cho</a:t>
            </a:r>
            <a:r>
              <a:rPr lang="en-US" sz="1600" dirty="0">
                <a:solidFill>
                  <a:srgbClr val="595959"/>
                </a:solidFill>
                <a:latin typeface="Arial"/>
                <a:ea typeface="Arial"/>
                <a:cs typeface="Arial"/>
                <a:sym typeface="Arial"/>
              </a:rPr>
              <a:t> game </a:t>
            </a:r>
            <a:r>
              <a:rPr lang="en-US" sz="1600" dirty="0" err="1">
                <a:solidFill>
                  <a:srgbClr val="595959"/>
                </a:solidFill>
                <a:latin typeface="Arial"/>
                <a:ea typeface="Arial"/>
                <a:cs typeface="Arial"/>
                <a:sym typeface="Arial"/>
              </a:rPr>
              <a:t>thủ</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trải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nghiệm</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và</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tham</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gia</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vào</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các</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giải</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đấu</a:t>
            </a:r>
            <a:r>
              <a:rPr lang="en-US" sz="1600" dirty="0">
                <a:solidFill>
                  <a:srgbClr val="595959"/>
                </a:solidFill>
                <a:latin typeface="Arial"/>
                <a:ea typeface="Arial"/>
                <a:cs typeface="Arial"/>
                <a:sym typeface="Arial"/>
              </a:rPr>
              <a:t>.</a:t>
            </a:r>
            <a:endParaRPr dirty="0"/>
          </a:p>
        </p:txBody>
      </p:sp>
      <p:sp>
        <p:nvSpPr>
          <p:cNvPr id="257" name="Google Shape;257;p6"/>
          <p:cNvSpPr txBox="1"/>
          <p:nvPr/>
        </p:nvSpPr>
        <p:spPr>
          <a:xfrm>
            <a:off x="9232990" y="7048881"/>
            <a:ext cx="2339511"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err="1">
                <a:solidFill>
                  <a:srgbClr val="595959"/>
                </a:solidFill>
                <a:latin typeface="Arial"/>
                <a:ea typeface="Arial"/>
                <a:cs typeface="Arial"/>
                <a:sym typeface="Arial"/>
              </a:rPr>
              <a:t>Tạo</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ra</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một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cộng</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đồng</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gắn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kết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tập</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trung</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vào</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sự</a:t>
            </a:r>
            <a:br>
              <a:rPr lang="en-US" sz="1600" dirty="0">
                <a:solidFill>
                  <a:srgbClr val="595959"/>
                </a:solidFill>
                <a:latin typeface="Arial"/>
                <a:ea typeface="Arial"/>
                <a:cs typeface="Arial"/>
                <a:sym typeface="Arial"/>
              </a:rPr>
            </a:br>
            <a:r>
              <a:rPr lang="en-US" sz="1600" dirty="0" err="1">
                <a:solidFill>
                  <a:srgbClr val="595959"/>
                </a:solidFill>
                <a:latin typeface="Arial"/>
                <a:ea typeface="Arial"/>
                <a:cs typeface="Arial"/>
                <a:sym typeface="Arial"/>
              </a:rPr>
              <a:t>phát</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triển</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công</a:t>
            </a:r>
            <a:r>
              <a:rPr lang="en-US" sz="1600" dirty="0">
                <a:solidFill>
                  <a:srgbClr val="595959"/>
                </a:solidFill>
                <a:latin typeface="Arial"/>
                <a:ea typeface="Arial"/>
                <a:cs typeface="Arial"/>
                <a:sym typeface="Arial"/>
              </a:rPr>
              <a:t> </a:t>
            </a:r>
            <a:r>
              <a:rPr lang="en-US" sz="1600" dirty="0" err="1">
                <a:solidFill>
                  <a:srgbClr val="595959"/>
                </a:solidFill>
                <a:latin typeface="Arial"/>
                <a:ea typeface="Arial"/>
                <a:cs typeface="Arial"/>
                <a:sym typeface="Arial"/>
              </a:rPr>
              <a:t>nghệ</a:t>
            </a:r>
            <a:r>
              <a:rPr lang="en-US" sz="1600" dirty="0">
                <a:solidFill>
                  <a:srgbClr val="595959"/>
                </a:solidFill>
                <a:latin typeface="Arial"/>
                <a:ea typeface="Arial"/>
                <a:cs typeface="Arial"/>
                <a:sym typeface="Arial"/>
              </a:rPr>
              <a:t>.</a:t>
            </a:r>
            <a:endParaRPr dirty="0"/>
          </a:p>
        </p:txBody>
      </p:sp>
      <p:sp>
        <p:nvSpPr>
          <p:cNvPr id="258" name="Google Shape;258;p6"/>
          <p:cNvSpPr txBox="1"/>
          <p:nvPr/>
        </p:nvSpPr>
        <p:spPr>
          <a:xfrm>
            <a:off x="2191444" y="4873812"/>
            <a:ext cx="1994712"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rgbClr val="484848"/>
                </a:solidFill>
                <a:latin typeface="Arial"/>
                <a:ea typeface="Arial"/>
                <a:cs typeface="Arial"/>
                <a:sym typeface="Arial"/>
              </a:rPr>
              <a:t>Cafe công nghệ</a:t>
            </a:r>
            <a:endParaRPr sz="2000" b="1">
              <a:solidFill>
                <a:srgbClr val="484848"/>
              </a:solidFill>
              <a:latin typeface="Arial"/>
              <a:ea typeface="Arial"/>
              <a:cs typeface="Arial"/>
              <a:sym typeface="Arial"/>
            </a:endParaRPr>
          </a:p>
        </p:txBody>
      </p:sp>
      <p:sp>
        <p:nvSpPr>
          <p:cNvPr id="259" name="Google Shape;259;p6"/>
          <p:cNvSpPr/>
          <p:nvPr/>
        </p:nvSpPr>
        <p:spPr>
          <a:xfrm>
            <a:off x="6086394" y="5932421"/>
            <a:ext cx="617417" cy="589274"/>
          </a:xfrm>
          <a:custGeom>
            <a:avLst/>
            <a:gdLst/>
            <a:ahLst/>
            <a:cxnLst/>
            <a:rect l="l" t="t" r="r" b="b"/>
            <a:pathLst>
              <a:path w="419100" h="392849" extrusionOk="0">
                <a:moveTo>
                  <a:pt x="44977" y="243058"/>
                </a:moveTo>
                <a:cubicBezTo>
                  <a:pt x="44977" y="219418"/>
                  <a:pt x="64141" y="200253"/>
                  <a:pt x="87782" y="200253"/>
                </a:cubicBezTo>
                <a:cubicBezTo>
                  <a:pt x="111423" y="200253"/>
                  <a:pt x="130587" y="219418"/>
                  <a:pt x="130587" y="243058"/>
                </a:cubicBezTo>
                <a:cubicBezTo>
                  <a:pt x="130587" y="266699"/>
                  <a:pt x="111423" y="285864"/>
                  <a:pt x="87782" y="285864"/>
                </a:cubicBezTo>
                <a:cubicBezTo>
                  <a:pt x="64141" y="285864"/>
                  <a:pt x="44977" y="266699"/>
                  <a:pt x="44977" y="243058"/>
                </a:cubicBezTo>
                <a:moveTo>
                  <a:pt x="17811" y="355396"/>
                </a:moveTo>
                <a:cubicBezTo>
                  <a:pt x="29006" y="326142"/>
                  <a:pt x="57217" y="306938"/>
                  <a:pt x="88539" y="307252"/>
                </a:cubicBezTo>
                <a:cubicBezTo>
                  <a:pt x="119861" y="307567"/>
                  <a:pt x="147681" y="327333"/>
                  <a:pt x="158286" y="356806"/>
                </a:cubicBezTo>
                <a:moveTo>
                  <a:pt x="284435" y="243058"/>
                </a:moveTo>
                <a:cubicBezTo>
                  <a:pt x="284435" y="219418"/>
                  <a:pt x="303600" y="200253"/>
                  <a:pt x="327240" y="200253"/>
                </a:cubicBezTo>
                <a:cubicBezTo>
                  <a:pt x="350881" y="200253"/>
                  <a:pt x="370046" y="219418"/>
                  <a:pt x="370046" y="243058"/>
                </a:cubicBezTo>
                <a:cubicBezTo>
                  <a:pt x="370046" y="266699"/>
                  <a:pt x="350881" y="285864"/>
                  <a:pt x="327240" y="285864"/>
                </a:cubicBezTo>
                <a:cubicBezTo>
                  <a:pt x="303600" y="285864"/>
                  <a:pt x="284435" y="266699"/>
                  <a:pt x="284435" y="243058"/>
                </a:cubicBezTo>
                <a:moveTo>
                  <a:pt x="314286" y="308552"/>
                </a:moveTo>
                <a:cubicBezTo>
                  <a:pt x="320935" y="307363"/>
                  <a:pt x="327708" y="307031"/>
                  <a:pt x="334441" y="307562"/>
                </a:cubicBezTo>
                <a:cubicBezTo>
                  <a:pt x="360550" y="310339"/>
                  <a:pt x="383390" y="326362"/>
                  <a:pt x="394887" y="349967"/>
                </a:cubicBezTo>
                <a:moveTo>
                  <a:pt x="0" y="392849"/>
                </a:moveTo>
                <a:lnTo>
                  <a:pt x="419100" y="392849"/>
                </a:lnTo>
                <a:moveTo>
                  <a:pt x="341452" y="392849"/>
                </a:moveTo>
                <a:lnTo>
                  <a:pt x="217893" y="392849"/>
                </a:lnTo>
                <a:lnTo>
                  <a:pt x="201434" y="318706"/>
                </a:lnTo>
                <a:cubicBezTo>
                  <a:pt x="200811" y="315887"/>
                  <a:pt x="201499" y="312938"/>
                  <a:pt x="203306" y="310687"/>
                </a:cubicBezTo>
                <a:cubicBezTo>
                  <a:pt x="205113" y="308435"/>
                  <a:pt x="207844" y="307125"/>
                  <a:pt x="210731" y="307124"/>
                </a:cubicBezTo>
                <a:lnTo>
                  <a:pt x="307124" y="307124"/>
                </a:lnTo>
                <a:cubicBezTo>
                  <a:pt x="316051" y="307125"/>
                  <a:pt x="323779" y="313326"/>
                  <a:pt x="325716" y="322040"/>
                </a:cubicBezTo>
                <a:close/>
                <a:moveTo>
                  <a:pt x="200025" y="0"/>
                </a:moveTo>
                <a:lnTo>
                  <a:pt x="200025" y="76200"/>
                </a:lnTo>
                <a:moveTo>
                  <a:pt x="161925" y="133350"/>
                </a:moveTo>
                <a:lnTo>
                  <a:pt x="171450" y="76200"/>
                </a:lnTo>
                <a:lnTo>
                  <a:pt x="228600" y="76200"/>
                </a:lnTo>
                <a:lnTo>
                  <a:pt x="238125" y="133350"/>
                </a:lnTo>
                <a:close/>
                <a:moveTo>
                  <a:pt x="260870" y="349986"/>
                </a:moveTo>
                <a:cubicBezTo>
                  <a:pt x="260870" y="353931"/>
                  <a:pt x="264069" y="357130"/>
                  <a:pt x="268014" y="357130"/>
                </a:cubicBezTo>
                <a:cubicBezTo>
                  <a:pt x="271959" y="357130"/>
                  <a:pt x="275158" y="353931"/>
                  <a:pt x="275158" y="349986"/>
                </a:cubicBezTo>
                <a:cubicBezTo>
                  <a:pt x="275158" y="346041"/>
                  <a:pt x="271959" y="342842"/>
                  <a:pt x="268014" y="342842"/>
                </a:cubicBezTo>
                <a:cubicBezTo>
                  <a:pt x="264069" y="342842"/>
                  <a:pt x="260870" y="346041"/>
                  <a:pt x="260870" y="349986"/>
                </a:cubicBezTo>
                <a:moveTo>
                  <a:pt x="296703" y="213093"/>
                </a:moveTo>
                <a:cubicBezTo>
                  <a:pt x="315501" y="233458"/>
                  <a:pt x="342365" y="244434"/>
                  <a:pt x="370046" y="243058"/>
                </a:cubicBezTo>
                <a:moveTo>
                  <a:pt x="44977" y="243058"/>
                </a:moveTo>
                <a:cubicBezTo>
                  <a:pt x="72657" y="244434"/>
                  <a:pt x="99521" y="233458"/>
                  <a:pt x="118319" y="213093"/>
                </a:cubicBezTo>
              </a:path>
            </a:pathLst>
          </a:custGeom>
          <a:noFill/>
          <a:ln w="38100" cap="flat" cmpd="sng">
            <a:solidFill>
              <a:srgbClr val="92B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0" name="Google Shape;260;p6"/>
          <p:cNvSpPr/>
          <p:nvPr/>
        </p:nvSpPr>
        <p:spPr>
          <a:xfrm>
            <a:off x="4871957" y="6241345"/>
            <a:ext cx="645665" cy="657225"/>
          </a:xfrm>
          <a:custGeom>
            <a:avLst/>
            <a:gdLst/>
            <a:ahLst/>
            <a:cxnLst/>
            <a:rect l="l" t="t" r="r" b="b"/>
            <a:pathLst>
              <a:path w="438275" h="438150" extrusionOk="0">
                <a:moveTo>
                  <a:pt x="14287" y="147637"/>
                </a:moveTo>
                <a:cubicBezTo>
                  <a:pt x="14287" y="118704"/>
                  <a:pt x="37742" y="95250"/>
                  <a:pt x="66675" y="95250"/>
                </a:cubicBezTo>
                <a:cubicBezTo>
                  <a:pt x="95607" y="95250"/>
                  <a:pt x="119062" y="118704"/>
                  <a:pt x="119062" y="147637"/>
                </a:cubicBezTo>
                <a:cubicBezTo>
                  <a:pt x="119062" y="176570"/>
                  <a:pt x="95607" y="200025"/>
                  <a:pt x="66675" y="200025"/>
                </a:cubicBezTo>
                <a:cubicBezTo>
                  <a:pt x="37742" y="200025"/>
                  <a:pt x="14287" y="176570"/>
                  <a:pt x="14287" y="147637"/>
                </a:cubicBezTo>
                <a:moveTo>
                  <a:pt x="133350" y="342900"/>
                </a:moveTo>
                <a:lnTo>
                  <a:pt x="103193" y="342900"/>
                </a:lnTo>
                <a:lnTo>
                  <a:pt x="95250" y="438150"/>
                </a:lnTo>
                <a:lnTo>
                  <a:pt x="38100" y="438150"/>
                </a:lnTo>
                <a:lnTo>
                  <a:pt x="30156" y="342900"/>
                </a:lnTo>
                <a:lnTo>
                  <a:pt x="0" y="342900"/>
                </a:lnTo>
                <a:lnTo>
                  <a:pt x="0" y="285750"/>
                </a:lnTo>
                <a:cubicBezTo>
                  <a:pt x="0" y="248926"/>
                  <a:pt x="29851" y="219075"/>
                  <a:pt x="66675" y="219075"/>
                </a:cubicBezTo>
                <a:cubicBezTo>
                  <a:pt x="103498" y="219075"/>
                  <a:pt x="133350" y="248926"/>
                  <a:pt x="133350" y="285750"/>
                </a:cubicBezTo>
                <a:close/>
                <a:moveTo>
                  <a:pt x="328745" y="342900"/>
                </a:moveTo>
                <a:lnTo>
                  <a:pt x="171450" y="342900"/>
                </a:lnTo>
                <a:moveTo>
                  <a:pt x="180975" y="0"/>
                </a:moveTo>
                <a:lnTo>
                  <a:pt x="295275" y="0"/>
                </a:lnTo>
                <a:cubicBezTo>
                  <a:pt x="295275" y="0"/>
                  <a:pt x="304800" y="0"/>
                  <a:pt x="304800" y="9525"/>
                </a:cubicBezTo>
                <a:lnTo>
                  <a:pt x="304800" y="161925"/>
                </a:lnTo>
                <a:cubicBezTo>
                  <a:pt x="304800" y="161925"/>
                  <a:pt x="304800" y="171450"/>
                  <a:pt x="295275" y="171450"/>
                </a:cubicBezTo>
                <a:lnTo>
                  <a:pt x="180975" y="171450"/>
                </a:lnTo>
                <a:cubicBezTo>
                  <a:pt x="180975" y="171450"/>
                  <a:pt x="171450" y="171450"/>
                  <a:pt x="171450" y="161925"/>
                </a:cubicBezTo>
                <a:lnTo>
                  <a:pt x="171450" y="9525"/>
                </a:lnTo>
                <a:cubicBezTo>
                  <a:pt x="171450" y="9525"/>
                  <a:pt x="171450" y="0"/>
                  <a:pt x="180975" y="0"/>
                </a:cubicBezTo>
                <a:moveTo>
                  <a:pt x="219075" y="38100"/>
                </a:moveTo>
                <a:cubicBezTo>
                  <a:pt x="209550" y="38100"/>
                  <a:pt x="209550" y="47625"/>
                  <a:pt x="209550" y="47625"/>
                </a:cubicBezTo>
                <a:lnTo>
                  <a:pt x="209550" y="123825"/>
                </a:lnTo>
                <a:cubicBezTo>
                  <a:pt x="209550" y="133350"/>
                  <a:pt x="219075" y="133350"/>
                  <a:pt x="219075" y="133350"/>
                </a:cubicBezTo>
                <a:lnTo>
                  <a:pt x="257175" y="133350"/>
                </a:lnTo>
                <a:cubicBezTo>
                  <a:pt x="266700" y="133350"/>
                  <a:pt x="266700" y="123825"/>
                  <a:pt x="266700" y="123825"/>
                </a:cubicBezTo>
                <a:lnTo>
                  <a:pt x="266700" y="47625"/>
                </a:lnTo>
                <a:cubicBezTo>
                  <a:pt x="266700" y="38100"/>
                  <a:pt x="257175" y="38100"/>
                  <a:pt x="257175" y="38100"/>
                </a:cubicBezTo>
                <a:lnTo>
                  <a:pt x="219075" y="38100"/>
                </a:lnTo>
                <a:moveTo>
                  <a:pt x="438150" y="395306"/>
                </a:moveTo>
                <a:cubicBezTo>
                  <a:pt x="438275" y="396532"/>
                  <a:pt x="437870" y="397752"/>
                  <a:pt x="437036" y="398659"/>
                </a:cubicBezTo>
                <a:cubicBezTo>
                  <a:pt x="436202" y="399566"/>
                  <a:pt x="435019" y="400072"/>
                  <a:pt x="433787" y="400050"/>
                </a:cubicBezTo>
                <a:lnTo>
                  <a:pt x="328231" y="400050"/>
                </a:lnTo>
                <a:cubicBezTo>
                  <a:pt x="326999" y="400072"/>
                  <a:pt x="325817" y="399566"/>
                  <a:pt x="324982" y="398659"/>
                </a:cubicBezTo>
                <a:cubicBezTo>
                  <a:pt x="324148" y="397752"/>
                  <a:pt x="323743" y="396532"/>
                  <a:pt x="323868" y="395306"/>
                </a:cubicBezTo>
                <a:lnTo>
                  <a:pt x="334479" y="271481"/>
                </a:lnTo>
                <a:cubicBezTo>
                  <a:pt x="334758" y="268817"/>
                  <a:pt x="336983" y="266781"/>
                  <a:pt x="339661" y="266738"/>
                </a:cubicBezTo>
                <a:lnTo>
                  <a:pt x="422338" y="266738"/>
                </a:lnTo>
                <a:cubicBezTo>
                  <a:pt x="425016" y="266781"/>
                  <a:pt x="427240" y="268817"/>
                  <a:pt x="427520" y="271481"/>
                </a:cubicBezTo>
                <a:close/>
                <a:moveTo>
                  <a:pt x="400050" y="180975"/>
                </a:moveTo>
                <a:cubicBezTo>
                  <a:pt x="410566" y="184128"/>
                  <a:pt x="417769" y="193808"/>
                  <a:pt x="417769" y="204787"/>
                </a:cubicBezTo>
                <a:cubicBezTo>
                  <a:pt x="417769" y="215766"/>
                  <a:pt x="410566" y="225446"/>
                  <a:pt x="400050" y="228600"/>
                </a:cubicBezTo>
                <a:lnTo>
                  <a:pt x="361950" y="228600"/>
                </a:lnTo>
                <a:cubicBezTo>
                  <a:pt x="351433" y="225446"/>
                  <a:pt x="344231" y="215766"/>
                  <a:pt x="344231" y="204787"/>
                </a:cubicBezTo>
                <a:cubicBezTo>
                  <a:pt x="344231" y="193808"/>
                  <a:pt x="351433" y="184128"/>
                  <a:pt x="361950" y="180975"/>
                </a:cubicBezTo>
                <a:lnTo>
                  <a:pt x="342900" y="152400"/>
                </a:lnTo>
                <a:lnTo>
                  <a:pt x="419100" y="152400"/>
                </a:lnTo>
                <a:lnTo>
                  <a:pt x="400050" y="180975"/>
                </a:lnTo>
                <a:close/>
                <a:moveTo>
                  <a:pt x="381000" y="228600"/>
                </a:moveTo>
                <a:lnTo>
                  <a:pt x="381000" y="266700"/>
                </a:lnTo>
              </a:path>
            </a:pathLst>
          </a:custGeom>
          <a:noFill/>
          <a:ln w="38100" cap="flat" cmpd="sng">
            <a:solidFill>
              <a:srgbClr val="3CC5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1" name="Google Shape;261;p6"/>
          <p:cNvSpPr/>
          <p:nvPr/>
        </p:nvSpPr>
        <p:spPr>
          <a:xfrm>
            <a:off x="7257970" y="6227058"/>
            <a:ext cx="625050" cy="642543"/>
          </a:xfrm>
          <a:custGeom>
            <a:avLst/>
            <a:gdLst/>
            <a:ahLst/>
            <a:cxnLst/>
            <a:rect l="l" t="t" r="r" b="b"/>
            <a:pathLst>
              <a:path w="424281" h="428362" extrusionOk="0">
                <a:moveTo>
                  <a:pt x="118883" y="428362"/>
                </a:moveTo>
                <a:lnTo>
                  <a:pt x="118883" y="348352"/>
                </a:lnTo>
                <a:cubicBezTo>
                  <a:pt x="78878" y="325301"/>
                  <a:pt x="49731" y="287201"/>
                  <a:pt x="38301" y="242434"/>
                </a:cubicBezTo>
                <a:cubicBezTo>
                  <a:pt x="14869" y="150803"/>
                  <a:pt x="70115" y="57458"/>
                  <a:pt x="161745" y="34027"/>
                </a:cubicBezTo>
                <a:cubicBezTo>
                  <a:pt x="196001" y="27169"/>
                  <a:pt x="214701" y="27657"/>
                  <a:pt x="247278" y="32311"/>
                </a:cubicBezTo>
                <a:cubicBezTo>
                  <a:pt x="285995" y="40194"/>
                  <a:pt x="319432" y="59472"/>
                  <a:pt x="342499" y="85737"/>
                </a:cubicBezTo>
                <a:moveTo>
                  <a:pt x="402259" y="225254"/>
                </a:moveTo>
                <a:lnTo>
                  <a:pt x="410537" y="237669"/>
                </a:lnTo>
                <a:cubicBezTo>
                  <a:pt x="412442" y="240336"/>
                  <a:pt x="413775" y="243384"/>
                  <a:pt x="414537" y="246623"/>
                </a:cubicBezTo>
                <a:cubicBezTo>
                  <a:pt x="418347" y="261863"/>
                  <a:pt x="409013" y="277484"/>
                  <a:pt x="393773" y="281294"/>
                </a:cubicBezTo>
                <a:lnTo>
                  <a:pt x="376056" y="285675"/>
                </a:lnTo>
                <a:lnTo>
                  <a:pt x="376056" y="332538"/>
                </a:lnTo>
                <a:cubicBezTo>
                  <a:pt x="376056" y="335586"/>
                  <a:pt x="375866" y="338825"/>
                  <a:pt x="375294" y="341873"/>
                </a:cubicBezTo>
                <a:cubicBezTo>
                  <a:pt x="370151" y="373115"/>
                  <a:pt x="340623" y="394070"/>
                  <a:pt x="309572" y="388926"/>
                </a:cubicBezTo>
                <a:lnTo>
                  <a:pt x="290331" y="385688"/>
                </a:lnTo>
                <a:lnTo>
                  <a:pt x="290331" y="428360"/>
                </a:lnTo>
                <a:moveTo>
                  <a:pt x="183560" y="156081"/>
                </a:moveTo>
                <a:cubicBezTo>
                  <a:pt x="183560" y="118064"/>
                  <a:pt x="214379" y="87245"/>
                  <a:pt x="252397" y="87245"/>
                </a:cubicBezTo>
                <a:lnTo>
                  <a:pt x="405231" y="87245"/>
                </a:lnTo>
                <a:cubicBezTo>
                  <a:pt x="415752" y="87245"/>
                  <a:pt x="424281" y="95774"/>
                  <a:pt x="424281" y="106295"/>
                </a:cubicBezTo>
                <a:lnTo>
                  <a:pt x="424281" y="205867"/>
                </a:lnTo>
                <a:cubicBezTo>
                  <a:pt x="424281" y="216388"/>
                  <a:pt x="415752" y="224917"/>
                  <a:pt x="405231" y="224917"/>
                </a:cubicBezTo>
                <a:lnTo>
                  <a:pt x="252397" y="224917"/>
                </a:lnTo>
                <a:cubicBezTo>
                  <a:pt x="214379" y="224917"/>
                  <a:pt x="183560" y="194098"/>
                  <a:pt x="183560" y="156081"/>
                </a:cubicBezTo>
                <a:close/>
                <a:moveTo>
                  <a:pt x="356034" y="87245"/>
                </a:moveTo>
                <a:lnTo>
                  <a:pt x="356034" y="224915"/>
                </a:lnTo>
                <a:moveTo>
                  <a:pt x="39290" y="156083"/>
                </a:moveTo>
                <a:lnTo>
                  <a:pt x="183560" y="156083"/>
                </a:lnTo>
              </a:path>
            </a:pathLst>
          </a:custGeom>
          <a:noFill/>
          <a:ln w="38100" cap="flat" cmpd="sng">
            <a:solidFill>
              <a:srgbClr val="7F64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2" name="Google Shape;262;p6"/>
          <p:cNvSpPr/>
          <p:nvPr/>
        </p:nvSpPr>
        <p:spPr>
          <a:xfrm>
            <a:off x="7958056" y="7270045"/>
            <a:ext cx="645481" cy="657225"/>
          </a:xfrm>
          <a:custGeom>
            <a:avLst/>
            <a:gdLst/>
            <a:ahLst/>
            <a:cxnLst/>
            <a:rect l="l" t="t" r="r" b="b"/>
            <a:pathLst>
              <a:path w="438150" h="438150" extrusionOk="0">
                <a:moveTo>
                  <a:pt x="85725" y="266700"/>
                </a:moveTo>
                <a:cubicBezTo>
                  <a:pt x="109397" y="266700"/>
                  <a:pt x="128587" y="285890"/>
                  <a:pt x="128587" y="309562"/>
                </a:cubicBezTo>
                <a:cubicBezTo>
                  <a:pt x="128587" y="333234"/>
                  <a:pt x="109397" y="352425"/>
                  <a:pt x="85725" y="352425"/>
                </a:cubicBezTo>
                <a:cubicBezTo>
                  <a:pt x="62052" y="352425"/>
                  <a:pt x="42862" y="333234"/>
                  <a:pt x="42862" y="309562"/>
                </a:cubicBezTo>
                <a:cubicBezTo>
                  <a:pt x="42862" y="285890"/>
                  <a:pt x="62052" y="266700"/>
                  <a:pt x="85725" y="266700"/>
                </a:cubicBezTo>
                <a:close/>
                <a:moveTo>
                  <a:pt x="0" y="438150"/>
                </a:moveTo>
                <a:cubicBezTo>
                  <a:pt x="9992" y="398963"/>
                  <a:pt x="45284" y="371541"/>
                  <a:pt x="85725" y="371541"/>
                </a:cubicBezTo>
                <a:cubicBezTo>
                  <a:pt x="126165" y="371541"/>
                  <a:pt x="161457" y="398963"/>
                  <a:pt x="171450" y="438150"/>
                </a:cubicBezTo>
                <a:moveTo>
                  <a:pt x="352425" y="266700"/>
                </a:moveTo>
                <a:cubicBezTo>
                  <a:pt x="376097" y="266700"/>
                  <a:pt x="395287" y="285890"/>
                  <a:pt x="395287" y="309562"/>
                </a:cubicBezTo>
                <a:cubicBezTo>
                  <a:pt x="395287" y="333234"/>
                  <a:pt x="376097" y="352425"/>
                  <a:pt x="352425" y="352425"/>
                </a:cubicBezTo>
                <a:cubicBezTo>
                  <a:pt x="328752" y="352425"/>
                  <a:pt x="309562" y="333234"/>
                  <a:pt x="309562" y="309562"/>
                </a:cubicBezTo>
                <a:cubicBezTo>
                  <a:pt x="309562" y="285890"/>
                  <a:pt x="328752" y="266700"/>
                  <a:pt x="352425" y="266700"/>
                </a:cubicBezTo>
                <a:close/>
                <a:moveTo>
                  <a:pt x="266700" y="438150"/>
                </a:moveTo>
                <a:cubicBezTo>
                  <a:pt x="276692" y="398963"/>
                  <a:pt x="311984" y="371541"/>
                  <a:pt x="352425" y="371541"/>
                </a:cubicBezTo>
                <a:cubicBezTo>
                  <a:pt x="392865" y="371541"/>
                  <a:pt x="428157" y="398963"/>
                  <a:pt x="438150" y="438150"/>
                </a:cubicBezTo>
                <a:moveTo>
                  <a:pt x="219075" y="247650"/>
                </a:moveTo>
                <a:cubicBezTo>
                  <a:pt x="242747" y="247650"/>
                  <a:pt x="261937" y="266840"/>
                  <a:pt x="261937" y="290512"/>
                </a:cubicBezTo>
                <a:cubicBezTo>
                  <a:pt x="261937" y="314184"/>
                  <a:pt x="242747" y="333375"/>
                  <a:pt x="219075" y="333375"/>
                </a:cubicBezTo>
                <a:cubicBezTo>
                  <a:pt x="195402" y="333375"/>
                  <a:pt x="176212" y="314184"/>
                  <a:pt x="176212" y="290512"/>
                </a:cubicBezTo>
                <a:cubicBezTo>
                  <a:pt x="176212" y="266840"/>
                  <a:pt x="195402" y="247650"/>
                  <a:pt x="219075" y="247650"/>
                </a:cubicBezTo>
                <a:close/>
                <a:moveTo>
                  <a:pt x="144494" y="394201"/>
                </a:moveTo>
                <a:cubicBezTo>
                  <a:pt x="160453" y="368331"/>
                  <a:pt x="188678" y="352579"/>
                  <a:pt x="219075" y="352579"/>
                </a:cubicBezTo>
                <a:cubicBezTo>
                  <a:pt x="249471" y="352579"/>
                  <a:pt x="277696" y="368331"/>
                  <a:pt x="293655" y="394201"/>
                </a:cubicBezTo>
                <a:moveTo>
                  <a:pt x="133350" y="0"/>
                </a:moveTo>
                <a:lnTo>
                  <a:pt x="104775" y="28575"/>
                </a:lnTo>
                <a:moveTo>
                  <a:pt x="133350" y="28575"/>
                </a:moveTo>
                <a:lnTo>
                  <a:pt x="104775" y="0"/>
                </a:lnTo>
                <a:moveTo>
                  <a:pt x="323850" y="19050"/>
                </a:moveTo>
                <a:lnTo>
                  <a:pt x="295275" y="47625"/>
                </a:lnTo>
                <a:moveTo>
                  <a:pt x="323850" y="47625"/>
                </a:moveTo>
                <a:lnTo>
                  <a:pt x="295275" y="19050"/>
                </a:lnTo>
                <a:moveTo>
                  <a:pt x="419100" y="95250"/>
                </a:moveTo>
                <a:lnTo>
                  <a:pt x="390525" y="123825"/>
                </a:lnTo>
                <a:moveTo>
                  <a:pt x="419100" y="123825"/>
                </a:moveTo>
                <a:lnTo>
                  <a:pt x="390525" y="95250"/>
                </a:lnTo>
                <a:moveTo>
                  <a:pt x="47625" y="66675"/>
                </a:moveTo>
                <a:lnTo>
                  <a:pt x="19050" y="95250"/>
                </a:lnTo>
                <a:moveTo>
                  <a:pt x="47625" y="95250"/>
                </a:moveTo>
                <a:lnTo>
                  <a:pt x="19050" y="66675"/>
                </a:lnTo>
                <a:moveTo>
                  <a:pt x="282701" y="200558"/>
                </a:moveTo>
                <a:cubicBezTo>
                  <a:pt x="297990" y="162342"/>
                  <a:pt x="326772" y="131066"/>
                  <a:pt x="363588" y="112661"/>
                </a:cubicBezTo>
                <a:moveTo>
                  <a:pt x="161925" y="28575"/>
                </a:moveTo>
                <a:lnTo>
                  <a:pt x="169430" y="32384"/>
                </a:lnTo>
                <a:cubicBezTo>
                  <a:pt x="212333" y="53825"/>
                  <a:pt x="241684" y="95285"/>
                  <a:pt x="247650" y="142875"/>
                </a:cubicBezTo>
                <a:lnTo>
                  <a:pt x="247650" y="142875"/>
                </a:lnTo>
                <a:moveTo>
                  <a:pt x="85725" y="85725"/>
                </a:moveTo>
                <a:lnTo>
                  <a:pt x="85725" y="85725"/>
                </a:lnTo>
                <a:cubicBezTo>
                  <a:pt x="144873" y="97549"/>
                  <a:pt x="193566" y="139375"/>
                  <a:pt x="214179" y="196062"/>
                </a:cubicBezTo>
                <a:lnTo>
                  <a:pt x="219075" y="209550"/>
                </a:lnTo>
              </a:path>
            </a:pathLst>
          </a:custGeom>
          <a:noFill/>
          <a:ln w="38100" cap="flat" cmpd="sng">
            <a:solidFill>
              <a:srgbClr val="DE58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3" name="Google Shape;263;p6"/>
          <p:cNvSpPr/>
          <p:nvPr/>
        </p:nvSpPr>
        <p:spPr>
          <a:xfrm>
            <a:off x="4186156" y="7270045"/>
            <a:ext cx="645481" cy="657225"/>
          </a:xfrm>
          <a:custGeom>
            <a:avLst/>
            <a:gdLst/>
            <a:ahLst/>
            <a:cxnLst/>
            <a:rect l="l" t="t" r="r" b="b"/>
            <a:pathLst>
              <a:path w="438150" h="438150" extrusionOk="0">
                <a:moveTo>
                  <a:pt x="409575" y="352425"/>
                </a:moveTo>
                <a:lnTo>
                  <a:pt x="400050" y="438150"/>
                </a:lnTo>
                <a:lnTo>
                  <a:pt x="228600" y="409575"/>
                </a:lnTo>
                <a:lnTo>
                  <a:pt x="200025" y="352425"/>
                </a:lnTo>
                <a:close/>
                <a:moveTo>
                  <a:pt x="95250" y="314325"/>
                </a:moveTo>
                <a:lnTo>
                  <a:pt x="28575" y="314325"/>
                </a:lnTo>
                <a:lnTo>
                  <a:pt x="0" y="123825"/>
                </a:lnTo>
                <a:lnTo>
                  <a:pt x="276225" y="0"/>
                </a:lnTo>
                <a:lnTo>
                  <a:pt x="438150" y="28575"/>
                </a:lnTo>
                <a:lnTo>
                  <a:pt x="409575" y="314325"/>
                </a:lnTo>
                <a:lnTo>
                  <a:pt x="333375" y="314325"/>
                </a:lnTo>
                <a:lnTo>
                  <a:pt x="314325" y="114300"/>
                </a:lnTo>
                <a:lnTo>
                  <a:pt x="304800" y="114300"/>
                </a:lnTo>
                <a:lnTo>
                  <a:pt x="285750" y="314325"/>
                </a:lnTo>
                <a:lnTo>
                  <a:pt x="228600" y="314325"/>
                </a:lnTo>
                <a:lnTo>
                  <a:pt x="209550" y="152400"/>
                </a:lnTo>
                <a:lnTo>
                  <a:pt x="195262" y="152400"/>
                </a:lnTo>
                <a:lnTo>
                  <a:pt x="190500" y="314325"/>
                </a:lnTo>
                <a:lnTo>
                  <a:pt x="133350" y="314325"/>
                </a:lnTo>
                <a:lnTo>
                  <a:pt x="104775" y="180975"/>
                </a:lnTo>
                <a:lnTo>
                  <a:pt x="90487" y="180975"/>
                </a:lnTo>
                <a:close/>
              </a:path>
            </a:pathLst>
          </a:custGeom>
          <a:noFill/>
          <a:ln w="38100" cap="flat" cmpd="sng">
            <a:solidFill>
              <a:srgbClr val="1EAB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4" name="Google Shape;264;p6"/>
          <p:cNvSpPr/>
          <p:nvPr/>
        </p:nvSpPr>
        <p:spPr>
          <a:xfrm>
            <a:off x="5907800" y="7598658"/>
            <a:ext cx="968222" cy="728663"/>
          </a:xfrm>
          <a:custGeom>
            <a:avLst/>
            <a:gdLst/>
            <a:ahLst/>
            <a:cxnLst/>
            <a:rect l="l" t="t" r="r" b="b"/>
            <a:pathLst>
              <a:path w="657225" h="485775" extrusionOk="0">
                <a:moveTo>
                  <a:pt x="614362" y="71437"/>
                </a:moveTo>
                <a:cubicBezTo>
                  <a:pt x="638034" y="71437"/>
                  <a:pt x="657225" y="90627"/>
                  <a:pt x="657225" y="114300"/>
                </a:cubicBezTo>
                <a:cubicBezTo>
                  <a:pt x="657225" y="137972"/>
                  <a:pt x="638034" y="157162"/>
                  <a:pt x="614362" y="157162"/>
                </a:cubicBezTo>
                <a:cubicBezTo>
                  <a:pt x="590690" y="157162"/>
                  <a:pt x="571500" y="137972"/>
                  <a:pt x="571500" y="114300"/>
                </a:cubicBezTo>
                <a:cubicBezTo>
                  <a:pt x="571500" y="90627"/>
                  <a:pt x="590690" y="71437"/>
                  <a:pt x="614362" y="71437"/>
                </a:cubicBezTo>
                <a:close/>
                <a:moveTo>
                  <a:pt x="300037" y="0"/>
                </a:moveTo>
                <a:cubicBezTo>
                  <a:pt x="315819" y="0"/>
                  <a:pt x="328612" y="12793"/>
                  <a:pt x="328612" y="28575"/>
                </a:cubicBezTo>
                <a:cubicBezTo>
                  <a:pt x="328612" y="44356"/>
                  <a:pt x="315819" y="57150"/>
                  <a:pt x="300037" y="57150"/>
                </a:cubicBezTo>
                <a:cubicBezTo>
                  <a:pt x="284255" y="57150"/>
                  <a:pt x="271462" y="44356"/>
                  <a:pt x="271462" y="28575"/>
                </a:cubicBezTo>
                <a:cubicBezTo>
                  <a:pt x="271462" y="12793"/>
                  <a:pt x="284255" y="0"/>
                  <a:pt x="300037" y="0"/>
                </a:cubicBezTo>
                <a:close/>
                <a:moveTo>
                  <a:pt x="557212" y="300037"/>
                </a:moveTo>
                <a:cubicBezTo>
                  <a:pt x="572993" y="300037"/>
                  <a:pt x="585787" y="312830"/>
                  <a:pt x="585787" y="328612"/>
                </a:cubicBezTo>
                <a:cubicBezTo>
                  <a:pt x="585787" y="344393"/>
                  <a:pt x="572993" y="357187"/>
                  <a:pt x="557212" y="357187"/>
                </a:cubicBezTo>
                <a:cubicBezTo>
                  <a:pt x="541431" y="357187"/>
                  <a:pt x="528637" y="344393"/>
                  <a:pt x="528637" y="328612"/>
                </a:cubicBezTo>
                <a:cubicBezTo>
                  <a:pt x="528637" y="312830"/>
                  <a:pt x="541431" y="300037"/>
                  <a:pt x="557212" y="300037"/>
                </a:cubicBezTo>
                <a:close/>
                <a:moveTo>
                  <a:pt x="28575" y="328612"/>
                </a:moveTo>
                <a:cubicBezTo>
                  <a:pt x="44356" y="328612"/>
                  <a:pt x="57150" y="341405"/>
                  <a:pt x="57150" y="357187"/>
                </a:cubicBezTo>
                <a:cubicBezTo>
                  <a:pt x="57150" y="372968"/>
                  <a:pt x="44356" y="385762"/>
                  <a:pt x="28575" y="385762"/>
                </a:cubicBezTo>
                <a:cubicBezTo>
                  <a:pt x="12793" y="385762"/>
                  <a:pt x="0" y="372968"/>
                  <a:pt x="0" y="357187"/>
                </a:cubicBezTo>
                <a:cubicBezTo>
                  <a:pt x="0" y="341405"/>
                  <a:pt x="12793" y="328612"/>
                  <a:pt x="28575" y="328612"/>
                </a:cubicBezTo>
                <a:close/>
                <a:moveTo>
                  <a:pt x="228600" y="228600"/>
                </a:moveTo>
                <a:cubicBezTo>
                  <a:pt x="244381" y="228600"/>
                  <a:pt x="257175" y="241393"/>
                  <a:pt x="257175" y="257175"/>
                </a:cubicBezTo>
                <a:cubicBezTo>
                  <a:pt x="257175" y="272956"/>
                  <a:pt x="244381" y="285750"/>
                  <a:pt x="228600" y="285750"/>
                </a:cubicBezTo>
                <a:cubicBezTo>
                  <a:pt x="212818" y="285750"/>
                  <a:pt x="200025" y="272956"/>
                  <a:pt x="200025" y="257175"/>
                </a:cubicBezTo>
                <a:cubicBezTo>
                  <a:pt x="200025" y="241393"/>
                  <a:pt x="212818" y="228600"/>
                  <a:pt x="228600" y="228600"/>
                </a:cubicBezTo>
                <a:close/>
                <a:moveTo>
                  <a:pt x="314325" y="400050"/>
                </a:moveTo>
                <a:cubicBezTo>
                  <a:pt x="337997" y="400050"/>
                  <a:pt x="357187" y="419240"/>
                  <a:pt x="357187" y="442912"/>
                </a:cubicBezTo>
                <a:cubicBezTo>
                  <a:pt x="357187" y="466584"/>
                  <a:pt x="337997" y="485775"/>
                  <a:pt x="314325" y="485775"/>
                </a:cubicBezTo>
                <a:cubicBezTo>
                  <a:pt x="290652" y="485775"/>
                  <a:pt x="271462" y="466584"/>
                  <a:pt x="271462" y="442912"/>
                </a:cubicBezTo>
                <a:cubicBezTo>
                  <a:pt x="271462" y="419240"/>
                  <a:pt x="290652" y="400050"/>
                  <a:pt x="314325" y="400050"/>
                </a:cubicBezTo>
                <a:close/>
                <a:moveTo>
                  <a:pt x="317925" y="400278"/>
                </a:moveTo>
                <a:lnTo>
                  <a:pt x="300037" y="57150"/>
                </a:lnTo>
                <a:moveTo>
                  <a:pt x="256803" y="256289"/>
                </a:moveTo>
                <a:lnTo>
                  <a:pt x="573243" y="126215"/>
                </a:lnTo>
                <a:moveTo>
                  <a:pt x="207711" y="276491"/>
                </a:moveTo>
                <a:lnTo>
                  <a:pt x="51777" y="340556"/>
                </a:lnTo>
                <a:moveTo>
                  <a:pt x="573243" y="108927"/>
                </a:moveTo>
                <a:lnTo>
                  <a:pt x="328612" y="28575"/>
                </a:lnTo>
                <a:moveTo>
                  <a:pt x="606618" y="157162"/>
                </a:moveTo>
                <a:lnTo>
                  <a:pt x="574071" y="305609"/>
                </a:lnTo>
                <a:moveTo>
                  <a:pt x="275434" y="46948"/>
                </a:moveTo>
                <a:lnTo>
                  <a:pt x="36061" y="328041"/>
                </a:lnTo>
                <a:moveTo>
                  <a:pt x="53806" y="370446"/>
                </a:moveTo>
                <a:lnTo>
                  <a:pt x="274462" y="427053"/>
                </a:lnTo>
                <a:moveTo>
                  <a:pt x="535352" y="346871"/>
                </a:moveTo>
                <a:lnTo>
                  <a:pt x="357187" y="427053"/>
                </a:lnTo>
                <a:moveTo>
                  <a:pt x="535352" y="310353"/>
                </a:moveTo>
                <a:lnTo>
                  <a:pt x="322983" y="45462"/>
                </a:lnTo>
                <a:moveTo>
                  <a:pt x="287635" y="54806"/>
                </a:moveTo>
                <a:lnTo>
                  <a:pt x="241258" y="231600"/>
                </a:lnTo>
                <a:moveTo>
                  <a:pt x="241487" y="282549"/>
                </a:moveTo>
                <a:lnTo>
                  <a:pt x="297780" y="403336"/>
                </a:lnTo>
                <a:moveTo>
                  <a:pt x="342499" y="410679"/>
                </a:moveTo>
                <a:lnTo>
                  <a:pt x="584673" y="145218"/>
                </a:lnTo>
              </a:path>
            </a:pathLst>
          </a:custGeom>
          <a:noFill/>
          <a:ln w="38100"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65" name="Google Shape;265;p6"/>
          <p:cNvSpPr txBox="1"/>
          <p:nvPr/>
        </p:nvSpPr>
        <p:spPr>
          <a:xfrm>
            <a:off x="1334891" y="1892079"/>
            <a:ext cx="9905863" cy="15388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dirty="0" err="1">
                <a:solidFill>
                  <a:srgbClr val="366092"/>
                </a:solidFill>
                <a:latin typeface="Arial"/>
                <a:ea typeface="Arial"/>
                <a:cs typeface="Arial"/>
                <a:sym typeface="Arial"/>
              </a:rPr>
              <a:t>Khám</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phá</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không</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gian</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đa</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dạng</a:t>
            </a:r>
            <a:r>
              <a:rPr lang="en-US" sz="4800" b="1" dirty="0">
                <a:solidFill>
                  <a:srgbClr val="366092"/>
                </a:solidFill>
                <a:latin typeface="Arial"/>
                <a:ea typeface="Arial"/>
                <a:cs typeface="Arial"/>
                <a:sym typeface="Arial"/>
              </a:rPr>
              <a:t> </a:t>
            </a:r>
            <a:r>
              <a:rPr lang="en-US" sz="4800" b="1" dirty="0" err="1">
                <a:solidFill>
                  <a:srgbClr val="366092"/>
                </a:solidFill>
                <a:latin typeface="Arial"/>
                <a:ea typeface="Arial"/>
                <a:cs typeface="Arial"/>
                <a:sym typeface="Arial"/>
              </a:rPr>
              <a:t>tại</a:t>
            </a:r>
            <a:r>
              <a:rPr lang="en-US" sz="4800" b="1" dirty="0">
                <a:solidFill>
                  <a:srgbClr val="366092"/>
                </a:solidFill>
                <a:latin typeface="Arial"/>
                <a:ea typeface="Arial"/>
                <a:cs typeface="Arial"/>
                <a:sym typeface="Arial"/>
              </a:rPr>
              <a:t> </a:t>
            </a:r>
            <a:endParaRPr sz="4800" b="1" dirty="0">
              <a:solidFill>
                <a:srgbClr val="366092"/>
              </a:solidFill>
              <a:latin typeface="Arial"/>
              <a:ea typeface="Arial"/>
              <a:cs typeface="Arial"/>
              <a:sym typeface="Arial"/>
            </a:endParaRPr>
          </a:p>
          <a:p>
            <a:pPr marL="0" marR="0" lvl="0" indent="0" algn="ctr" rtl="0">
              <a:spcBef>
                <a:spcPts val="0"/>
              </a:spcBef>
              <a:spcAft>
                <a:spcPts val="0"/>
              </a:spcAft>
              <a:buNone/>
            </a:pPr>
            <a:r>
              <a:rPr lang="en-US" sz="5000" b="1" dirty="0">
                <a:solidFill>
                  <a:srgbClr val="366092"/>
                </a:solidFill>
                <a:latin typeface="Arial"/>
                <a:ea typeface="Arial"/>
                <a:cs typeface="Arial"/>
                <a:sym typeface="Arial"/>
              </a:rPr>
              <a:t>Elite </a:t>
            </a:r>
            <a:r>
              <a:rPr lang="en-US" sz="5000" b="1" dirty="0" err="1">
                <a:solidFill>
                  <a:srgbClr val="366092"/>
                </a:solidFill>
                <a:latin typeface="Arial"/>
                <a:ea typeface="Arial"/>
                <a:cs typeface="Arial"/>
                <a:sym typeface="Arial"/>
              </a:rPr>
              <a:t>CyberZone</a:t>
            </a:r>
            <a:endParaRPr sz="5000" b="1" dirty="0">
              <a:solidFill>
                <a:srgbClr val="366092"/>
              </a:solidFill>
              <a:latin typeface="Arial"/>
              <a:ea typeface="Arial"/>
              <a:cs typeface="Arial"/>
              <a:sym typeface="Arial"/>
            </a:endParaRPr>
          </a:p>
        </p:txBody>
      </p:sp>
      <p:sp>
        <p:nvSpPr>
          <p:cNvPr id="266" name="Google Shape;266;p6"/>
          <p:cNvSpPr/>
          <p:nvPr/>
        </p:nvSpPr>
        <p:spPr>
          <a:xfrm>
            <a:off x="11351065" y="734339"/>
            <a:ext cx="6269234" cy="1728961"/>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5">
              <a:alphaModFix/>
            </a:blip>
            <a:stretch>
              <a:fillRect/>
            </a:stretch>
          </a:blipFill>
          <a:ln>
            <a:noFill/>
          </a:ln>
        </p:spPr>
      </p:sp>
      <p:sp>
        <p:nvSpPr>
          <p:cNvPr id="267" name="Google Shape;267;p6"/>
          <p:cNvSpPr/>
          <p:nvPr/>
        </p:nvSpPr>
        <p:spPr>
          <a:xfrm rot="10800000">
            <a:off x="-1370407" y="8959510"/>
            <a:ext cx="6565196" cy="1301076"/>
          </a:xfrm>
          <a:custGeom>
            <a:avLst/>
            <a:gdLst/>
            <a:ahLst/>
            <a:cxnLst/>
            <a:rect l="l" t="t" r="r" b="b"/>
            <a:pathLst>
              <a:path w="4876557" h="1728961" extrusionOk="0">
                <a:moveTo>
                  <a:pt x="0" y="0"/>
                </a:moveTo>
                <a:lnTo>
                  <a:pt x="4876557" y="0"/>
                </a:lnTo>
                <a:lnTo>
                  <a:pt x="4876557" y="1728961"/>
                </a:lnTo>
                <a:lnTo>
                  <a:pt x="0" y="1728961"/>
                </a:lnTo>
                <a:lnTo>
                  <a:pt x="0" y="0"/>
                </a:lnTo>
                <a:close/>
              </a:path>
            </a:pathLst>
          </a:custGeom>
          <a:blipFill rotWithShape="1">
            <a:blip r:embed="rId5">
              <a:alphaModFix/>
            </a:blip>
            <a:stretch>
              <a:fillRect/>
            </a:stretch>
          </a:blipFill>
          <a:ln>
            <a:noFill/>
          </a:ln>
        </p:spPr>
      </p:sp>
      <p:sp>
        <p:nvSpPr>
          <p:cNvPr id="268" name="Google Shape;268;p6"/>
          <p:cNvSpPr/>
          <p:nvPr/>
        </p:nvSpPr>
        <p:spPr>
          <a:xfrm>
            <a:off x="162527" y="2820439"/>
            <a:ext cx="2193470" cy="2137636"/>
          </a:xfrm>
          <a:custGeom>
            <a:avLst/>
            <a:gdLst/>
            <a:ahLst/>
            <a:cxnLst/>
            <a:rect l="l" t="t" r="r" b="b"/>
            <a:pathLst>
              <a:path w="2193470" h="2137636" extrusionOk="0">
                <a:moveTo>
                  <a:pt x="0" y="0"/>
                </a:moveTo>
                <a:lnTo>
                  <a:pt x="2193470" y="0"/>
                </a:lnTo>
                <a:lnTo>
                  <a:pt x="2193470" y="2137636"/>
                </a:lnTo>
                <a:lnTo>
                  <a:pt x="0" y="2137636"/>
                </a:lnTo>
                <a:lnTo>
                  <a:pt x="0" y="0"/>
                </a:lnTo>
                <a:close/>
              </a:path>
            </a:pathLst>
          </a:custGeom>
          <a:blipFill rotWithShape="1">
            <a:blip r:embed="rId6">
              <a:alphaModFix/>
            </a:blip>
            <a:stretch>
              <a:fillRect/>
            </a:stretch>
          </a:blipFill>
          <a:ln>
            <a:noFill/>
          </a:ln>
        </p:spPr>
      </p:sp>
      <p:sp>
        <p:nvSpPr>
          <p:cNvPr id="269" name="Google Shape;269;p6"/>
          <p:cNvSpPr/>
          <p:nvPr/>
        </p:nvSpPr>
        <p:spPr>
          <a:xfrm>
            <a:off x="8990739" y="8898981"/>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alphaModFix/>
            </a:blip>
            <a:stretch>
              <a:fillRect/>
            </a:stretch>
          </a:blipFill>
          <a:ln>
            <a:noFill/>
          </a:ln>
        </p:spPr>
      </p:sp>
      <p:sp>
        <p:nvSpPr>
          <p:cNvPr id="270" name="Google Shape;270;p6"/>
          <p:cNvSpPr/>
          <p:nvPr/>
        </p:nvSpPr>
        <p:spPr>
          <a:xfrm>
            <a:off x="11389165" y="3325534"/>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alphaModFix/>
            </a:blip>
            <a:stretch>
              <a:fillRect/>
            </a:stretch>
          </a:blipFill>
          <a:ln>
            <a:noFill/>
          </a:ln>
        </p:spPr>
      </p:sp>
      <p:sp>
        <p:nvSpPr>
          <p:cNvPr id="271" name="Google Shape;271;p6"/>
          <p:cNvSpPr/>
          <p:nvPr/>
        </p:nvSpPr>
        <p:spPr>
          <a:xfrm>
            <a:off x="12255643" y="3170877"/>
            <a:ext cx="5498956" cy="510835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6"/>
          <p:cNvSpPr txBox="1"/>
          <p:nvPr/>
        </p:nvSpPr>
        <p:spPr>
          <a:xfrm>
            <a:off x="12449027" y="3379355"/>
            <a:ext cx="5127108"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rgbClr val="595959"/>
                </a:solidFill>
                <a:latin typeface="Arial"/>
                <a:ea typeface="Arial"/>
                <a:cs typeface="Arial"/>
                <a:sym typeface="Arial"/>
              </a:rPr>
              <a:t>Trong bối cảnh công nghệ phát triển mạnh mẽ, nhu cầu về không gian </a:t>
            </a:r>
            <a:r>
              <a:rPr lang="en-US" sz="2400" b="1">
                <a:solidFill>
                  <a:srgbClr val="595959"/>
                </a:solidFill>
                <a:latin typeface="Arial"/>
                <a:ea typeface="Arial"/>
                <a:cs typeface="Arial"/>
                <a:sym typeface="Arial"/>
              </a:rPr>
              <a:t>“all-in-one”</a:t>
            </a:r>
            <a:r>
              <a:rPr lang="en-US" sz="2400">
                <a:solidFill>
                  <a:srgbClr val="595959"/>
                </a:solidFill>
                <a:latin typeface="Arial"/>
                <a:ea typeface="Arial"/>
                <a:cs typeface="Arial"/>
                <a:sym typeface="Arial"/>
              </a:rPr>
              <a:t> — nơi tích hợp giải trí, học tập, làm việc và trải nghiệm công nghệ — ngày càng tăng cao. </a:t>
            </a:r>
            <a:r>
              <a:rPr lang="en-US" sz="2400" b="1">
                <a:solidFill>
                  <a:srgbClr val="595959"/>
                </a:solidFill>
                <a:latin typeface="Arial"/>
                <a:ea typeface="Arial"/>
                <a:cs typeface="Arial"/>
                <a:sym typeface="Arial"/>
              </a:rPr>
              <a:t>Elite CyberZone</a:t>
            </a:r>
            <a:r>
              <a:rPr lang="en-US" sz="2400">
                <a:solidFill>
                  <a:srgbClr val="595959"/>
                </a:solidFill>
                <a:latin typeface="Arial"/>
                <a:ea typeface="Arial"/>
                <a:cs typeface="Arial"/>
                <a:sym typeface="Arial"/>
              </a:rPr>
              <a:t> ra đời để đáp ứng nhu cầu đó với mô hình không gian công nghệ đa chức năng. Không chỉ là </a:t>
            </a:r>
            <a:r>
              <a:rPr lang="en-US" sz="2400" b="1">
                <a:solidFill>
                  <a:srgbClr val="595959"/>
                </a:solidFill>
                <a:latin typeface="Arial"/>
                <a:ea typeface="Arial"/>
                <a:cs typeface="Arial"/>
                <a:sym typeface="Arial"/>
              </a:rPr>
              <a:t>“tiệm net cao cấp”</a:t>
            </a:r>
            <a:r>
              <a:rPr lang="en-US" sz="2400">
                <a:solidFill>
                  <a:srgbClr val="595959"/>
                </a:solidFill>
                <a:latin typeface="Arial"/>
                <a:ea typeface="Arial"/>
                <a:cs typeface="Arial"/>
                <a:sym typeface="Arial"/>
              </a:rPr>
              <a:t>, mà là một hệ sinh thái công nghệ hiện đại, tích hợp </a:t>
            </a:r>
            <a:r>
              <a:rPr lang="en-US" sz="2400" b="1">
                <a:solidFill>
                  <a:srgbClr val="595959"/>
                </a:solidFill>
                <a:latin typeface="Arial"/>
                <a:ea typeface="Arial"/>
                <a:cs typeface="Arial"/>
                <a:sym typeface="Arial"/>
              </a:rPr>
              <a:t>Cyber Gaming</a:t>
            </a:r>
            <a:r>
              <a:rPr lang="en-US" sz="2400">
                <a:solidFill>
                  <a:srgbClr val="595959"/>
                </a:solidFill>
                <a:latin typeface="Arial"/>
                <a:ea typeface="Arial"/>
                <a:cs typeface="Arial"/>
                <a:sym typeface="Arial"/>
              </a:rPr>
              <a:t>, </a:t>
            </a:r>
            <a:r>
              <a:rPr lang="en-US" sz="2400" b="1">
                <a:solidFill>
                  <a:srgbClr val="595959"/>
                </a:solidFill>
                <a:latin typeface="Arial"/>
                <a:ea typeface="Arial"/>
                <a:cs typeface="Arial"/>
                <a:sym typeface="Arial"/>
              </a:rPr>
              <a:t>Café công nghệ</a:t>
            </a:r>
            <a:r>
              <a:rPr lang="en-US" sz="2400">
                <a:solidFill>
                  <a:srgbClr val="595959"/>
                </a:solidFill>
                <a:latin typeface="Arial"/>
                <a:ea typeface="Arial"/>
                <a:cs typeface="Arial"/>
                <a:sym typeface="Arial"/>
              </a:rPr>
              <a:t>, </a:t>
            </a:r>
            <a:r>
              <a:rPr lang="en-US" sz="2400" b="1">
                <a:solidFill>
                  <a:srgbClr val="595959"/>
                </a:solidFill>
                <a:latin typeface="Arial"/>
                <a:ea typeface="Arial"/>
                <a:cs typeface="Arial"/>
                <a:sym typeface="Arial"/>
              </a:rPr>
              <a:t>Co-working Space</a:t>
            </a:r>
            <a:r>
              <a:rPr lang="en-US" sz="2400">
                <a:solidFill>
                  <a:srgbClr val="595959"/>
                </a:solidFill>
                <a:latin typeface="Arial"/>
                <a:ea typeface="Arial"/>
                <a:cs typeface="Arial"/>
                <a:sym typeface="Arial"/>
              </a:rPr>
              <a:t> và </a:t>
            </a:r>
            <a:r>
              <a:rPr lang="en-US" sz="2400" b="1">
                <a:solidFill>
                  <a:srgbClr val="595959"/>
                </a:solidFill>
                <a:latin typeface="Arial"/>
                <a:ea typeface="Arial"/>
                <a:cs typeface="Arial"/>
                <a:sym typeface="Arial"/>
              </a:rPr>
              <a:t>công nghệ XR</a:t>
            </a:r>
            <a:r>
              <a:rPr lang="en-US" sz="2400">
                <a:solidFill>
                  <a:srgbClr val="595959"/>
                </a:solidFill>
                <a:latin typeface="Arial"/>
                <a:ea typeface="Arial"/>
                <a:cs typeface="Arial"/>
                <a:sym typeface="Arial"/>
              </a:rPr>
              <a:t>.</a:t>
            </a:r>
            <a:endParaRPr sz="2400">
              <a:solidFill>
                <a:srgbClr val="595959"/>
              </a:solidFill>
              <a:latin typeface="Arial"/>
              <a:ea typeface="Arial"/>
              <a:cs typeface="Arial"/>
              <a:sym typeface="Arial"/>
            </a:endParaRPr>
          </a:p>
        </p:txBody>
      </p:sp>
      <p:sp>
        <p:nvSpPr>
          <p:cNvPr id="273" name="Google Shape;273;p6"/>
          <p:cNvSpPr/>
          <p:nvPr/>
        </p:nvSpPr>
        <p:spPr>
          <a:xfrm>
            <a:off x="17480436" y="7873468"/>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alphaModFix/>
            </a:blip>
            <a:stretch>
              <a:fillRect/>
            </a:stretch>
          </a:blipFill>
          <a:ln>
            <a:noFill/>
          </a:ln>
        </p:spPr>
      </p:sp>
      <p:sp>
        <p:nvSpPr>
          <p:cNvPr id="274" name="Google Shape;274;p6"/>
          <p:cNvSpPr/>
          <p:nvPr/>
        </p:nvSpPr>
        <p:spPr>
          <a:xfrm>
            <a:off x="17480436" y="300379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6"/>
          <p:cNvSpPr/>
          <p:nvPr/>
        </p:nvSpPr>
        <p:spPr>
          <a:xfrm>
            <a:off x="10862287" y="8235239"/>
            <a:ext cx="1663725" cy="1875332"/>
          </a:xfrm>
          <a:custGeom>
            <a:avLst/>
            <a:gdLst/>
            <a:ahLst/>
            <a:cxnLst/>
            <a:rect l="l" t="t" r="r" b="b"/>
            <a:pathLst>
              <a:path w="1663725" h="1856082" extrusionOk="0">
                <a:moveTo>
                  <a:pt x="0" y="0"/>
                </a:moveTo>
                <a:lnTo>
                  <a:pt x="1663725" y="0"/>
                </a:lnTo>
                <a:lnTo>
                  <a:pt x="1663725" y="1856082"/>
                </a:lnTo>
                <a:lnTo>
                  <a:pt x="0" y="1856082"/>
                </a:lnTo>
                <a:lnTo>
                  <a:pt x="0" y="0"/>
                </a:lnTo>
                <a:close/>
              </a:path>
            </a:pathLst>
          </a:custGeom>
          <a:blipFill rotWithShape="1">
            <a:blip r:embed="rId7">
              <a:alphaModFix/>
            </a:blip>
            <a:stretch>
              <a:fillRect/>
            </a:stretch>
          </a:blipFill>
          <a:ln>
            <a:noFill/>
          </a:ln>
        </p:spPr>
      </p:sp>
      <p:pic>
        <p:nvPicPr>
          <p:cNvPr id="276" name="Google Shape;276;p6"/>
          <p:cNvPicPr preferRelativeResize="0"/>
          <p:nvPr/>
        </p:nvPicPr>
        <p:blipFill rotWithShape="1">
          <a:blip r:embed="rId8">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CF2C1C0F-205D-DD18-C3DD-97C3168A4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TextBox 3">
            <a:extLst>
              <a:ext uri="{FF2B5EF4-FFF2-40B4-BE49-F238E27FC236}">
                <a16:creationId xmlns:a16="http://schemas.microsoft.com/office/drawing/2014/main" id="{B31A467D-73B0-C268-A6B7-C0ACF3113EB6}"/>
              </a:ext>
            </a:extLst>
          </p:cNvPr>
          <p:cNvSpPr txBox="1"/>
          <p:nvPr/>
        </p:nvSpPr>
        <p:spPr>
          <a:xfrm>
            <a:off x="7622322" y="9498090"/>
            <a:ext cx="521395" cy="523220"/>
          </a:xfrm>
          <a:prstGeom prst="rect">
            <a:avLst/>
          </a:prstGeom>
          <a:noFill/>
        </p:spPr>
        <p:txBody>
          <a:bodyPr wrap="square" rtlCol="0">
            <a:spAutoFit/>
          </a:bodyPr>
          <a:lstStyle/>
          <a:p>
            <a:r>
              <a:rPr lang="en-US" sz="2800" b="1" dirty="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nodeType="with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par>
                                <p:cTn id="17" presetID="10" presetClass="entr" presetSubtype="0" fill="hold" nodeType="with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fade">
                                      <p:cBhvr>
                                        <p:cTn id="19" dur="500"/>
                                        <p:tgtEl>
                                          <p:spTgt spid="245"/>
                                        </p:tgtEl>
                                      </p:cBhvr>
                                    </p:animEffect>
                                  </p:childTnLst>
                                </p:cTn>
                              </p:par>
                              <p:par>
                                <p:cTn id="20" presetID="10" presetClass="entr" presetSubtype="0" fill="hold" nodeType="with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fade">
                                      <p:cBhvr>
                                        <p:cTn id="22" dur="500"/>
                                        <p:tgtEl>
                                          <p:spTgt spid="246"/>
                                        </p:tgtEl>
                                      </p:cBhvr>
                                    </p:animEffect>
                                  </p:childTnLst>
                                </p:cTn>
                              </p:par>
                              <p:par>
                                <p:cTn id="23" presetID="10"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par>
                                <p:cTn id="26" presetID="10" presetClass="entr" presetSubtype="0" fill="hold" nodeType="withEffect">
                                  <p:stCondLst>
                                    <p:cond delay="0"/>
                                  </p:stCondLst>
                                  <p:childTnLst>
                                    <p:set>
                                      <p:cBhvr>
                                        <p:cTn id="27" dur="1" fill="hold">
                                          <p:stCondLst>
                                            <p:cond delay="0"/>
                                          </p:stCondLst>
                                        </p:cTn>
                                        <p:tgtEl>
                                          <p:spTgt spid="248"/>
                                        </p:tgtEl>
                                        <p:attrNameLst>
                                          <p:attrName>style.visibility</p:attrName>
                                        </p:attrNameLst>
                                      </p:cBhvr>
                                      <p:to>
                                        <p:strVal val="visible"/>
                                      </p:to>
                                    </p:set>
                                    <p:animEffect transition="in" filter="fade">
                                      <p:cBhvr>
                                        <p:cTn id="28" dur="500"/>
                                        <p:tgtEl>
                                          <p:spTgt spid="248"/>
                                        </p:tgtEl>
                                      </p:cBhvr>
                                    </p:animEffect>
                                  </p:childTnLst>
                                </p:cTn>
                              </p:par>
                              <p:par>
                                <p:cTn id="29" presetID="10" presetClass="entr" presetSubtype="0" fill="hold" nodeType="withEffect">
                                  <p:stCondLst>
                                    <p:cond delay="0"/>
                                  </p:stCondLst>
                                  <p:childTnLst>
                                    <p:set>
                                      <p:cBhvr>
                                        <p:cTn id="30" dur="1" fill="hold">
                                          <p:stCondLst>
                                            <p:cond delay="0"/>
                                          </p:stCondLst>
                                        </p:cTn>
                                        <p:tgtEl>
                                          <p:spTgt spid="249"/>
                                        </p:tgtEl>
                                        <p:attrNameLst>
                                          <p:attrName>style.visibility</p:attrName>
                                        </p:attrNameLst>
                                      </p:cBhvr>
                                      <p:to>
                                        <p:strVal val="visible"/>
                                      </p:to>
                                    </p:set>
                                    <p:animEffect transition="in" filter="fade">
                                      <p:cBhvr>
                                        <p:cTn id="31" dur="500"/>
                                        <p:tgtEl>
                                          <p:spTgt spid="249"/>
                                        </p:tgtEl>
                                      </p:cBhvr>
                                    </p:animEffect>
                                  </p:childTnLst>
                                </p:cTn>
                              </p:par>
                              <p:par>
                                <p:cTn id="32" presetID="10" presetClass="entr" presetSubtype="0" fill="hold" nodeType="withEffect">
                                  <p:stCondLst>
                                    <p:cond delay="0"/>
                                  </p:stCondLst>
                                  <p:childTnLst>
                                    <p:set>
                                      <p:cBhvr>
                                        <p:cTn id="33" dur="1" fill="hold">
                                          <p:stCondLst>
                                            <p:cond delay="0"/>
                                          </p:stCondLst>
                                        </p:cTn>
                                        <p:tgtEl>
                                          <p:spTgt spid="250"/>
                                        </p:tgtEl>
                                        <p:attrNameLst>
                                          <p:attrName>style.visibility</p:attrName>
                                        </p:attrNameLst>
                                      </p:cBhvr>
                                      <p:to>
                                        <p:strVal val="visible"/>
                                      </p:to>
                                    </p:set>
                                    <p:animEffect transition="in" filter="fade">
                                      <p:cBhvr>
                                        <p:cTn id="34" dur="500"/>
                                        <p:tgtEl>
                                          <p:spTgt spid="250"/>
                                        </p:tgtEl>
                                      </p:cBhvr>
                                    </p:animEffect>
                                  </p:childTnLst>
                                </p:cTn>
                              </p:par>
                              <p:par>
                                <p:cTn id="35" presetID="10" presetClass="entr" presetSubtype="0" fill="hold" nodeType="with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fade">
                                      <p:cBhvr>
                                        <p:cTn id="37" dur="500"/>
                                        <p:tgtEl>
                                          <p:spTgt spid="251"/>
                                        </p:tgtEl>
                                      </p:cBhvr>
                                    </p:animEffect>
                                  </p:childTnLst>
                                </p:cTn>
                              </p:par>
                              <p:par>
                                <p:cTn id="38" presetID="10" presetClass="entr" presetSubtype="0" fill="hold" nodeType="with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fade">
                                      <p:cBhvr>
                                        <p:cTn id="40" dur="500"/>
                                        <p:tgtEl>
                                          <p:spTgt spid="252"/>
                                        </p:tgtEl>
                                      </p:cBhvr>
                                    </p:animEffect>
                                  </p:childTnLst>
                                </p:cTn>
                              </p:par>
                              <p:par>
                                <p:cTn id="41" presetID="10" presetClass="entr" presetSubtype="0" fill="hold" nodeType="withEffect">
                                  <p:stCondLst>
                                    <p:cond delay="0"/>
                                  </p:stCondLst>
                                  <p:childTnLst>
                                    <p:set>
                                      <p:cBhvr>
                                        <p:cTn id="42" dur="1" fill="hold">
                                          <p:stCondLst>
                                            <p:cond delay="0"/>
                                          </p:stCondLst>
                                        </p:cTn>
                                        <p:tgtEl>
                                          <p:spTgt spid="253"/>
                                        </p:tgtEl>
                                        <p:attrNameLst>
                                          <p:attrName>style.visibility</p:attrName>
                                        </p:attrNameLst>
                                      </p:cBhvr>
                                      <p:to>
                                        <p:strVal val="visible"/>
                                      </p:to>
                                    </p:set>
                                    <p:animEffect transition="in" filter="fade">
                                      <p:cBhvr>
                                        <p:cTn id="43" dur="500"/>
                                        <p:tgtEl>
                                          <p:spTgt spid="253"/>
                                        </p:tgtEl>
                                      </p:cBhvr>
                                    </p:animEffect>
                                  </p:childTnLst>
                                </p:cTn>
                              </p:par>
                              <p:par>
                                <p:cTn id="44" presetID="10" presetClass="entr" presetSubtype="0" fill="hold" nodeType="with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500"/>
                                        <p:tgtEl>
                                          <p:spTgt spid="254"/>
                                        </p:tgtEl>
                                      </p:cBhvr>
                                    </p:animEffect>
                                  </p:childTnLst>
                                </p:cTn>
                              </p:par>
                              <p:par>
                                <p:cTn id="47" presetID="10" presetClass="entr" presetSubtype="0" fill="hold" nodeType="withEffect">
                                  <p:stCondLst>
                                    <p:cond delay="0"/>
                                  </p:stCondLst>
                                  <p:childTnLst>
                                    <p:set>
                                      <p:cBhvr>
                                        <p:cTn id="48" dur="1" fill="hold">
                                          <p:stCondLst>
                                            <p:cond delay="0"/>
                                          </p:stCondLst>
                                        </p:cTn>
                                        <p:tgtEl>
                                          <p:spTgt spid="255"/>
                                        </p:tgtEl>
                                        <p:attrNameLst>
                                          <p:attrName>style.visibility</p:attrName>
                                        </p:attrNameLst>
                                      </p:cBhvr>
                                      <p:to>
                                        <p:strVal val="visible"/>
                                      </p:to>
                                    </p:set>
                                    <p:animEffect transition="in" filter="fade">
                                      <p:cBhvr>
                                        <p:cTn id="49" dur="500"/>
                                        <p:tgtEl>
                                          <p:spTgt spid="255"/>
                                        </p:tgtEl>
                                      </p:cBhvr>
                                    </p:animEffect>
                                  </p:childTnLst>
                                </p:cTn>
                              </p:par>
                              <p:par>
                                <p:cTn id="50" presetID="10" presetClass="entr" presetSubtype="0" fill="hold" nodeType="withEffect">
                                  <p:stCondLst>
                                    <p:cond delay="0"/>
                                  </p:stCondLst>
                                  <p:childTnLst>
                                    <p:set>
                                      <p:cBhvr>
                                        <p:cTn id="51" dur="1" fill="hold">
                                          <p:stCondLst>
                                            <p:cond delay="0"/>
                                          </p:stCondLst>
                                        </p:cTn>
                                        <p:tgtEl>
                                          <p:spTgt spid="256"/>
                                        </p:tgtEl>
                                        <p:attrNameLst>
                                          <p:attrName>style.visibility</p:attrName>
                                        </p:attrNameLst>
                                      </p:cBhvr>
                                      <p:to>
                                        <p:strVal val="visible"/>
                                      </p:to>
                                    </p:set>
                                    <p:animEffect transition="in" filter="fade">
                                      <p:cBhvr>
                                        <p:cTn id="52" dur="500"/>
                                        <p:tgtEl>
                                          <p:spTgt spid="256"/>
                                        </p:tgtEl>
                                      </p:cBhvr>
                                    </p:animEffect>
                                  </p:childTnLst>
                                </p:cTn>
                              </p:par>
                              <p:par>
                                <p:cTn id="53" presetID="10" presetClass="entr" presetSubtype="0" fill="hold" nodeType="withEffect">
                                  <p:stCondLst>
                                    <p:cond delay="0"/>
                                  </p:stCondLst>
                                  <p:childTnLst>
                                    <p:set>
                                      <p:cBhvr>
                                        <p:cTn id="54" dur="1" fill="hold">
                                          <p:stCondLst>
                                            <p:cond delay="0"/>
                                          </p:stCondLst>
                                        </p:cTn>
                                        <p:tgtEl>
                                          <p:spTgt spid="257"/>
                                        </p:tgtEl>
                                        <p:attrNameLst>
                                          <p:attrName>style.visibility</p:attrName>
                                        </p:attrNameLst>
                                      </p:cBhvr>
                                      <p:to>
                                        <p:strVal val="visible"/>
                                      </p:to>
                                    </p:set>
                                    <p:animEffect transition="in" filter="fade">
                                      <p:cBhvr>
                                        <p:cTn id="55" dur="500"/>
                                        <p:tgtEl>
                                          <p:spTgt spid="257"/>
                                        </p:tgtEl>
                                      </p:cBhvr>
                                    </p:animEffect>
                                  </p:childTnLst>
                                </p:cTn>
                              </p:par>
                              <p:par>
                                <p:cTn id="56" presetID="10" presetClass="entr" presetSubtype="0" fill="hold" nodeType="withEffect">
                                  <p:stCondLst>
                                    <p:cond delay="0"/>
                                  </p:stCondLst>
                                  <p:childTnLst>
                                    <p:set>
                                      <p:cBhvr>
                                        <p:cTn id="57" dur="1" fill="hold">
                                          <p:stCondLst>
                                            <p:cond delay="0"/>
                                          </p:stCondLst>
                                        </p:cTn>
                                        <p:tgtEl>
                                          <p:spTgt spid="258"/>
                                        </p:tgtEl>
                                        <p:attrNameLst>
                                          <p:attrName>style.visibility</p:attrName>
                                        </p:attrNameLst>
                                      </p:cBhvr>
                                      <p:to>
                                        <p:strVal val="visible"/>
                                      </p:to>
                                    </p:set>
                                    <p:animEffect transition="in" filter="fade">
                                      <p:cBhvr>
                                        <p:cTn id="58" dur="500"/>
                                        <p:tgtEl>
                                          <p:spTgt spid="258"/>
                                        </p:tgtEl>
                                      </p:cBhvr>
                                    </p:animEffect>
                                  </p:childTnLst>
                                </p:cTn>
                              </p:par>
                              <p:par>
                                <p:cTn id="59" presetID="10" presetClass="entr" presetSubtype="0" fill="hold" nodeType="withEffect">
                                  <p:stCondLst>
                                    <p:cond delay="0"/>
                                  </p:stCondLst>
                                  <p:childTnLst>
                                    <p:set>
                                      <p:cBhvr>
                                        <p:cTn id="60" dur="1" fill="hold">
                                          <p:stCondLst>
                                            <p:cond delay="0"/>
                                          </p:stCondLst>
                                        </p:cTn>
                                        <p:tgtEl>
                                          <p:spTgt spid="259"/>
                                        </p:tgtEl>
                                        <p:attrNameLst>
                                          <p:attrName>style.visibility</p:attrName>
                                        </p:attrNameLst>
                                      </p:cBhvr>
                                      <p:to>
                                        <p:strVal val="visible"/>
                                      </p:to>
                                    </p:set>
                                    <p:animEffect transition="in" filter="fade">
                                      <p:cBhvr>
                                        <p:cTn id="61" dur="500"/>
                                        <p:tgtEl>
                                          <p:spTgt spid="259"/>
                                        </p:tgtEl>
                                      </p:cBhvr>
                                    </p:animEffect>
                                  </p:childTnLst>
                                </p:cTn>
                              </p:par>
                              <p:par>
                                <p:cTn id="62" presetID="10" presetClass="entr" presetSubtype="0" fill="hold" nodeType="withEffect">
                                  <p:stCondLst>
                                    <p:cond delay="0"/>
                                  </p:stCondLst>
                                  <p:childTnLst>
                                    <p:set>
                                      <p:cBhvr>
                                        <p:cTn id="63" dur="1" fill="hold">
                                          <p:stCondLst>
                                            <p:cond delay="0"/>
                                          </p:stCondLst>
                                        </p:cTn>
                                        <p:tgtEl>
                                          <p:spTgt spid="260"/>
                                        </p:tgtEl>
                                        <p:attrNameLst>
                                          <p:attrName>style.visibility</p:attrName>
                                        </p:attrNameLst>
                                      </p:cBhvr>
                                      <p:to>
                                        <p:strVal val="visible"/>
                                      </p:to>
                                    </p:set>
                                    <p:animEffect transition="in" filter="fade">
                                      <p:cBhvr>
                                        <p:cTn id="64" dur="500"/>
                                        <p:tgtEl>
                                          <p:spTgt spid="260"/>
                                        </p:tgtEl>
                                      </p:cBhvr>
                                    </p:animEffect>
                                  </p:childTnLst>
                                </p:cTn>
                              </p:par>
                              <p:par>
                                <p:cTn id="65" presetID="10" presetClass="entr" presetSubtype="0" fill="hold" nodeType="withEffect">
                                  <p:stCondLst>
                                    <p:cond delay="0"/>
                                  </p:stCondLst>
                                  <p:childTnLst>
                                    <p:set>
                                      <p:cBhvr>
                                        <p:cTn id="66" dur="1" fill="hold">
                                          <p:stCondLst>
                                            <p:cond delay="0"/>
                                          </p:stCondLst>
                                        </p:cTn>
                                        <p:tgtEl>
                                          <p:spTgt spid="261"/>
                                        </p:tgtEl>
                                        <p:attrNameLst>
                                          <p:attrName>style.visibility</p:attrName>
                                        </p:attrNameLst>
                                      </p:cBhvr>
                                      <p:to>
                                        <p:strVal val="visible"/>
                                      </p:to>
                                    </p:set>
                                    <p:animEffect transition="in" filter="fade">
                                      <p:cBhvr>
                                        <p:cTn id="67" dur="500"/>
                                        <p:tgtEl>
                                          <p:spTgt spid="261"/>
                                        </p:tgtEl>
                                      </p:cBhvr>
                                    </p:animEffect>
                                  </p:childTnLst>
                                </p:cTn>
                              </p:par>
                              <p:par>
                                <p:cTn id="68" presetID="10" presetClass="entr" presetSubtype="0" fill="hold" nodeType="withEffect">
                                  <p:stCondLst>
                                    <p:cond delay="0"/>
                                  </p:stCondLst>
                                  <p:childTnLst>
                                    <p:set>
                                      <p:cBhvr>
                                        <p:cTn id="69" dur="1" fill="hold">
                                          <p:stCondLst>
                                            <p:cond delay="0"/>
                                          </p:stCondLst>
                                        </p:cTn>
                                        <p:tgtEl>
                                          <p:spTgt spid="262"/>
                                        </p:tgtEl>
                                        <p:attrNameLst>
                                          <p:attrName>style.visibility</p:attrName>
                                        </p:attrNameLst>
                                      </p:cBhvr>
                                      <p:to>
                                        <p:strVal val="visible"/>
                                      </p:to>
                                    </p:set>
                                    <p:animEffect transition="in" filter="fade">
                                      <p:cBhvr>
                                        <p:cTn id="70" dur="500"/>
                                        <p:tgtEl>
                                          <p:spTgt spid="262"/>
                                        </p:tgtEl>
                                      </p:cBhvr>
                                    </p:animEffect>
                                  </p:childTnLst>
                                </p:cTn>
                              </p:par>
                              <p:par>
                                <p:cTn id="71" presetID="10" presetClass="entr" presetSubtype="0" fill="hold" nodeType="withEffect">
                                  <p:stCondLst>
                                    <p:cond delay="0"/>
                                  </p:stCondLst>
                                  <p:childTnLst>
                                    <p:set>
                                      <p:cBhvr>
                                        <p:cTn id="72" dur="1" fill="hold">
                                          <p:stCondLst>
                                            <p:cond delay="0"/>
                                          </p:stCondLst>
                                        </p:cTn>
                                        <p:tgtEl>
                                          <p:spTgt spid="263"/>
                                        </p:tgtEl>
                                        <p:attrNameLst>
                                          <p:attrName>style.visibility</p:attrName>
                                        </p:attrNameLst>
                                      </p:cBhvr>
                                      <p:to>
                                        <p:strVal val="visible"/>
                                      </p:to>
                                    </p:set>
                                    <p:animEffect transition="in" filter="fade">
                                      <p:cBhvr>
                                        <p:cTn id="73" dur="500"/>
                                        <p:tgtEl>
                                          <p:spTgt spid="263"/>
                                        </p:tgtEl>
                                      </p:cBhvr>
                                    </p:animEffect>
                                  </p:childTnLst>
                                </p:cTn>
                              </p:par>
                              <p:par>
                                <p:cTn id="74" presetID="10" presetClass="entr" presetSubtype="0" fill="hold" nodeType="withEffect">
                                  <p:stCondLst>
                                    <p:cond delay="0"/>
                                  </p:stCondLst>
                                  <p:childTnLst>
                                    <p:set>
                                      <p:cBhvr>
                                        <p:cTn id="75" dur="1" fill="hold">
                                          <p:stCondLst>
                                            <p:cond delay="0"/>
                                          </p:stCondLst>
                                        </p:cTn>
                                        <p:tgtEl>
                                          <p:spTgt spid="264"/>
                                        </p:tgtEl>
                                        <p:attrNameLst>
                                          <p:attrName>style.visibility</p:attrName>
                                        </p:attrNameLst>
                                      </p:cBhvr>
                                      <p:to>
                                        <p:strVal val="visible"/>
                                      </p:to>
                                    </p:set>
                                    <p:animEffect transition="in" filter="fade">
                                      <p:cBhvr>
                                        <p:cTn id="76" dur="500"/>
                                        <p:tgtEl>
                                          <p:spTgt spid="264"/>
                                        </p:tgtEl>
                                      </p:cBhvr>
                                    </p:animEffect>
                                  </p:childTnLst>
                                </p:cTn>
                              </p:par>
                              <p:par>
                                <p:cTn id="77" presetID="10" presetClass="entr" presetSubtype="0" fill="hold" nodeType="withEffect">
                                  <p:stCondLst>
                                    <p:cond delay="0"/>
                                  </p:stCondLst>
                                  <p:childTnLst>
                                    <p:set>
                                      <p:cBhvr>
                                        <p:cTn id="78" dur="1" fill="hold">
                                          <p:stCondLst>
                                            <p:cond delay="0"/>
                                          </p:stCondLst>
                                        </p:cTn>
                                        <p:tgtEl>
                                          <p:spTgt spid="265"/>
                                        </p:tgtEl>
                                        <p:attrNameLst>
                                          <p:attrName>style.visibility</p:attrName>
                                        </p:attrNameLst>
                                      </p:cBhvr>
                                      <p:to>
                                        <p:strVal val="visible"/>
                                      </p:to>
                                    </p:set>
                                    <p:animEffect transition="in" filter="fade">
                                      <p:cBhvr>
                                        <p:cTn id="79" dur="500"/>
                                        <p:tgtEl>
                                          <p:spTgt spid="265"/>
                                        </p:tgtEl>
                                      </p:cBhvr>
                                    </p:animEffect>
                                  </p:childTnLst>
                                </p:cTn>
                              </p:par>
                              <p:par>
                                <p:cTn id="80" presetID="10" presetClass="entr" presetSubtype="0" fill="hold" nodeType="withEffect">
                                  <p:stCondLst>
                                    <p:cond delay="0"/>
                                  </p:stCondLst>
                                  <p:childTnLst>
                                    <p:set>
                                      <p:cBhvr>
                                        <p:cTn id="81" dur="1" fill="hold">
                                          <p:stCondLst>
                                            <p:cond delay="0"/>
                                          </p:stCondLst>
                                        </p:cTn>
                                        <p:tgtEl>
                                          <p:spTgt spid="266"/>
                                        </p:tgtEl>
                                        <p:attrNameLst>
                                          <p:attrName>style.visibility</p:attrName>
                                        </p:attrNameLst>
                                      </p:cBhvr>
                                      <p:to>
                                        <p:strVal val="visible"/>
                                      </p:to>
                                    </p:set>
                                    <p:animEffect transition="in" filter="fade">
                                      <p:cBhvr>
                                        <p:cTn id="82" dur="500"/>
                                        <p:tgtEl>
                                          <p:spTgt spid="266"/>
                                        </p:tgtEl>
                                      </p:cBhvr>
                                    </p:animEffect>
                                  </p:childTnLst>
                                </p:cTn>
                              </p:par>
                              <p:par>
                                <p:cTn id="83" presetID="10" presetClass="entr" presetSubtype="0" fill="hold" nodeType="withEffect">
                                  <p:stCondLst>
                                    <p:cond delay="0"/>
                                  </p:stCondLst>
                                  <p:childTnLst>
                                    <p:set>
                                      <p:cBhvr>
                                        <p:cTn id="84" dur="1" fill="hold">
                                          <p:stCondLst>
                                            <p:cond delay="0"/>
                                          </p:stCondLst>
                                        </p:cTn>
                                        <p:tgtEl>
                                          <p:spTgt spid="268"/>
                                        </p:tgtEl>
                                        <p:attrNameLst>
                                          <p:attrName>style.visibility</p:attrName>
                                        </p:attrNameLst>
                                      </p:cBhvr>
                                      <p:to>
                                        <p:strVal val="visible"/>
                                      </p:to>
                                    </p:set>
                                    <p:animEffect transition="in" filter="fade">
                                      <p:cBhvr>
                                        <p:cTn id="85" dur="500"/>
                                        <p:tgtEl>
                                          <p:spTgt spid="268"/>
                                        </p:tgtEl>
                                      </p:cBhvr>
                                    </p:animEffect>
                                  </p:childTnLst>
                                </p:cTn>
                              </p:par>
                              <p:par>
                                <p:cTn id="86" presetID="10" presetClass="entr" presetSubtype="0" fill="hold" nodeType="withEffect">
                                  <p:stCondLst>
                                    <p:cond delay="0"/>
                                  </p:stCondLst>
                                  <p:childTnLst>
                                    <p:set>
                                      <p:cBhvr>
                                        <p:cTn id="87" dur="1" fill="hold">
                                          <p:stCondLst>
                                            <p:cond delay="0"/>
                                          </p:stCondLst>
                                        </p:cTn>
                                        <p:tgtEl>
                                          <p:spTgt spid="269"/>
                                        </p:tgtEl>
                                        <p:attrNameLst>
                                          <p:attrName>style.visibility</p:attrName>
                                        </p:attrNameLst>
                                      </p:cBhvr>
                                      <p:to>
                                        <p:strVal val="visible"/>
                                      </p:to>
                                    </p:set>
                                    <p:animEffect transition="in" filter="fade">
                                      <p:cBhvr>
                                        <p:cTn id="88" dur="500"/>
                                        <p:tgtEl>
                                          <p:spTgt spid="269"/>
                                        </p:tgtEl>
                                      </p:cBhvr>
                                    </p:animEffect>
                                  </p:childTnLst>
                                </p:cTn>
                              </p:par>
                              <p:par>
                                <p:cTn id="89" presetID="10" presetClass="entr" presetSubtype="0" fill="hold" nodeType="withEffect">
                                  <p:stCondLst>
                                    <p:cond delay="0"/>
                                  </p:stCondLst>
                                  <p:childTnLst>
                                    <p:set>
                                      <p:cBhvr>
                                        <p:cTn id="90" dur="1" fill="hold">
                                          <p:stCondLst>
                                            <p:cond delay="0"/>
                                          </p:stCondLst>
                                        </p:cTn>
                                        <p:tgtEl>
                                          <p:spTgt spid="270"/>
                                        </p:tgtEl>
                                        <p:attrNameLst>
                                          <p:attrName>style.visibility</p:attrName>
                                        </p:attrNameLst>
                                      </p:cBhvr>
                                      <p:to>
                                        <p:strVal val="visible"/>
                                      </p:to>
                                    </p:set>
                                    <p:animEffect transition="in" filter="fade">
                                      <p:cBhvr>
                                        <p:cTn id="91" dur="500"/>
                                        <p:tgtEl>
                                          <p:spTgt spid="270"/>
                                        </p:tgtEl>
                                      </p:cBhvr>
                                    </p:animEffect>
                                  </p:childTnLst>
                                </p:cTn>
                              </p:par>
                              <p:par>
                                <p:cTn id="92" presetID="10" presetClass="entr" presetSubtype="0" fill="hold" nodeType="withEffect">
                                  <p:stCondLst>
                                    <p:cond delay="0"/>
                                  </p:stCondLst>
                                  <p:childTnLst>
                                    <p:set>
                                      <p:cBhvr>
                                        <p:cTn id="93" dur="1" fill="hold">
                                          <p:stCondLst>
                                            <p:cond delay="0"/>
                                          </p:stCondLst>
                                        </p:cTn>
                                        <p:tgtEl>
                                          <p:spTgt spid="273"/>
                                        </p:tgtEl>
                                        <p:attrNameLst>
                                          <p:attrName>style.visibility</p:attrName>
                                        </p:attrNameLst>
                                      </p:cBhvr>
                                      <p:to>
                                        <p:strVal val="visible"/>
                                      </p:to>
                                    </p:set>
                                    <p:animEffect transition="in" filter="fade">
                                      <p:cBhvr>
                                        <p:cTn id="94" dur="500"/>
                                        <p:tgtEl>
                                          <p:spTgt spid="273"/>
                                        </p:tgtEl>
                                      </p:cBhvr>
                                    </p:animEffect>
                                  </p:childTnLst>
                                </p:cTn>
                              </p:par>
                              <p:par>
                                <p:cTn id="95" presetID="10" presetClass="entr" presetSubtype="0" fill="hold" nodeType="withEffect">
                                  <p:stCondLst>
                                    <p:cond delay="0"/>
                                  </p:stCondLst>
                                  <p:childTnLst>
                                    <p:set>
                                      <p:cBhvr>
                                        <p:cTn id="96" dur="1" fill="hold">
                                          <p:stCondLst>
                                            <p:cond delay="0"/>
                                          </p:stCondLst>
                                        </p:cTn>
                                        <p:tgtEl>
                                          <p:spTgt spid="267"/>
                                        </p:tgtEl>
                                        <p:attrNameLst>
                                          <p:attrName>style.visibility</p:attrName>
                                        </p:attrNameLst>
                                      </p:cBhvr>
                                      <p:to>
                                        <p:strVal val="visible"/>
                                      </p:to>
                                    </p:set>
                                    <p:animEffect transition="in" filter="fade">
                                      <p:cBhvr>
                                        <p:cTn id="97" dur="500"/>
                                        <p:tgtEl>
                                          <p:spTgt spid="267"/>
                                        </p:tgtEl>
                                      </p:cBhvr>
                                    </p:animEffect>
                                  </p:childTnLst>
                                </p:cTn>
                              </p:par>
                              <p:par>
                                <p:cTn id="98" presetID="10" presetClass="entr" presetSubtype="0" fill="hold" nodeType="withEffect">
                                  <p:stCondLst>
                                    <p:cond delay="0"/>
                                  </p:stCondLst>
                                  <p:childTnLst>
                                    <p:set>
                                      <p:cBhvr>
                                        <p:cTn id="99" dur="1" fill="hold">
                                          <p:stCondLst>
                                            <p:cond delay="0"/>
                                          </p:stCondLst>
                                        </p:cTn>
                                        <p:tgtEl>
                                          <p:spTgt spid="272"/>
                                        </p:tgtEl>
                                        <p:attrNameLst>
                                          <p:attrName>style.visibility</p:attrName>
                                        </p:attrNameLst>
                                      </p:cBhvr>
                                      <p:to>
                                        <p:strVal val="visible"/>
                                      </p:to>
                                    </p:set>
                                    <p:animEffect transition="in" filter="fade">
                                      <p:cBhvr>
                                        <p:cTn id="100" dur="500"/>
                                        <p:tgtEl>
                                          <p:spTgt spid="272"/>
                                        </p:tgtEl>
                                      </p:cBhvr>
                                    </p:animEffect>
                                  </p:childTnLst>
                                </p:cTn>
                              </p:par>
                              <p:par>
                                <p:cTn id="101" presetID="10" presetClass="entr" presetSubtype="0" fill="hold" nodeType="withEffect">
                                  <p:stCondLst>
                                    <p:cond delay="0"/>
                                  </p:stCondLst>
                                  <p:childTnLst>
                                    <p:set>
                                      <p:cBhvr>
                                        <p:cTn id="102" dur="1" fill="hold">
                                          <p:stCondLst>
                                            <p:cond delay="0"/>
                                          </p:stCondLst>
                                        </p:cTn>
                                        <p:tgtEl>
                                          <p:spTgt spid="274"/>
                                        </p:tgtEl>
                                        <p:attrNameLst>
                                          <p:attrName>style.visibility</p:attrName>
                                        </p:attrNameLst>
                                      </p:cBhvr>
                                      <p:to>
                                        <p:strVal val="visible"/>
                                      </p:to>
                                    </p:set>
                                    <p:animEffect transition="in" filter="fade">
                                      <p:cBhvr>
                                        <p:cTn id="103" dur="500"/>
                                        <p:tgtEl>
                                          <p:spTgt spid="274"/>
                                        </p:tgtEl>
                                      </p:cBhvr>
                                    </p:animEffect>
                                  </p:childTnLst>
                                </p:cTn>
                              </p:par>
                              <p:par>
                                <p:cTn id="104" presetID="10" presetClass="entr" presetSubtype="0" fill="hold" nodeType="withEffect">
                                  <p:stCondLst>
                                    <p:cond delay="0"/>
                                  </p:stCondLst>
                                  <p:childTnLst>
                                    <p:set>
                                      <p:cBhvr>
                                        <p:cTn id="105" dur="1" fill="hold">
                                          <p:stCondLst>
                                            <p:cond delay="0"/>
                                          </p:stCondLst>
                                        </p:cTn>
                                        <p:tgtEl>
                                          <p:spTgt spid="275"/>
                                        </p:tgtEl>
                                        <p:attrNameLst>
                                          <p:attrName>style.visibility</p:attrName>
                                        </p:attrNameLst>
                                      </p:cBhvr>
                                      <p:to>
                                        <p:strVal val="visible"/>
                                      </p:to>
                                    </p:set>
                                    <p:animEffect transition="in" filter="fade">
                                      <p:cBhvr>
                                        <p:cTn id="106"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7"/>
          <p:cNvSpPr/>
          <p:nvPr/>
        </p:nvSpPr>
        <p:spPr>
          <a:xfrm>
            <a:off x="-6804" y="11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7"/>
          <p:cNvSpPr/>
          <p:nvPr/>
        </p:nvSpPr>
        <p:spPr>
          <a:xfrm>
            <a:off x="3568971" y="821515"/>
            <a:ext cx="11150057" cy="1398727"/>
          </a:xfrm>
          <a:custGeom>
            <a:avLst/>
            <a:gdLst/>
            <a:ahLst/>
            <a:cxnLst/>
            <a:rect l="l" t="t" r="r" b="b"/>
            <a:pathLst>
              <a:path w="5999270" h="695503" extrusionOk="0">
                <a:moveTo>
                  <a:pt x="0" y="0"/>
                </a:moveTo>
                <a:lnTo>
                  <a:pt x="5999270" y="0"/>
                </a:lnTo>
                <a:lnTo>
                  <a:pt x="5999270" y="695503"/>
                </a:lnTo>
                <a:lnTo>
                  <a:pt x="0" y="695503"/>
                </a:lnTo>
                <a:close/>
              </a:path>
            </a:pathLst>
          </a:custGeom>
          <a:solidFill>
            <a:srgbClr val="FFFFFF"/>
          </a:solidFill>
          <a:ln>
            <a:noFill/>
          </a:ln>
        </p:spPr>
      </p:sp>
      <p:sp>
        <p:nvSpPr>
          <p:cNvPr id="283" name="Google Shape;283;p7"/>
          <p:cNvSpPr/>
          <p:nvPr/>
        </p:nvSpPr>
        <p:spPr>
          <a:xfrm>
            <a:off x="984882" y="2915205"/>
            <a:ext cx="7242797" cy="5949182"/>
          </a:xfrm>
          <a:custGeom>
            <a:avLst/>
            <a:gdLst/>
            <a:ahLst/>
            <a:cxnLst/>
            <a:rect l="l" t="t" r="r" b="b"/>
            <a:pathLst>
              <a:path w="3049118" h="2104453" extrusionOk="0">
                <a:moveTo>
                  <a:pt x="0" y="0"/>
                </a:moveTo>
                <a:lnTo>
                  <a:pt x="3049118" y="0"/>
                </a:lnTo>
                <a:lnTo>
                  <a:pt x="3049118" y="2104453"/>
                </a:lnTo>
                <a:lnTo>
                  <a:pt x="0" y="21044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7"/>
          <p:cNvSpPr/>
          <p:nvPr/>
        </p:nvSpPr>
        <p:spPr>
          <a:xfrm>
            <a:off x="13384408" y="1234565"/>
            <a:ext cx="1730090" cy="1398727"/>
          </a:xfrm>
          <a:custGeom>
            <a:avLst/>
            <a:gdLst/>
            <a:ahLst/>
            <a:cxnLst/>
            <a:rect l="l" t="t" r="r" b="b"/>
            <a:pathLst>
              <a:path w="5778474" h="4507210" extrusionOk="0">
                <a:moveTo>
                  <a:pt x="0" y="0"/>
                </a:moveTo>
                <a:lnTo>
                  <a:pt x="5778474" y="0"/>
                </a:lnTo>
                <a:lnTo>
                  <a:pt x="5778474" y="4507210"/>
                </a:lnTo>
                <a:lnTo>
                  <a:pt x="0" y="4507210"/>
                </a:lnTo>
                <a:lnTo>
                  <a:pt x="0" y="0"/>
                </a:lnTo>
                <a:close/>
              </a:path>
            </a:pathLst>
          </a:custGeom>
          <a:blipFill rotWithShape="1">
            <a:blip r:embed="rId4">
              <a:alphaModFix/>
            </a:blip>
            <a:stretch>
              <a:fillRect/>
            </a:stretch>
          </a:blipFill>
          <a:ln>
            <a:noFill/>
          </a:ln>
        </p:spPr>
      </p:sp>
      <p:sp>
        <p:nvSpPr>
          <p:cNvPr id="285" name="Google Shape;285;p7"/>
          <p:cNvSpPr/>
          <p:nvPr/>
        </p:nvSpPr>
        <p:spPr>
          <a:xfrm rot="-203414">
            <a:off x="7735380" y="6875558"/>
            <a:ext cx="417336" cy="598331"/>
          </a:xfrm>
          <a:custGeom>
            <a:avLst/>
            <a:gdLst/>
            <a:ahLst/>
            <a:cxnLst/>
            <a:rect l="l" t="t" r="r" b="b"/>
            <a:pathLst>
              <a:path w="417336" h="598331" extrusionOk="0">
                <a:moveTo>
                  <a:pt x="0" y="0"/>
                </a:moveTo>
                <a:lnTo>
                  <a:pt x="417336" y="0"/>
                </a:lnTo>
                <a:lnTo>
                  <a:pt x="417336" y="598330"/>
                </a:lnTo>
                <a:lnTo>
                  <a:pt x="0" y="598330"/>
                </a:lnTo>
                <a:lnTo>
                  <a:pt x="0" y="0"/>
                </a:lnTo>
                <a:close/>
              </a:path>
            </a:pathLst>
          </a:custGeom>
          <a:blipFill rotWithShape="1">
            <a:blip r:embed="rId5">
              <a:alphaModFix/>
            </a:blip>
            <a:stretch>
              <a:fillRect/>
            </a:stretch>
          </a:blipFill>
          <a:ln>
            <a:noFill/>
          </a:ln>
        </p:spPr>
      </p:sp>
      <p:sp>
        <p:nvSpPr>
          <p:cNvPr id="286" name="Google Shape;286;p7"/>
          <p:cNvSpPr/>
          <p:nvPr/>
        </p:nvSpPr>
        <p:spPr>
          <a:xfrm>
            <a:off x="9908900" y="3235000"/>
            <a:ext cx="121908" cy="121908"/>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10055579" y="7995212"/>
            <a:ext cx="121908" cy="121908"/>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txBox="1"/>
          <p:nvPr/>
        </p:nvSpPr>
        <p:spPr>
          <a:xfrm>
            <a:off x="3387317" y="680617"/>
            <a:ext cx="11600436" cy="1186735"/>
          </a:xfrm>
          <a:prstGeom prst="rect">
            <a:avLst/>
          </a:prstGeom>
          <a:noFill/>
          <a:ln>
            <a:noFill/>
          </a:ln>
        </p:spPr>
        <p:txBody>
          <a:bodyPr spcFirstLastPara="1" wrap="square" lIns="0" tIns="0" rIns="0" bIns="0" anchor="t" anchorCtr="0">
            <a:spAutoFit/>
          </a:bodyPr>
          <a:lstStyle/>
          <a:p>
            <a:pPr marL="0" marR="0" lvl="0" indent="0" algn="ctr" rtl="0">
              <a:lnSpc>
                <a:spcPct val="192857"/>
              </a:lnSpc>
              <a:spcBef>
                <a:spcPts val="0"/>
              </a:spcBef>
              <a:spcAft>
                <a:spcPts val="0"/>
              </a:spcAft>
              <a:buNone/>
            </a:pPr>
            <a:r>
              <a:rPr lang="en-US" sz="5600" b="1">
                <a:solidFill>
                  <a:srgbClr val="366092"/>
                </a:solidFill>
                <a:latin typeface="Arial"/>
                <a:ea typeface="Arial"/>
                <a:cs typeface="Arial"/>
                <a:sym typeface="Arial"/>
              </a:rPr>
              <a:t>Mục tiêu và kết quả kỳ vọng</a:t>
            </a:r>
            <a:endParaRPr sz="5600" b="1">
              <a:solidFill>
                <a:srgbClr val="366092"/>
              </a:solidFill>
              <a:latin typeface="Arial"/>
              <a:ea typeface="Arial"/>
              <a:cs typeface="Arial"/>
              <a:sym typeface="Arial"/>
            </a:endParaRPr>
          </a:p>
        </p:txBody>
      </p:sp>
      <p:sp>
        <p:nvSpPr>
          <p:cNvPr id="289" name="Google Shape;289;p7"/>
          <p:cNvSpPr/>
          <p:nvPr/>
        </p:nvSpPr>
        <p:spPr>
          <a:xfrm>
            <a:off x="-1524873" y="-187550"/>
            <a:ext cx="6732164" cy="1627960"/>
          </a:xfrm>
          <a:custGeom>
            <a:avLst/>
            <a:gdLst/>
            <a:ahLst/>
            <a:cxnLst/>
            <a:rect l="l" t="t" r="r" b="b"/>
            <a:pathLst>
              <a:path w="6732164" h="1627960" extrusionOk="0">
                <a:moveTo>
                  <a:pt x="0" y="0"/>
                </a:moveTo>
                <a:lnTo>
                  <a:pt x="6732164" y="0"/>
                </a:lnTo>
                <a:lnTo>
                  <a:pt x="6732164" y="1627960"/>
                </a:lnTo>
                <a:lnTo>
                  <a:pt x="0" y="1627960"/>
                </a:lnTo>
                <a:lnTo>
                  <a:pt x="0" y="0"/>
                </a:lnTo>
                <a:close/>
              </a:path>
            </a:pathLst>
          </a:custGeom>
          <a:blipFill rotWithShape="1">
            <a:blip r:embed="rId6">
              <a:alphaModFix/>
            </a:blip>
            <a:stretch>
              <a:fillRect/>
            </a:stretch>
          </a:blipFill>
          <a:ln>
            <a:noFill/>
          </a:ln>
        </p:spPr>
      </p:sp>
      <p:grpSp>
        <p:nvGrpSpPr>
          <p:cNvPr id="290" name="Google Shape;290;p7"/>
          <p:cNvGrpSpPr/>
          <p:nvPr/>
        </p:nvGrpSpPr>
        <p:grpSpPr>
          <a:xfrm>
            <a:off x="1606922" y="3274798"/>
            <a:ext cx="6996683" cy="5693427"/>
            <a:chOff x="0" y="-28257"/>
            <a:chExt cx="9328911" cy="6000453"/>
          </a:xfrm>
        </p:grpSpPr>
        <p:sp>
          <p:nvSpPr>
            <p:cNvPr id="291" name="Google Shape;291;p7"/>
            <p:cNvSpPr txBox="1"/>
            <p:nvPr/>
          </p:nvSpPr>
          <p:spPr>
            <a:xfrm>
              <a:off x="0" y="682388"/>
              <a:ext cx="7814234" cy="1891437"/>
            </a:xfrm>
            <a:prstGeom prst="rect">
              <a:avLst/>
            </a:prstGeom>
            <a:noFill/>
            <a:ln>
              <a:noFill/>
            </a:ln>
          </p:spPr>
          <p:txBody>
            <a:bodyPr spcFirstLastPara="1" wrap="square" lIns="0" tIns="0" rIns="0" bIns="0" anchor="t" anchorCtr="0">
              <a:spAutoFit/>
            </a:bodyPr>
            <a:lstStyle/>
            <a:p>
              <a:pPr marL="342900" marR="0" lvl="0" indent="-342900" algn="just" rtl="0">
                <a:lnSpc>
                  <a:spcPct val="148541"/>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Tạo dựng không gian công nghệ đa chức năng, hiện đại, phục vụ tốt cho các hoạt động giải trí, học tập và làm việc của giới trẻ.</a:t>
              </a:r>
              <a:endParaRPr sz="2400">
                <a:solidFill>
                  <a:srgbClr val="595959"/>
                </a:solidFill>
                <a:latin typeface="Arial"/>
                <a:ea typeface="Arial"/>
                <a:cs typeface="Arial"/>
                <a:sym typeface="Arial"/>
              </a:endParaRPr>
            </a:p>
          </p:txBody>
        </p:sp>
        <p:sp>
          <p:nvSpPr>
            <p:cNvPr id="292" name="Google Shape;292;p7"/>
            <p:cNvSpPr txBox="1"/>
            <p:nvPr/>
          </p:nvSpPr>
          <p:spPr>
            <a:xfrm>
              <a:off x="78565" y="-28257"/>
              <a:ext cx="9157487" cy="459530"/>
            </a:xfrm>
            <a:prstGeom prst="rect">
              <a:avLst/>
            </a:prstGeom>
            <a:noFill/>
            <a:ln>
              <a:noFill/>
            </a:ln>
          </p:spPr>
          <p:txBody>
            <a:bodyPr spcFirstLastPara="1" wrap="square" lIns="0" tIns="0" rIns="0" bIns="0" anchor="t" anchorCtr="0">
              <a:spAutoFit/>
            </a:bodyPr>
            <a:lstStyle/>
            <a:p>
              <a:pPr marL="0" marR="0" lvl="0" indent="0" algn="l" rtl="0">
                <a:lnSpc>
                  <a:spcPct val="95555"/>
                </a:lnSpc>
                <a:spcBef>
                  <a:spcPts val="0"/>
                </a:spcBef>
                <a:spcAft>
                  <a:spcPts val="0"/>
                </a:spcAft>
                <a:buNone/>
              </a:pPr>
              <a:r>
                <a:rPr lang="en-US" sz="3600" b="1">
                  <a:solidFill>
                    <a:srgbClr val="17365D"/>
                  </a:solidFill>
                  <a:latin typeface="Arial"/>
                  <a:ea typeface="Arial"/>
                  <a:cs typeface="Arial"/>
                  <a:sym typeface="Arial"/>
                </a:rPr>
                <a:t>Mục tiêu tổng quát</a:t>
              </a:r>
              <a:endParaRPr sz="3600" b="1">
                <a:solidFill>
                  <a:srgbClr val="17365D"/>
                </a:solidFill>
                <a:latin typeface="Arial"/>
                <a:ea typeface="Arial"/>
                <a:cs typeface="Arial"/>
                <a:sym typeface="Arial"/>
              </a:endParaRPr>
            </a:p>
          </p:txBody>
        </p:sp>
        <p:sp>
          <p:nvSpPr>
            <p:cNvPr id="293" name="Google Shape;293;p7"/>
            <p:cNvSpPr txBox="1"/>
            <p:nvPr/>
          </p:nvSpPr>
          <p:spPr>
            <a:xfrm>
              <a:off x="4" y="3680558"/>
              <a:ext cx="7814234" cy="2291638"/>
            </a:xfrm>
            <a:prstGeom prst="rect">
              <a:avLst/>
            </a:prstGeom>
            <a:noFill/>
            <a:ln>
              <a:noFill/>
            </a:ln>
          </p:spPr>
          <p:txBody>
            <a:bodyPr spcFirstLastPara="1" wrap="square" lIns="0" tIns="0" rIns="0" bIns="0" anchor="t" anchorCtr="0">
              <a:spAutoFit/>
            </a:bodyPr>
            <a:lstStyle/>
            <a:p>
              <a:pPr marL="342900" marR="0" lvl="0" indent="-342900" algn="just" rtl="0">
                <a:lnSpc>
                  <a:spcPct val="148541"/>
                </a:lnSpc>
                <a:spcBef>
                  <a:spcPts val="0"/>
                </a:spcBef>
                <a:spcAft>
                  <a:spcPts val="0"/>
                </a:spcAft>
                <a:buClr>
                  <a:srgbClr val="2B2E3C"/>
                </a:buClr>
                <a:buSzPts val="2400"/>
                <a:buFont typeface="Arial"/>
                <a:buChar char="•"/>
              </a:pPr>
              <a:r>
                <a:rPr lang="en-US" sz="2400">
                  <a:solidFill>
                    <a:srgbClr val="2B2E3C"/>
                  </a:solidFill>
                  <a:latin typeface="Arial"/>
                  <a:ea typeface="Arial"/>
                  <a:cs typeface="Arial"/>
                  <a:sym typeface="Arial"/>
                </a:rPr>
                <a:t>Cung cấp dịch vụ Cyber Gaming chuyên nghiệp, phục vụ đồ uống chất lượng, cung cấp không gian làm việc hiện đại và phát triển mô hình nhượng quyền.</a:t>
              </a:r>
              <a:endParaRPr sz="2400">
                <a:solidFill>
                  <a:schemeClr val="dk1"/>
                </a:solidFill>
                <a:latin typeface="Arial"/>
                <a:ea typeface="Arial"/>
                <a:cs typeface="Arial"/>
                <a:sym typeface="Arial"/>
              </a:endParaRPr>
            </a:p>
          </p:txBody>
        </p:sp>
        <p:sp>
          <p:nvSpPr>
            <p:cNvPr id="294" name="Google Shape;294;p7"/>
            <p:cNvSpPr txBox="1"/>
            <p:nvPr/>
          </p:nvSpPr>
          <p:spPr>
            <a:xfrm>
              <a:off x="171425" y="3030416"/>
              <a:ext cx="9157486" cy="459530"/>
            </a:xfrm>
            <a:prstGeom prst="rect">
              <a:avLst/>
            </a:prstGeom>
            <a:noFill/>
            <a:ln>
              <a:noFill/>
            </a:ln>
          </p:spPr>
          <p:txBody>
            <a:bodyPr spcFirstLastPara="1" wrap="square" lIns="0" tIns="0" rIns="0" bIns="0" anchor="t" anchorCtr="0">
              <a:spAutoFit/>
            </a:bodyPr>
            <a:lstStyle/>
            <a:p>
              <a:pPr marL="0" marR="0" lvl="0" indent="0" algn="l" rtl="0">
                <a:lnSpc>
                  <a:spcPct val="95555"/>
                </a:lnSpc>
                <a:spcBef>
                  <a:spcPts val="0"/>
                </a:spcBef>
                <a:spcAft>
                  <a:spcPts val="0"/>
                </a:spcAft>
                <a:buNone/>
              </a:pPr>
              <a:r>
                <a:rPr lang="en-US" sz="3600" b="1">
                  <a:solidFill>
                    <a:srgbClr val="17365D"/>
                  </a:solidFill>
                  <a:latin typeface="Arial"/>
                  <a:ea typeface="Arial"/>
                  <a:cs typeface="Arial"/>
                  <a:sym typeface="Arial"/>
                </a:rPr>
                <a:t>Mục tiêu cụ thể</a:t>
              </a:r>
              <a:endParaRPr sz="3600" b="1">
                <a:solidFill>
                  <a:srgbClr val="17365D"/>
                </a:solidFill>
                <a:latin typeface="Arial"/>
                <a:ea typeface="Arial"/>
                <a:cs typeface="Arial"/>
                <a:sym typeface="Arial"/>
              </a:endParaRPr>
            </a:p>
          </p:txBody>
        </p:sp>
      </p:grpSp>
      <p:sp>
        <p:nvSpPr>
          <p:cNvPr id="295" name="Google Shape;295;p7"/>
          <p:cNvSpPr/>
          <p:nvPr/>
        </p:nvSpPr>
        <p:spPr>
          <a:xfrm rot="-203414">
            <a:off x="769114" y="2800424"/>
            <a:ext cx="321948" cy="461574"/>
          </a:xfrm>
          <a:custGeom>
            <a:avLst/>
            <a:gdLst/>
            <a:ahLst/>
            <a:cxnLst/>
            <a:rect l="l" t="t" r="r" b="b"/>
            <a:pathLst>
              <a:path w="321948" h="461574" extrusionOk="0">
                <a:moveTo>
                  <a:pt x="0" y="0"/>
                </a:moveTo>
                <a:lnTo>
                  <a:pt x="321948" y="0"/>
                </a:lnTo>
                <a:lnTo>
                  <a:pt x="321948" y="461575"/>
                </a:lnTo>
                <a:lnTo>
                  <a:pt x="0" y="461575"/>
                </a:lnTo>
                <a:lnTo>
                  <a:pt x="0" y="0"/>
                </a:lnTo>
                <a:close/>
              </a:path>
            </a:pathLst>
          </a:custGeom>
          <a:blipFill rotWithShape="1">
            <a:blip r:embed="rId5">
              <a:alphaModFix/>
            </a:blip>
            <a:stretch>
              <a:fillRect/>
            </a:stretch>
          </a:blipFill>
          <a:ln>
            <a:noFill/>
          </a:ln>
        </p:spPr>
      </p:sp>
      <p:sp>
        <p:nvSpPr>
          <p:cNvPr id="296" name="Google Shape;296;p7"/>
          <p:cNvSpPr/>
          <p:nvPr/>
        </p:nvSpPr>
        <p:spPr>
          <a:xfrm rot="-278358" flipH="1">
            <a:off x="-3999775" y="8847896"/>
            <a:ext cx="7557600" cy="1845945"/>
          </a:xfrm>
          <a:custGeom>
            <a:avLst/>
            <a:gdLst/>
            <a:ahLst/>
            <a:cxnLst/>
            <a:rect l="l" t="t" r="r" b="b"/>
            <a:pathLst>
              <a:path w="5868613" h="1845945" extrusionOk="0">
                <a:moveTo>
                  <a:pt x="0" y="0"/>
                </a:moveTo>
                <a:lnTo>
                  <a:pt x="5868612" y="0"/>
                </a:lnTo>
                <a:lnTo>
                  <a:pt x="5868612" y="1845946"/>
                </a:lnTo>
                <a:lnTo>
                  <a:pt x="0" y="1845946"/>
                </a:lnTo>
                <a:lnTo>
                  <a:pt x="0" y="0"/>
                </a:lnTo>
                <a:close/>
              </a:path>
            </a:pathLst>
          </a:custGeom>
          <a:blipFill rotWithShape="1">
            <a:blip r:embed="rId7">
              <a:alphaModFix/>
            </a:blip>
            <a:stretch>
              <a:fillRect/>
            </a:stretch>
          </a:blipFill>
          <a:ln>
            <a:noFill/>
          </a:ln>
        </p:spPr>
      </p:sp>
      <p:sp>
        <p:nvSpPr>
          <p:cNvPr id="297" name="Google Shape;297;p7"/>
          <p:cNvSpPr/>
          <p:nvPr/>
        </p:nvSpPr>
        <p:spPr>
          <a:xfrm>
            <a:off x="1131674" y="3264227"/>
            <a:ext cx="387380" cy="38738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219056" y="6176967"/>
            <a:ext cx="370476" cy="332141"/>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983742" y="4656797"/>
            <a:ext cx="8915400" cy="3463364"/>
          </a:xfrm>
          <a:custGeom>
            <a:avLst/>
            <a:gdLst/>
            <a:ahLst/>
            <a:cxnLst/>
            <a:rect l="l" t="t" r="r" b="b"/>
            <a:pathLst>
              <a:path w="5943600" h="2308909" extrusionOk="0">
                <a:moveTo>
                  <a:pt x="5943600" y="603778"/>
                </a:moveTo>
                <a:cubicBezTo>
                  <a:pt x="5943600" y="649817"/>
                  <a:pt x="5921920" y="693095"/>
                  <a:pt x="5885138" y="720702"/>
                </a:cubicBezTo>
                <a:lnTo>
                  <a:pt x="5300521" y="1159164"/>
                </a:lnTo>
                <a:cubicBezTo>
                  <a:pt x="5274214" y="1178895"/>
                  <a:pt x="5243440" y="1188395"/>
                  <a:pt x="5212910" y="1188395"/>
                </a:cubicBezTo>
                <a:cubicBezTo>
                  <a:pt x="5168496" y="1188395"/>
                  <a:pt x="5124649" y="1168258"/>
                  <a:pt x="5095906" y="1129933"/>
                </a:cubicBezTo>
                <a:cubicBezTo>
                  <a:pt x="5047512" y="1065382"/>
                  <a:pt x="5060585" y="973711"/>
                  <a:pt x="5125137" y="925317"/>
                </a:cubicBezTo>
                <a:lnTo>
                  <a:pt x="5358983" y="749932"/>
                </a:lnTo>
                <a:lnTo>
                  <a:pt x="4676931" y="749932"/>
                </a:lnTo>
                <a:cubicBezTo>
                  <a:pt x="4569507" y="749932"/>
                  <a:pt x="4482059" y="837381"/>
                  <a:pt x="4482059" y="944805"/>
                </a:cubicBezTo>
                <a:lnTo>
                  <a:pt x="4482059" y="1626857"/>
                </a:lnTo>
                <a:cubicBezTo>
                  <a:pt x="4482059" y="1895456"/>
                  <a:pt x="4263477" y="2114037"/>
                  <a:pt x="3994878" y="2114037"/>
                </a:cubicBezTo>
                <a:cubicBezTo>
                  <a:pt x="3726279" y="2114037"/>
                  <a:pt x="3507698" y="1895456"/>
                  <a:pt x="3507698" y="1626857"/>
                </a:cubicBezTo>
                <a:lnTo>
                  <a:pt x="3507698" y="652496"/>
                </a:lnTo>
                <a:cubicBezTo>
                  <a:pt x="3507698" y="545073"/>
                  <a:pt x="3420249" y="457624"/>
                  <a:pt x="3312826" y="457624"/>
                </a:cubicBezTo>
                <a:cubicBezTo>
                  <a:pt x="3205402" y="457624"/>
                  <a:pt x="3117954" y="545073"/>
                  <a:pt x="3117954" y="652496"/>
                </a:cubicBezTo>
                <a:lnTo>
                  <a:pt x="3117954" y="1821729"/>
                </a:lnTo>
                <a:cubicBezTo>
                  <a:pt x="3117954" y="2090328"/>
                  <a:pt x="2899372" y="2308909"/>
                  <a:pt x="2630773" y="2308909"/>
                </a:cubicBezTo>
                <a:cubicBezTo>
                  <a:pt x="2362175" y="2308909"/>
                  <a:pt x="2143593" y="2090328"/>
                  <a:pt x="2143593" y="1821729"/>
                </a:cubicBezTo>
                <a:lnTo>
                  <a:pt x="2143593" y="847368"/>
                </a:lnTo>
                <a:cubicBezTo>
                  <a:pt x="2143593" y="739945"/>
                  <a:pt x="2056144" y="652496"/>
                  <a:pt x="1948721" y="652496"/>
                </a:cubicBezTo>
                <a:cubicBezTo>
                  <a:pt x="1841298" y="652496"/>
                  <a:pt x="1753849" y="739945"/>
                  <a:pt x="1753849" y="847368"/>
                </a:cubicBezTo>
                <a:lnTo>
                  <a:pt x="1753849" y="1237113"/>
                </a:lnTo>
                <a:cubicBezTo>
                  <a:pt x="1753849" y="1505712"/>
                  <a:pt x="1535267" y="1724293"/>
                  <a:pt x="1266668" y="1724293"/>
                </a:cubicBezTo>
                <a:lnTo>
                  <a:pt x="0" y="1724293"/>
                </a:lnTo>
                <a:lnTo>
                  <a:pt x="0" y="1431985"/>
                </a:lnTo>
                <a:lnTo>
                  <a:pt x="1266668" y="1431985"/>
                </a:lnTo>
                <a:cubicBezTo>
                  <a:pt x="1374092" y="1431985"/>
                  <a:pt x="1461540" y="1344536"/>
                  <a:pt x="1461540" y="1237113"/>
                </a:cubicBezTo>
                <a:lnTo>
                  <a:pt x="1461540" y="847368"/>
                </a:lnTo>
                <a:cubicBezTo>
                  <a:pt x="1461540" y="578770"/>
                  <a:pt x="1680122" y="360188"/>
                  <a:pt x="1948721" y="360188"/>
                </a:cubicBezTo>
                <a:cubicBezTo>
                  <a:pt x="2217320" y="360188"/>
                  <a:pt x="2435901" y="578770"/>
                  <a:pt x="2435901" y="847368"/>
                </a:cubicBezTo>
                <a:lnTo>
                  <a:pt x="2435901" y="1821729"/>
                </a:lnTo>
                <a:cubicBezTo>
                  <a:pt x="2435901" y="1929152"/>
                  <a:pt x="2523350" y="2016601"/>
                  <a:pt x="2630773" y="2016601"/>
                </a:cubicBezTo>
                <a:cubicBezTo>
                  <a:pt x="2738197" y="2016601"/>
                  <a:pt x="2825645" y="1929152"/>
                  <a:pt x="2825645" y="1821729"/>
                </a:cubicBezTo>
                <a:lnTo>
                  <a:pt x="2825645" y="652496"/>
                </a:lnTo>
                <a:cubicBezTo>
                  <a:pt x="2825645" y="383898"/>
                  <a:pt x="3044227" y="165316"/>
                  <a:pt x="3312826" y="165316"/>
                </a:cubicBezTo>
                <a:cubicBezTo>
                  <a:pt x="3581424" y="165316"/>
                  <a:pt x="3800006" y="383898"/>
                  <a:pt x="3800006" y="652496"/>
                </a:cubicBezTo>
                <a:lnTo>
                  <a:pt x="3800006" y="1626857"/>
                </a:lnTo>
                <a:cubicBezTo>
                  <a:pt x="3800006" y="1734280"/>
                  <a:pt x="3887455" y="1821729"/>
                  <a:pt x="3994878" y="1821729"/>
                </a:cubicBezTo>
                <a:cubicBezTo>
                  <a:pt x="4102301" y="1821729"/>
                  <a:pt x="4189750" y="1734280"/>
                  <a:pt x="4189750" y="1626857"/>
                </a:cubicBezTo>
                <a:lnTo>
                  <a:pt x="4189750" y="944805"/>
                </a:lnTo>
                <a:cubicBezTo>
                  <a:pt x="4189750" y="676206"/>
                  <a:pt x="4408332" y="457624"/>
                  <a:pt x="4676931" y="457624"/>
                </a:cubicBezTo>
                <a:lnTo>
                  <a:pt x="5358983" y="457624"/>
                </a:lnTo>
                <a:lnTo>
                  <a:pt x="5125137" y="282239"/>
                </a:lnTo>
                <a:cubicBezTo>
                  <a:pt x="5060585" y="233846"/>
                  <a:pt x="5047512" y="142175"/>
                  <a:pt x="5095906" y="77624"/>
                </a:cubicBezTo>
                <a:cubicBezTo>
                  <a:pt x="5144380" y="13072"/>
                  <a:pt x="5235970" y="0"/>
                  <a:pt x="5300521" y="48393"/>
                </a:cubicBezTo>
                <a:lnTo>
                  <a:pt x="5885138" y="486855"/>
                </a:lnTo>
                <a:cubicBezTo>
                  <a:pt x="5921920" y="514462"/>
                  <a:pt x="5943600" y="557740"/>
                  <a:pt x="5943600" y="603778"/>
                </a:cubicBezTo>
                <a:close/>
              </a:path>
            </a:pathLst>
          </a:custGeom>
          <a:noFill/>
          <a:ln w="57150"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0" name="Google Shape;300;p7"/>
          <p:cNvSpPr/>
          <p:nvPr/>
        </p:nvSpPr>
        <p:spPr>
          <a:xfrm>
            <a:off x="8983743" y="5124024"/>
            <a:ext cx="8038475" cy="2776928"/>
          </a:xfrm>
          <a:custGeom>
            <a:avLst/>
            <a:gdLst/>
            <a:ahLst/>
            <a:cxnLst/>
            <a:rect l="l" t="t" r="r" b="b"/>
            <a:pathLst>
              <a:path w="5358983" h="1851285" extrusionOk="0">
                <a:moveTo>
                  <a:pt x="5358983" y="292308"/>
                </a:moveTo>
                <a:lnTo>
                  <a:pt x="4676931" y="292308"/>
                </a:lnTo>
                <a:cubicBezTo>
                  <a:pt x="4488587" y="292308"/>
                  <a:pt x="4335904" y="444990"/>
                  <a:pt x="4335904" y="633334"/>
                </a:cubicBezTo>
                <a:lnTo>
                  <a:pt x="4335904" y="1315386"/>
                </a:lnTo>
                <a:cubicBezTo>
                  <a:pt x="4335904" y="1503730"/>
                  <a:pt x="4183222" y="1656413"/>
                  <a:pt x="3994878" y="1656413"/>
                </a:cubicBezTo>
                <a:cubicBezTo>
                  <a:pt x="3806534" y="1656413"/>
                  <a:pt x="3653852" y="1503730"/>
                  <a:pt x="3653852" y="1315386"/>
                </a:cubicBezTo>
                <a:lnTo>
                  <a:pt x="3653852" y="341026"/>
                </a:lnTo>
                <a:cubicBezTo>
                  <a:pt x="3653852" y="152682"/>
                  <a:pt x="3501170" y="0"/>
                  <a:pt x="3312826" y="0"/>
                </a:cubicBezTo>
                <a:cubicBezTo>
                  <a:pt x="3124482" y="0"/>
                  <a:pt x="2971800" y="152682"/>
                  <a:pt x="2971800" y="341026"/>
                </a:cubicBezTo>
                <a:lnTo>
                  <a:pt x="2971800" y="1510259"/>
                </a:lnTo>
                <a:cubicBezTo>
                  <a:pt x="2971800" y="1698602"/>
                  <a:pt x="2819117" y="1851285"/>
                  <a:pt x="2630773" y="1851285"/>
                </a:cubicBezTo>
                <a:cubicBezTo>
                  <a:pt x="2442429" y="1851285"/>
                  <a:pt x="2289747" y="1698602"/>
                  <a:pt x="2289747" y="1510259"/>
                </a:cubicBezTo>
                <a:lnTo>
                  <a:pt x="2289747" y="535898"/>
                </a:lnTo>
                <a:cubicBezTo>
                  <a:pt x="2289747" y="347554"/>
                  <a:pt x="2137065" y="194872"/>
                  <a:pt x="1948721" y="194872"/>
                </a:cubicBezTo>
                <a:cubicBezTo>
                  <a:pt x="1760377" y="194872"/>
                  <a:pt x="1607695" y="347554"/>
                  <a:pt x="1607695" y="535898"/>
                </a:cubicBezTo>
                <a:lnTo>
                  <a:pt x="1607695" y="925642"/>
                </a:lnTo>
                <a:cubicBezTo>
                  <a:pt x="1607695" y="1113986"/>
                  <a:pt x="1455012" y="1266668"/>
                  <a:pt x="1266668" y="1266668"/>
                </a:cubicBezTo>
                <a:lnTo>
                  <a:pt x="0" y="1266668"/>
                </a:lnTo>
              </a:path>
            </a:pathLst>
          </a:custGeom>
          <a:noFill/>
          <a:ln w="38100" cap="flat" cmpd="sng">
            <a:solidFill>
              <a:srgbClr val="80808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1" name="Google Shape;301;p7"/>
          <p:cNvSpPr/>
          <p:nvPr/>
        </p:nvSpPr>
        <p:spPr>
          <a:xfrm>
            <a:off x="14781189" y="6816976"/>
            <a:ext cx="413129" cy="545520"/>
          </a:xfrm>
          <a:custGeom>
            <a:avLst/>
            <a:gdLst/>
            <a:ahLst/>
            <a:cxnLst/>
            <a:rect l="l" t="t" r="r" b="b"/>
            <a:pathLst>
              <a:path w="275419" h="363680" extrusionOk="0">
                <a:moveTo>
                  <a:pt x="183179" y="137628"/>
                </a:moveTo>
                <a:cubicBezTo>
                  <a:pt x="183179" y="162799"/>
                  <a:pt x="162718" y="183179"/>
                  <a:pt x="137628" y="183179"/>
                </a:cubicBezTo>
                <a:cubicBezTo>
                  <a:pt x="112538" y="183179"/>
                  <a:pt x="92158" y="162799"/>
                  <a:pt x="92158" y="137628"/>
                </a:cubicBezTo>
                <a:cubicBezTo>
                  <a:pt x="92158" y="112457"/>
                  <a:pt x="112538" y="92077"/>
                  <a:pt x="137628" y="92077"/>
                </a:cubicBezTo>
                <a:cubicBezTo>
                  <a:pt x="162799" y="92077"/>
                  <a:pt x="183179" y="112457"/>
                  <a:pt x="183179" y="137628"/>
                </a:cubicBezTo>
                <a:close/>
                <a:moveTo>
                  <a:pt x="275419" y="137547"/>
                </a:moveTo>
                <a:cubicBezTo>
                  <a:pt x="275419" y="194222"/>
                  <a:pt x="241154" y="242859"/>
                  <a:pt x="192273" y="263970"/>
                </a:cubicBezTo>
                <a:lnTo>
                  <a:pt x="137709" y="363680"/>
                </a:lnTo>
                <a:lnTo>
                  <a:pt x="83145" y="264051"/>
                </a:lnTo>
                <a:cubicBezTo>
                  <a:pt x="34265" y="242940"/>
                  <a:pt x="0" y="194303"/>
                  <a:pt x="0" y="137628"/>
                </a:cubicBezTo>
                <a:cubicBezTo>
                  <a:pt x="0" y="61628"/>
                  <a:pt x="61547" y="0"/>
                  <a:pt x="137628" y="0"/>
                </a:cubicBezTo>
                <a:cubicBezTo>
                  <a:pt x="213709" y="0"/>
                  <a:pt x="275338" y="61628"/>
                  <a:pt x="275338" y="137628"/>
                </a:cubicBezTo>
                <a:close/>
                <a:moveTo>
                  <a:pt x="223209" y="137628"/>
                </a:moveTo>
                <a:cubicBezTo>
                  <a:pt x="223209" y="90371"/>
                  <a:pt x="184803" y="52128"/>
                  <a:pt x="137628" y="52128"/>
                </a:cubicBezTo>
                <a:cubicBezTo>
                  <a:pt x="90453" y="52128"/>
                  <a:pt x="52128" y="90371"/>
                  <a:pt x="52128" y="137628"/>
                </a:cubicBezTo>
                <a:cubicBezTo>
                  <a:pt x="52128" y="184884"/>
                  <a:pt x="90453" y="223209"/>
                  <a:pt x="137628" y="223209"/>
                </a:cubicBezTo>
                <a:cubicBezTo>
                  <a:pt x="184884" y="223209"/>
                  <a:pt x="223209" y="184884"/>
                  <a:pt x="223209" y="137628"/>
                </a:cubicBezTo>
                <a:close/>
              </a:path>
            </a:pathLst>
          </a:custGeom>
          <a:noFill/>
          <a:ln w="38100" cap="flat" cmpd="sng">
            <a:solidFill>
              <a:srgbClr val="DE84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2" name="Google Shape;302;p7"/>
          <p:cNvSpPr/>
          <p:nvPr/>
        </p:nvSpPr>
        <p:spPr>
          <a:xfrm>
            <a:off x="14037005" y="4363005"/>
            <a:ext cx="413129" cy="545520"/>
          </a:xfrm>
          <a:custGeom>
            <a:avLst/>
            <a:gdLst/>
            <a:ahLst/>
            <a:cxnLst/>
            <a:rect l="l" t="t" r="r" b="b"/>
            <a:pathLst>
              <a:path w="275419" h="363680" extrusionOk="0">
                <a:moveTo>
                  <a:pt x="183179" y="137628"/>
                </a:moveTo>
                <a:cubicBezTo>
                  <a:pt x="183179" y="162799"/>
                  <a:pt x="162718" y="183179"/>
                  <a:pt x="137628" y="183179"/>
                </a:cubicBezTo>
                <a:cubicBezTo>
                  <a:pt x="112538" y="183179"/>
                  <a:pt x="92158" y="162799"/>
                  <a:pt x="92158" y="137628"/>
                </a:cubicBezTo>
                <a:cubicBezTo>
                  <a:pt x="92158" y="112457"/>
                  <a:pt x="112538" y="92077"/>
                  <a:pt x="137628" y="92077"/>
                </a:cubicBezTo>
                <a:cubicBezTo>
                  <a:pt x="162799" y="92077"/>
                  <a:pt x="183179" y="112457"/>
                  <a:pt x="183179" y="137628"/>
                </a:cubicBezTo>
                <a:close/>
                <a:moveTo>
                  <a:pt x="275419" y="137547"/>
                </a:moveTo>
                <a:cubicBezTo>
                  <a:pt x="275419" y="194222"/>
                  <a:pt x="241154" y="242859"/>
                  <a:pt x="192273" y="263970"/>
                </a:cubicBezTo>
                <a:lnTo>
                  <a:pt x="137709" y="363680"/>
                </a:lnTo>
                <a:lnTo>
                  <a:pt x="83145" y="264051"/>
                </a:lnTo>
                <a:cubicBezTo>
                  <a:pt x="34265" y="242940"/>
                  <a:pt x="0" y="194303"/>
                  <a:pt x="0" y="137628"/>
                </a:cubicBezTo>
                <a:cubicBezTo>
                  <a:pt x="0" y="61628"/>
                  <a:pt x="61547" y="0"/>
                  <a:pt x="137628" y="0"/>
                </a:cubicBezTo>
                <a:cubicBezTo>
                  <a:pt x="213709" y="0"/>
                  <a:pt x="275338" y="61628"/>
                  <a:pt x="275338" y="137628"/>
                </a:cubicBezTo>
                <a:close/>
                <a:moveTo>
                  <a:pt x="223209" y="137628"/>
                </a:moveTo>
                <a:cubicBezTo>
                  <a:pt x="223209" y="90371"/>
                  <a:pt x="184803" y="52128"/>
                  <a:pt x="137628" y="52128"/>
                </a:cubicBezTo>
                <a:cubicBezTo>
                  <a:pt x="90453" y="52128"/>
                  <a:pt x="52128" y="90371"/>
                  <a:pt x="52128" y="137628"/>
                </a:cubicBezTo>
                <a:cubicBezTo>
                  <a:pt x="52128" y="184884"/>
                  <a:pt x="90453" y="223209"/>
                  <a:pt x="137628" y="223209"/>
                </a:cubicBezTo>
                <a:cubicBezTo>
                  <a:pt x="184884" y="223209"/>
                  <a:pt x="223209" y="184884"/>
                  <a:pt x="223209" y="137628"/>
                </a:cubicBezTo>
                <a:close/>
              </a:path>
            </a:pathLst>
          </a:custGeom>
          <a:noFill/>
          <a:ln w="3810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3" name="Google Shape;303;p7"/>
          <p:cNvSpPr/>
          <p:nvPr/>
        </p:nvSpPr>
        <p:spPr>
          <a:xfrm>
            <a:off x="12735031" y="7109284"/>
            <a:ext cx="413129" cy="545520"/>
          </a:xfrm>
          <a:custGeom>
            <a:avLst/>
            <a:gdLst/>
            <a:ahLst/>
            <a:cxnLst/>
            <a:rect l="l" t="t" r="r" b="b"/>
            <a:pathLst>
              <a:path w="275419" h="363680" extrusionOk="0">
                <a:moveTo>
                  <a:pt x="183179" y="137628"/>
                </a:moveTo>
                <a:cubicBezTo>
                  <a:pt x="183179" y="162799"/>
                  <a:pt x="162718" y="183179"/>
                  <a:pt x="137628" y="183179"/>
                </a:cubicBezTo>
                <a:cubicBezTo>
                  <a:pt x="112538" y="183179"/>
                  <a:pt x="92158" y="162799"/>
                  <a:pt x="92158" y="137628"/>
                </a:cubicBezTo>
                <a:cubicBezTo>
                  <a:pt x="92158" y="112457"/>
                  <a:pt x="112538" y="92077"/>
                  <a:pt x="137628" y="92077"/>
                </a:cubicBezTo>
                <a:cubicBezTo>
                  <a:pt x="162799" y="92077"/>
                  <a:pt x="183179" y="112457"/>
                  <a:pt x="183179" y="137628"/>
                </a:cubicBezTo>
                <a:close/>
                <a:moveTo>
                  <a:pt x="275419" y="137547"/>
                </a:moveTo>
                <a:cubicBezTo>
                  <a:pt x="275419" y="194222"/>
                  <a:pt x="241154" y="242859"/>
                  <a:pt x="192273" y="263970"/>
                </a:cubicBezTo>
                <a:lnTo>
                  <a:pt x="137709" y="363680"/>
                </a:lnTo>
                <a:lnTo>
                  <a:pt x="83145" y="264051"/>
                </a:lnTo>
                <a:cubicBezTo>
                  <a:pt x="34265" y="242940"/>
                  <a:pt x="0" y="194303"/>
                  <a:pt x="0" y="137628"/>
                </a:cubicBezTo>
                <a:cubicBezTo>
                  <a:pt x="0" y="61628"/>
                  <a:pt x="61547" y="0"/>
                  <a:pt x="137628" y="0"/>
                </a:cubicBezTo>
                <a:cubicBezTo>
                  <a:pt x="213709" y="0"/>
                  <a:pt x="275338" y="61628"/>
                  <a:pt x="275338" y="137628"/>
                </a:cubicBezTo>
                <a:close/>
                <a:moveTo>
                  <a:pt x="223209" y="137628"/>
                </a:moveTo>
                <a:cubicBezTo>
                  <a:pt x="223209" y="90371"/>
                  <a:pt x="184803" y="52128"/>
                  <a:pt x="137628" y="52128"/>
                </a:cubicBezTo>
                <a:cubicBezTo>
                  <a:pt x="90453" y="52128"/>
                  <a:pt x="52128" y="90371"/>
                  <a:pt x="52128" y="137628"/>
                </a:cubicBezTo>
                <a:cubicBezTo>
                  <a:pt x="52128" y="184884"/>
                  <a:pt x="90453" y="223209"/>
                  <a:pt x="137628" y="223209"/>
                </a:cubicBezTo>
                <a:cubicBezTo>
                  <a:pt x="184884" y="223209"/>
                  <a:pt x="223209" y="184884"/>
                  <a:pt x="223209" y="137628"/>
                </a:cubicBezTo>
                <a:close/>
              </a:path>
            </a:pathLst>
          </a:custGeom>
          <a:noFill/>
          <a:ln w="3810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4" name="Google Shape;304;p7"/>
          <p:cNvSpPr/>
          <p:nvPr/>
        </p:nvSpPr>
        <p:spPr>
          <a:xfrm>
            <a:off x="11711952" y="4624665"/>
            <a:ext cx="413129" cy="545520"/>
          </a:xfrm>
          <a:custGeom>
            <a:avLst/>
            <a:gdLst/>
            <a:ahLst/>
            <a:cxnLst/>
            <a:rect l="l" t="t" r="r" b="b"/>
            <a:pathLst>
              <a:path w="275419" h="363680" extrusionOk="0">
                <a:moveTo>
                  <a:pt x="183179" y="137628"/>
                </a:moveTo>
                <a:cubicBezTo>
                  <a:pt x="183179" y="162799"/>
                  <a:pt x="162718" y="183179"/>
                  <a:pt x="137628" y="183179"/>
                </a:cubicBezTo>
                <a:cubicBezTo>
                  <a:pt x="112538" y="183179"/>
                  <a:pt x="92158" y="162799"/>
                  <a:pt x="92158" y="137628"/>
                </a:cubicBezTo>
                <a:cubicBezTo>
                  <a:pt x="92158" y="112457"/>
                  <a:pt x="112538" y="92077"/>
                  <a:pt x="137628" y="92077"/>
                </a:cubicBezTo>
                <a:cubicBezTo>
                  <a:pt x="162799" y="92077"/>
                  <a:pt x="183179" y="112457"/>
                  <a:pt x="183179" y="137628"/>
                </a:cubicBezTo>
                <a:close/>
                <a:moveTo>
                  <a:pt x="275419" y="137547"/>
                </a:moveTo>
                <a:cubicBezTo>
                  <a:pt x="275419" y="194222"/>
                  <a:pt x="241154" y="242859"/>
                  <a:pt x="192273" y="263970"/>
                </a:cubicBezTo>
                <a:lnTo>
                  <a:pt x="137709" y="363680"/>
                </a:lnTo>
                <a:lnTo>
                  <a:pt x="83145" y="264051"/>
                </a:lnTo>
                <a:cubicBezTo>
                  <a:pt x="34265" y="242940"/>
                  <a:pt x="0" y="194303"/>
                  <a:pt x="0" y="137628"/>
                </a:cubicBezTo>
                <a:cubicBezTo>
                  <a:pt x="0" y="61628"/>
                  <a:pt x="61547" y="0"/>
                  <a:pt x="137628" y="0"/>
                </a:cubicBezTo>
                <a:cubicBezTo>
                  <a:pt x="213709" y="0"/>
                  <a:pt x="275338" y="61628"/>
                  <a:pt x="275338" y="137628"/>
                </a:cubicBezTo>
                <a:close/>
                <a:moveTo>
                  <a:pt x="223209" y="137628"/>
                </a:moveTo>
                <a:cubicBezTo>
                  <a:pt x="223209" y="90371"/>
                  <a:pt x="184803" y="52128"/>
                  <a:pt x="137628" y="52128"/>
                </a:cubicBezTo>
                <a:cubicBezTo>
                  <a:pt x="90453" y="52128"/>
                  <a:pt x="52128" y="90371"/>
                  <a:pt x="52128" y="137628"/>
                </a:cubicBezTo>
                <a:cubicBezTo>
                  <a:pt x="52128" y="184884"/>
                  <a:pt x="90453" y="223209"/>
                  <a:pt x="137628" y="223209"/>
                </a:cubicBezTo>
                <a:cubicBezTo>
                  <a:pt x="184884" y="223209"/>
                  <a:pt x="223209" y="184884"/>
                  <a:pt x="223209" y="137628"/>
                </a:cubicBezTo>
                <a:close/>
              </a:path>
            </a:pathLst>
          </a:custGeom>
          <a:noFill/>
          <a:ln w="38100" cap="flat" cmpd="sng">
            <a:solidFill>
              <a:srgbClr val="3CC5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05" name="Google Shape;305;p7"/>
          <p:cNvSpPr txBox="1"/>
          <p:nvPr/>
        </p:nvSpPr>
        <p:spPr>
          <a:xfrm>
            <a:off x="9012162" y="5878565"/>
            <a:ext cx="1928974" cy="86177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17365D"/>
                </a:solidFill>
                <a:latin typeface="Arial"/>
                <a:ea typeface="Arial"/>
                <a:cs typeface="Arial"/>
                <a:sym typeface="Arial"/>
              </a:rPr>
              <a:t>Kết quả kỳ vọng</a:t>
            </a:r>
            <a:endParaRPr sz="2800">
              <a:solidFill>
                <a:srgbClr val="17365D"/>
              </a:solidFill>
              <a:latin typeface="Roboto"/>
              <a:ea typeface="Roboto"/>
              <a:cs typeface="Roboto"/>
              <a:sym typeface="Roboto"/>
            </a:endParaRPr>
          </a:p>
        </p:txBody>
      </p:sp>
      <p:sp>
        <p:nvSpPr>
          <p:cNvPr id="306" name="Google Shape;306;p7"/>
          <p:cNvSpPr txBox="1"/>
          <p:nvPr/>
        </p:nvSpPr>
        <p:spPr>
          <a:xfrm>
            <a:off x="10966820" y="2661287"/>
            <a:ext cx="1823126"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3CC583"/>
                </a:solidFill>
                <a:latin typeface="Arial"/>
                <a:ea typeface="Arial"/>
                <a:cs typeface="Arial"/>
                <a:sym typeface="Arial"/>
              </a:rPr>
              <a:t>Khách</a:t>
            </a:r>
            <a:r>
              <a:rPr lang="en-US" sz="2400" b="1" dirty="0">
                <a:solidFill>
                  <a:srgbClr val="3CC583"/>
                </a:solidFill>
                <a:latin typeface="Arial"/>
                <a:ea typeface="Arial"/>
                <a:cs typeface="Arial"/>
                <a:sym typeface="Arial"/>
              </a:rPr>
              <a:t> </a:t>
            </a:r>
            <a:r>
              <a:rPr lang="en-US" sz="2400" b="1" dirty="0" err="1">
                <a:solidFill>
                  <a:srgbClr val="3CC583"/>
                </a:solidFill>
                <a:latin typeface="Arial"/>
                <a:ea typeface="Arial"/>
                <a:cs typeface="Arial"/>
                <a:sym typeface="Arial"/>
              </a:rPr>
              <a:t>hàng</a:t>
            </a:r>
            <a:br>
              <a:rPr lang="en-US" sz="2400" b="1" dirty="0">
                <a:solidFill>
                  <a:srgbClr val="3CC583"/>
                </a:solidFill>
                <a:latin typeface="Arial"/>
                <a:ea typeface="Arial"/>
                <a:cs typeface="Arial"/>
                <a:sym typeface="Arial"/>
              </a:rPr>
            </a:br>
            <a:r>
              <a:rPr lang="en-US" sz="2400" b="1" dirty="0" err="1">
                <a:solidFill>
                  <a:srgbClr val="3CC583"/>
                </a:solidFill>
                <a:latin typeface="Arial"/>
                <a:ea typeface="Arial"/>
                <a:cs typeface="Arial"/>
                <a:sym typeface="Arial"/>
              </a:rPr>
              <a:t>hàng</a:t>
            </a:r>
            <a:r>
              <a:rPr lang="en-US" sz="2400" b="1" dirty="0">
                <a:solidFill>
                  <a:srgbClr val="3CC583"/>
                </a:solidFill>
                <a:latin typeface="Arial"/>
                <a:ea typeface="Arial"/>
                <a:cs typeface="Arial"/>
                <a:sym typeface="Arial"/>
              </a:rPr>
              <a:t> </a:t>
            </a:r>
            <a:r>
              <a:rPr lang="en-US" sz="2400" b="1" dirty="0" err="1">
                <a:solidFill>
                  <a:srgbClr val="3CC583"/>
                </a:solidFill>
                <a:latin typeface="Arial"/>
                <a:ea typeface="Arial"/>
                <a:cs typeface="Arial"/>
                <a:sym typeface="Arial"/>
              </a:rPr>
              <a:t>ngày</a:t>
            </a:r>
            <a:endParaRPr sz="2400" b="1" dirty="0">
              <a:solidFill>
                <a:srgbClr val="3CC583"/>
              </a:solidFill>
              <a:latin typeface="Arial"/>
              <a:ea typeface="Arial"/>
              <a:cs typeface="Arial"/>
              <a:sym typeface="Arial"/>
            </a:endParaRPr>
          </a:p>
        </p:txBody>
      </p:sp>
      <p:sp>
        <p:nvSpPr>
          <p:cNvPr id="307" name="Google Shape;307;p7"/>
          <p:cNvSpPr txBox="1"/>
          <p:nvPr/>
        </p:nvSpPr>
        <p:spPr>
          <a:xfrm>
            <a:off x="13184268" y="2960207"/>
            <a:ext cx="2320551"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BA5DE5"/>
                </a:solidFill>
                <a:latin typeface="Arial"/>
                <a:ea typeface="Arial"/>
                <a:cs typeface="Arial"/>
                <a:sym typeface="Arial"/>
              </a:rPr>
              <a:t>Cơ</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sở</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vật</a:t>
            </a:r>
            <a:r>
              <a:rPr lang="en-US" sz="2400" b="1" dirty="0">
                <a:solidFill>
                  <a:srgbClr val="BA5DE5"/>
                </a:solidFill>
                <a:latin typeface="Arial"/>
                <a:ea typeface="Arial"/>
                <a:cs typeface="Arial"/>
                <a:sym typeface="Arial"/>
              </a:rPr>
              <a:t> </a:t>
            </a:r>
            <a:r>
              <a:rPr lang="en-US" sz="2400" b="1" dirty="0" err="1">
                <a:solidFill>
                  <a:srgbClr val="BA5DE5"/>
                </a:solidFill>
                <a:latin typeface="Arial"/>
                <a:ea typeface="Arial"/>
                <a:cs typeface="Arial"/>
                <a:sym typeface="Arial"/>
              </a:rPr>
              <a:t>chất</a:t>
            </a:r>
            <a:endParaRPr sz="2400" b="1" dirty="0">
              <a:solidFill>
                <a:srgbClr val="BA5DE5"/>
              </a:solidFill>
              <a:latin typeface="Arial"/>
              <a:ea typeface="Arial"/>
              <a:cs typeface="Arial"/>
              <a:sym typeface="Arial"/>
            </a:endParaRPr>
          </a:p>
        </p:txBody>
      </p:sp>
      <p:sp>
        <p:nvSpPr>
          <p:cNvPr id="308" name="Google Shape;308;p7"/>
          <p:cNvSpPr txBox="1"/>
          <p:nvPr/>
        </p:nvSpPr>
        <p:spPr>
          <a:xfrm>
            <a:off x="10604090" y="3425727"/>
            <a:ext cx="2544070"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a:solidFill>
                  <a:srgbClr val="484848"/>
                </a:solidFill>
                <a:latin typeface="Arial"/>
                <a:ea typeface="Arial"/>
                <a:cs typeface="Arial"/>
                <a:sym typeface="Arial"/>
              </a:rPr>
              <a:t>Đạt </a:t>
            </a:r>
            <a:r>
              <a:rPr lang="en-US" sz="1800" dirty="0" err="1">
                <a:solidFill>
                  <a:srgbClr val="484848"/>
                </a:solidFill>
                <a:latin typeface="Arial"/>
                <a:ea typeface="Arial"/>
                <a:cs typeface="Arial"/>
                <a:sym typeface="Arial"/>
              </a:rPr>
              <a:t>được</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trung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bình</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hơn</a:t>
            </a:r>
            <a:r>
              <a:rPr lang="en-US" sz="1800" dirty="0">
                <a:solidFill>
                  <a:srgbClr val="484848"/>
                </a:solidFill>
                <a:latin typeface="Arial"/>
                <a:ea typeface="Arial"/>
                <a:cs typeface="Arial"/>
                <a:sym typeface="Arial"/>
              </a:rPr>
              <a:t> 100 </a:t>
            </a:r>
            <a:r>
              <a:rPr lang="en-US" sz="1800" dirty="0" err="1">
                <a:solidFill>
                  <a:srgbClr val="484848"/>
                </a:solidFill>
                <a:latin typeface="Arial"/>
                <a:ea typeface="Arial"/>
                <a:cs typeface="Arial"/>
                <a:sym typeface="Arial"/>
              </a:rPr>
              <a:t>lượt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khách</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mỗi</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ngày</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sau</a:t>
            </a:r>
            <a:r>
              <a:rPr lang="en-US" sz="1800" dirty="0">
                <a:solidFill>
                  <a:srgbClr val="484848"/>
                </a:solidFill>
                <a:latin typeface="Arial"/>
                <a:ea typeface="Arial"/>
                <a:cs typeface="Arial"/>
                <a:sym typeface="Arial"/>
              </a:rPr>
              <a:t> 3</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tháng</a:t>
            </a:r>
            <a:r>
              <a:rPr lang="en-US" sz="1800" dirty="0">
                <a:solidFill>
                  <a:srgbClr val="484848"/>
                </a:solidFill>
                <a:latin typeface="Arial"/>
                <a:ea typeface="Arial"/>
                <a:cs typeface="Arial"/>
                <a:sym typeface="Arial"/>
              </a:rPr>
              <a:t>.</a:t>
            </a:r>
            <a:endParaRPr dirty="0"/>
          </a:p>
        </p:txBody>
      </p:sp>
      <p:sp>
        <p:nvSpPr>
          <p:cNvPr id="309" name="Google Shape;309;p7"/>
          <p:cNvSpPr txBox="1"/>
          <p:nvPr/>
        </p:nvSpPr>
        <p:spPr>
          <a:xfrm>
            <a:off x="13256292" y="3394801"/>
            <a:ext cx="2047035"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Đầu</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tư</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vào</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hơn</a:t>
            </a:r>
            <a:r>
              <a:rPr lang="en-US" sz="1800" dirty="0">
                <a:solidFill>
                  <a:srgbClr val="484848"/>
                </a:solidFill>
                <a:latin typeface="Arial"/>
                <a:ea typeface="Arial"/>
                <a:cs typeface="Arial"/>
                <a:sym typeface="Arial"/>
              </a:rPr>
              <a:t> 20</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máy</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chơi</a:t>
            </a:r>
            <a:r>
              <a:rPr lang="en-US" sz="1800" dirty="0">
                <a:solidFill>
                  <a:srgbClr val="484848"/>
                </a:solidFill>
                <a:latin typeface="Arial"/>
                <a:ea typeface="Arial"/>
                <a:cs typeface="Arial"/>
                <a:sym typeface="Arial"/>
              </a:rPr>
              <a:t> game </a:t>
            </a:r>
            <a:r>
              <a:rPr lang="en-US" sz="1800" dirty="0" err="1">
                <a:solidFill>
                  <a:srgbClr val="484848"/>
                </a:solidFill>
                <a:latin typeface="Arial"/>
                <a:ea typeface="Arial"/>
                <a:cs typeface="Arial"/>
                <a:sym typeface="Arial"/>
              </a:rPr>
              <a:t>và</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không</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gian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hiện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đại</a:t>
            </a:r>
            <a:r>
              <a:rPr lang="en-US" sz="1800" dirty="0">
                <a:solidFill>
                  <a:srgbClr val="484848"/>
                </a:solidFill>
                <a:latin typeface="Arial"/>
                <a:ea typeface="Arial"/>
                <a:cs typeface="Arial"/>
                <a:sym typeface="Arial"/>
              </a:rPr>
              <a:t>.</a:t>
            </a:r>
            <a:endParaRPr dirty="0"/>
          </a:p>
        </p:txBody>
      </p:sp>
      <p:sp>
        <p:nvSpPr>
          <p:cNvPr id="310" name="Google Shape;310;p7"/>
          <p:cNvSpPr txBox="1"/>
          <p:nvPr/>
        </p:nvSpPr>
        <p:spPr>
          <a:xfrm>
            <a:off x="14137802" y="7839595"/>
            <a:ext cx="1821239"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DE8431"/>
                </a:solidFill>
                <a:latin typeface="Arial"/>
                <a:ea typeface="Arial"/>
                <a:cs typeface="Arial"/>
                <a:sym typeface="Arial"/>
              </a:rPr>
              <a:t>Chiến</a:t>
            </a:r>
            <a:r>
              <a:rPr lang="en-US" sz="2400" b="1" dirty="0">
                <a:solidFill>
                  <a:srgbClr val="DE8431"/>
                </a:solidFill>
                <a:latin typeface="Arial"/>
                <a:ea typeface="Arial"/>
                <a:cs typeface="Arial"/>
                <a:sym typeface="Arial"/>
              </a:rPr>
              <a:t> </a:t>
            </a:r>
            <a:r>
              <a:rPr lang="en-US" sz="2400" b="1" dirty="0" err="1">
                <a:solidFill>
                  <a:srgbClr val="DE8431"/>
                </a:solidFill>
                <a:latin typeface="Arial"/>
                <a:ea typeface="Arial"/>
                <a:cs typeface="Arial"/>
                <a:sym typeface="Arial"/>
              </a:rPr>
              <a:t>lược</a:t>
            </a:r>
            <a:br>
              <a:rPr lang="en-US" sz="2400" b="1" dirty="0">
                <a:solidFill>
                  <a:srgbClr val="DE8431"/>
                </a:solidFill>
                <a:latin typeface="Arial"/>
                <a:ea typeface="Arial"/>
                <a:cs typeface="Arial"/>
                <a:sym typeface="Arial"/>
              </a:rPr>
            </a:br>
            <a:r>
              <a:rPr lang="en-US" sz="2400" b="1" dirty="0">
                <a:solidFill>
                  <a:srgbClr val="DE8431"/>
                </a:solidFill>
                <a:latin typeface="Arial"/>
                <a:ea typeface="Arial"/>
                <a:cs typeface="Arial"/>
                <a:sym typeface="Arial"/>
              </a:rPr>
              <a:t>marketing</a:t>
            </a:r>
            <a:endParaRPr dirty="0"/>
          </a:p>
        </p:txBody>
      </p:sp>
      <p:sp>
        <p:nvSpPr>
          <p:cNvPr id="311" name="Google Shape;311;p7"/>
          <p:cNvSpPr txBox="1"/>
          <p:nvPr/>
        </p:nvSpPr>
        <p:spPr>
          <a:xfrm>
            <a:off x="12046603" y="8114065"/>
            <a:ext cx="1999506"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dirty="0" err="1">
                <a:solidFill>
                  <a:srgbClr val="4E88E7"/>
                </a:solidFill>
                <a:latin typeface="Arial"/>
                <a:ea typeface="Arial"/>
                <a:cs typeface="Arial"/>
                <a:sym typeface="Arial"/>
              </a:rPr>
              <a:t>Đường</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cong</a:t>
            </a:r>
            <a:r>
              <a:rPr lang="en-US" sz="2400" b="1" dirty="0">
                <a:solidFill>
                  <a:srgbClr val="4E88E7"/>
                </a:solidFill>
                <a:latin typeface="Arial"/>
                <a:ea typeface="Arial"/>
                <a:cs typeface="Arial"/>
                <a:sym typeface="Arial"/>
              </a:rPr>
              <a:t> </a:t>
            </a:r>
            <a:br>
              <a:rPr lang="en-US" sz="2400" b="1" dirty="0">
                <a:solidFill>
                  <a:srgbClr val="4E88E7"/>
                </a:solidFill>
                <a:latin typeface="Arial"/>
                <a:ea typeface="Arial"/>
                <a:cs typeface="Arial"/>
                <a:sym typeface="Arial"/>
              </a:rPr>
            </a:br>
            <a:r>
              <a:rPr lang="en-US" sz="2400" b="1" dirty="0" err="1">
                <a:solidFill>
                  <a:srgbClr val="4E88E7"/>
                </a:solidFill>
                <a:latin typeface="Arial"/>
                <a:ea typeface="Arial"/>
                <a:cs typeface="Arial"/>
                <a:sym typeface="Arial"/>
              </a:rPr>
              <a:t>lợi</a:t>
            </a:r>
            <a:r>
              <a:rPr lang="en-US" sz="2400" b="1" dirty="0">
                <a:solidFill>
                  <a:srgbClr val="4E88E7"/>
                </a:solidFill>
                <a:latin typeface="Arial"/>
                <a:ea typeface="Arial"/>
                <a:cs typeface="Arial"/>
                <a:sym typeface="Arial"/>
              </a:rPr>
              <a:t> </a:t>
            </a:r>
            <a:r>
              <a:rPr lang="en-US" sz="2400" b="1" dirty="0" err="1">
                <a:solidFill>
                  <a:srgbClr val="4E88E7"/>
                </a:solidFill>
                <a:latin typeface="Arial"/>
                <a:ea typeface="Arial"/>
                <a:cs typeface="Arial"/>
                <a:sym typeface="Arial"/>
              </a:rPr>
              <a:t>nhuận</a:t>
            </a:r>
            <a:endParaRPr sz="2400" b="1" dirty="0">
              <a:solidFill>
                <a:srgbClr val="4E88E7"/>
              </a:solidFill>
              <a:latin typeface="Arial"/>
              <a:ea typeface="Arial"/>
              <a:cs typeface="Arial"/>
              <a:sym typeface="Arial"/>
            </a:endParaRPr>
          </a:p>
        </p:txBody>
      </p:sp>
      <p:sp>
        <p:nvSpPr>
          <p:cNvPr id="312" name="Google Shape;312;p7"/>
          <p:cNvSpPr txBox="1"/>
          <p:nvPr/>
        </p:nvSpPr>
        <p:spPr>
          <a:xfrm>
            <a:off x="14048668" y="8605433"/>
            <a:ext cx="1999506" cy="98488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dirty="0" err="1">
                <a:solidFill>
                  <a:srgbClr val="484848"/>
                </a:solidFill>
                <a:latin typeface="Arial"/>
                <a:ea typeface="Arial"/>
                <a:cs typeface="Arial"/>
                <a:sym typeface="Arial"/>
              </a:rPr>
              <a:t>Tổ</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chức</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sự</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kiện</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và</a:t>
            </a:r>
            <a:br>
              <a:rPr lang="en-US" sz="1600" dirty="0">
                <a:solidFill>
                  <a:srgbClr val="484848"/>
                </a:solidFill>
                <a:latin typeface="Arial"/>
                <a:ea typeface="Arial"/>
                <a:cs typeface="Arial"/>
                <a:sym typeface="Arial"/>
              </a:rPr>
            </a:br>
            <a:r>
              <a:rPr lang="en-US" sz="1600" dirty="0" err="1">
                <a:solidFill>
                  <a:srgbClr val="484848"/>
                </a:solidFill>
                <a:latin typeface="Arial"/>
                <a:ea typeface="Arial"/>
                <a:cs typeface="Arial"/>
                <a:sym typeface="Arial"/>
              </a:rPr>
              <a:t>hợp</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tác</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để</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mở</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rộng</a:t>
            </a:r>
            <a:br>
              <a:rPr lang="en-US" sz="1600" dirty="0">
                <a:solidFill>
                  <a:srgbClr val="484848"/>
                </a:solidFill>
                <a:latin typeface="Arial"/>
                <a:ea typeface="Arial"/>
                <a:cs typeface="Arial"/>
                <a:sym typeface="Arial"/>
              </a:rPr>
            </a:br>
            <a:r>
              <a:rPr lang="en-US" sz="1600" dirty="0" err="1">
                <a:solidFill>
                  <a:srgbClr val="484848"/>
                </a:solidFill>
                <a:latin typeface="Arial"/>
                <a:ea typeface="Arial"/>
                <a:cs typeface="Arial"/>
                <a:sym typeface="Arial"/>
              </a:rPr>
              <a:t>mạng</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lưới</a:t>
            </a:r>
            <a:r>
              <a:rPr lang="en-US" sz="1600" dirty="0">
                <a:solidFill>
                  <a:srgbClr val="484848"/>
                </a:solidFill>
                <a:latin typeface="Arial"/>
                <a:ea typeface="Arial"/>
                <a:cs typeface="Arial"/>
                <a:sym typeface="Arial"/>
              </a:rPr>
              <a:t> </a:t>
            </a:r>
            <a:r>
              <a:rPr lang="en-US" sz="1600" dirty="0" err="1">
                <a:solidFill>
                  <a:srgbClr val="484848"/>
                </a:solidFill>
                <a:latin typeface="Arial"/>
                <a:ea typeface="Arial"/>
                <a:cs typeface="Arial"/>
                <a:sym typeface="Arial"/>
              </a:rPr>
              <a:t>khách</a:t>
            </a:r>
            <a:br>
              <a:rPr lang="en-US" sz="1600" dirty="0">
                <a:solidFill>
                  <a:srgbClr val="484848"/>
                </a:solidFill>
                <a:latin typeface="Arial"/>
                <a:ea typeface="Arial"/>
                <a:cs typeface="Arial"/>
                <a:sym typeface="Arial"/>
              </a:rPr>
            </a:br>
            <a:r>
              <a:rPr lang="en-US" sz="1600" dirty="0" err="1">
                <a:solidFill>
                  <a:srgbClr val="484848"/>
                </a:solidFill>
                <a:latin typeface="Arial"/>
                <a:ea typeface="Arial"/>
                <a:cs typeface="Arial"/>
                <a:sym typeface="Arial"/>
              </a:rPr>
              <a:t>hàng</a:t>
            </a:r>
            <a:r>
              <a:rPr lang="en-US" sz="1600" dirty="0">
                <a:solidFill>
                  <a:srgbClr val="484848"/>
                </a:solidFill>
                <a:latin typeface="Arial"/>
                <a:ea typeface="Arial"/>
                <a:cs typeface="Arial"/>
                <a:sym typeface="Arial"/>
              </a:rPr>
              <a:t>.</a:t>
            </a:r>
            <a:endParaRPr dirty="0"/>
          </a:p>
        </p:txBody>
      </p:sp>
      <p:sp>
        <p:nvSpPr>
          <p:cNvPr id="313" name="Google Shape;313;p7"/>
          <p:cNvSpPr txBox="1"/>
          <p:nvPr/>
        </p:nvSpPr>
        <p:spPr>
          <a:xfrm>
            <a:off x="11994220" y="8910377"/>
            <a:ext cx="2051889"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dirty="0" err="1">
                <a:solidFill>
                  <a:srgbClr val="484848"/>
                </a:solidFill>
                <a:latin typeface="Arial"/>
                <a:ea typeface="Arial"/>
                <a:cs typeface="Arial"/>
                <a:sym typeface="Arial"/>
              </a:rPr>
              <a:t>Bắt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đầu</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tạo</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ra</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lợi</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nhuận</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sau</a:t>
            </a:r>
            <a:r>
              <a:rPr lang="en-US" sz="1800" dirty="0">
                <a:solidFill>
                  <a:srgbClr val="484848"/>
                </a:solidFill>
                <a:latin typeface="Arial"/>
                <a:ea typeface="Arial"/>
                <a:cs typeface="Arial"/>
                <a:sym typeface="Arial"/>
              </a:rPr>
              <a:t> 6 </a:t>
            </a:r>
            <a:r>
              <a:rPr lang="en-US" sz="1800" dirty="0" err="1">
                <a:solidFill>
                  <a:srgbClr val="484848"/>
                </a:solidFill>
                <a:latin typeface="Arial"/>
                <a:ea typeface="Arial"/>
                <a:cs typeface="Arial"/>
                <a:sym typeface="Arial"/>
              </a:rPr>
              <a:t>tháng</a:t>
            </a:r>
            <a:br>
              <a:rPr lang="en-US" sz="1800" dirty="0">
                <a:solidFill>
                  <a:srgbClr val="484848"/>
                </a:solidFill>
                <a:latin typeface="Arial"/>
                <a:ea typeface="Arial"/>
                <a:cs typeface="Arial"/>
                <a:sym typeface="Arial"/>
              </a:rPr>
            </a:br>
            <a:r>
              <a:rPr lang="en-US" sz="1800" dirty="0" err="1">
                <a:solidFill>
                  <a:srgbClr val="484848"/>
                </a:solidFill>
                <a:latin typeface="Arial"/>
                <a:ea typeface="Arial"/>
                <a:cs typeface="Arial"/>
                <a:sym typeface="Arial"/>
              </a:rPr>
              <a:t>hoạt</a:t>
            </a:r>
            <a:r>
              <a:rPr lang="en-US" sz="1800" dirty="0">
                <a:solidFill>
                  <a:srgbClr val="484848"/>
                </a:solidFill>
                <a:latin typeface="Arial"/>
                <a:ea typeface="Arial"/>
                <a:cs typeface="Arial"/>
                <a:sym typeface="Arial"/>
              </a:rPr>
              <a:t> </a:t>
            </a:r>
            <a:r>
              <a:rPr lang="en-US" sz="1800" dirty="0" err="1">
                <a:solidFill>
                  <a:srgbClr val="484848"/>
                </a:solidFill>
                <a:latin typeface="Arial"/>
                <a:ea typeface="Arial"/>
                <a:cs typeface="Arial"/>
                <a:sym typeface="Arial"/>
              </a:rPr>
              <a:t>động</a:t>
            </a:r>
            <a:r>
              <a:rPr lang="en-US" sz="1800" dirty="0">
                <a:solidFill>
                  <a:srgbClr val="484848"/>
                </a:solidFill>
                <a:latin typeface="Arial"/>
                <a:ea typeface="Arial"/>
                <a:cs typeface="Arial"/>
                <a:sym typeface="Arial"/>
              </a:rPr>
              <a:t>.</a:t>
            </a:r>
            <a:endParaRPr dirty="0"/>
          </a:p>
        </p:txBody>
      </p:sp>
      <p:sp>
        <p:nvSpPr>
          <p:cNvPr id="314" name="Google Shape;314;p7"/>
          <p:cNvSpPr/>
          <p:nvPr/>
        </p:nvSpPr>
        <p:spPr>
          <a:xfrm>
            <a:off x="7302626" y="8273461"/>
            <a:ext cx="1374260" cy="1636331"/>
          </a:xfrm>
          <a:custGeom>
            <a:avLst/>
            <a:gdLst/>
            <a:ahLst/>
            <a:cxnLst/>
            <a:rect l="l" t="t" r="r" b="b"/>
            <a:pathLst>
              <a:path w="2220750" h="2433093" extrusionOk="0">
                <a:moveTo>
                  <a:pt x="0" y="0"/>
                </a:moveTo>
                <a:lnTo>
                  <a:pt x="2220750" y="0"/>
                </a:lnTo>
                <a:lnTo>
                  <a:pt x="2220750" y="2433093"/>
                </a:lnTo>
                <a:lnTo>
                  <a:pt x="0" y="2433093"/>
                </a:lnTo>
                <a:lnTo>
                  <a:pt x="0" y="0"/>
                </a:lnTo>
                <a:close/>
              </a:path>
            </a:pathLst>
          </a:custGeom>
          <a:blipFill rotWithShape="1">
            <a:blip r:embed="rId8">
              <a:alphaModFix/>
            </a:blip>
            <a:stretch>
              <a:fillRect/>
            </a:stretch>
          </a:blipFill>
          <a:ln>
            <a:noFill/>
          </a:ln>
        </p:spPr>
      </p:sp>
      <p:sp>
        <p:nvSpPr>
          <p:cNvPr id="315" name="Google Shape;315;p7"/>
          <p:cNvSpPr/>
          <p:nvPr/>
        </p:nvSpPr>
        <p:spPr>
          <a:xfrm>
            <a:off x="9503683" y="137424"/>
            <a:ext cx="7383885" cy="600441"/>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9">
              <a:alphaModFix/>
            </a:blip>
            <a:stretch>
              <a:fillRect/>
            </a:stretch>
          </a:blipFill>
          <a:ln>
            <a:noFill/>
          </a:ln>
        </p:spPr>
      </p:sp>
      <p:pic>
        <p:nvPicPr>
          <p:cNvPr id="316" name="Google Shape;316;p7"/>
          <p:cNvPicPr preferRelativeResize="0"/>
          <p:nvPr/>
        </p:nvPicPr>
        <p:blipFill rotWithShape="1">
          <a:blip r:embed="rId10">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552E211E-F646-4344-C12F-5B2554CFC9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TextBox 3">
            <a:extLst>
              <a:ext uri="{FF2B5EF4-FFF2-40B4-BE49-F238E27FC236}">
                <a16:creationId xmlns:a16="http://schemas.microsoft.com/office/drawing/2014/main" id="{D94478AB-9270-627F-C7CD-A790A606B273}"/>
              </a:ext>
            </a:extLst>
          </p:cNvPr>
          <p:cNvSpPr txBox="1"/>
          <p:nvPr/>
        </p:nvSpPr>
        <p:spPr>
          <a:xfrm>
            <a:off x="8983742" y="9420050"/>
            <a:ext cx="603590" cy="523220"/>
          </a:xfrm>
          <a:prstGeom prst="rect">
            <a:avLst/>
          </a:prstGeom>
          <a:noFill/>
        </p:spPr>
        <p:txBody>
          <a:bodyPr wrap="square" rtlCol="0">
            <a:spAutoFit/>
          </a:bodyPr>
          <a:lstStyle/>
          <a:p>
            <a:r>
              <a:rPr lang="en-US" sz="2800" b="1" dirty="0"/>
              <a:t>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fade">
                                      <p:cBhvr>
                                        <p:cTn id="10" dur="500"/>
                                        <p:tgtEl>
                                          <p:spTgt spid="284"/>
                                        </p:tgtEl>
                                      </p:cBhvr>
                                    </p:animEffect>
                                  </p:childTnLst>
                                </p:cTn>
                              </p:par>
                              <p:par>
                                <p:cTn id="11" presetID="10" presetClass="entr" presetSubtype="0" fill="hold" nodeType="withEffect">
                                  <p:stCondLst>
                                    <p:cond delay="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500"/>
                                        <p:tgtEl>
                                          <p:spTgt spid="288"/>
                                        </p:tgtEl>
                                      </p:cBhvr>
                                    </p:animEffect>
                                  </p:childTnLst>
                                </p:cTn>
                              </p:par>
                              <p:par>
                                <p:cTn id="17" presetID="10"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animEffect transition="in" filter="fade">
                                      <p:cBhvr>
                                        <p:cTn id="19" dur="500"/>
                                        <p:tgtEl>
                                          <p:spTgt spid="289"/>
                                        </p:tgtEl>
                                      </p:cBhvr>
                                    </p:animEffect>
                                  </p:childTnLst>
                                </p:cTn>
                              </p:par>
                              <p:par>
                                <p:cTn id="20" presetID="10" presetClass="entr" presetSubtype="0" fill="hold" nodeType="withEffect">
                                  <p:stCondLst>
                                    <p:cond delay="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500"/>
                                        <p:tgtEl>
                                          <p:spTgt spid="290"/>
                                        </p:tgtEl>
                                      </p:cBhvr>
                                    </p:animEffect>
                                  </p:childTnLst>
                                </p:cTn>
                              </p:par>
                              <p:par>
                                <p:cTn id="23" presetID="10" presetClass="entr" presetSubtype="0" fill="hold" nodeType="withEffect">
                                  <p:stCondLst>
                                    <p:cond delay="0"/>
                                  </p:stCondLst>
                                  <p:childTnLst>
                                    <p:set>
                                      <p:cBhvr>
                                        <p:cTn id="24" dur="1" fill="hold">
                                          <p:stCondLst>
                                            <p:cond delay="0"/>
                                          </p:stCondLst>
                                        </p:cTn>
                                        <p:tgtEl>
                                          <p:spTgt spid="295"/>
                                        </p:tgtEl>
                                        <p:attrNameLst>
                                          <p:attrName>style.visibility</p:attrName>
                                        </p:attrNameLst>
                                      </p:cBhvr>
                                      <p:to>
                                        <p:strVal val="visible"/>
                                      </p:to>
                                    </p:set>
                                    <p:animEffect transition="in" filter="fade">
                                      <p:cBhvr>
                                        <p:cTn id="25" dur="500"/>
                                        <p:tgtEl>
                                          <p:spTgt spid="295"/>
                                        </p:tgtEl>
                                      </p:cBhvr>
                                    </p:animEffect>
                                  </p:childTnLst>
                                </p:cTn>
                              </p:par>
                              <p:par>
                                <p:cTn id="26" presetID="10" presetClass="entr" presetSubtype="0" fill="hold" nodeType="with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par>
                                <p:cTn id="29" presetID="10" presetClass="entr" presetSubtype="0" fill="hold" nodeType="withEffect">
                                  <p:stCondLst>
                                    <p:cond delay="0"/>
                                  </p:stCondLst>
                                  <p:childTnLst>
                                    <p:set>
                                      <p:cBhvr>
                                        <p:cTn id="30" dur="1" fill="hold">
                                          <p:stCondLst>
                                            <p:cond delay="0"/>
                                          </p:stCondLst>
                                        </p:cTn>
                                        <p:tgtEl>
                                          <p:spTgt spid="299"/>
                                        </p:tgtEl>
                                        <p:attrNameLst>
                                          <p:attrName>style.visibility</p:attrName>
                                        </p:attrNameLst>
                                      </p:cBhvr>
                                      <p:to>
                                        <p:strVal val="visible"/>
                                      </p:to>
                                    </p:set>
                                    <p:animEffect transition="in" filter="fade">
                                      <p:cBhvr>
                                        <p:cTn id="31" dur="500"/>
                                        <p:tgtEl>
                                          <p:spTgt spid="299"/>
                                        </p:tgtEl>
                                      </p:cBhvr>
                                    </p:animEffect>
                                  </p:childTnLst>
                                </p:cTn>
                              </p:par>
                              <p:par>
                                <p:cTn id="32" presetID="10" presetClass="entr" presetSubtype="0" fill="hold" nodeType="withEffect">
                                  <p:stCondLst>
                                    <p:cond delay="0"/>
                                  </p:stCondLst>
                                  <p:childTnLst>
                                    <p:set>
                                      <p:cBhvr>
                                        <p:cTn id="33" dur="1" fill="hold">
                                          <p:stCondLst>
                                            <p:cond delay="0"/>
                                          </p:stCondLst>
                                        </p:cTn>
                                        <p:tgtEl>
                                          <p:spTgt spid="300"/>
                                        </p:tgtEl>
                                        <p:attrNameLst>
                                          <p:attrName>style.visibility</p:attrName>
                                        </p:attrNameLst>
                                      </p:cBhvr>
                                      <p:to>
                                        <p:strVal val="visible"/>
                                      </p:to>
                                    </p:set>
                                    <p:animEffect transition="in" filter="fade">
                                      <p:cBhvr>
                                        <p:cTn id="34" dur="500"/>
                                        <p:tgtEl>
                                          <p:spTgt spid="300"/>
                                        </p:tgtEl>
                                      </p:cBhvr>
                                    </p:animEffect>
                                  </p:childTnLst>
                                </p:cTn>
                              </p:par>
                              <p:par>
                                <p:cTn id="35" presetID="10" presetClass="entr" presetSubtype="0" fill="hold" nodeType="withEffect">
                                  <p:stCondLst>
                                    <p:cond delay="0"/>
                                  </p:stCondLst>
                                  <p:childTnLst>
                                    <p:set>
                                      <p:cBhvr>
                                        <p:cTn id="36" dur="1" fill="hold">
                                          <p:stCondLst>
                                            <p:cond delay="0"/>
                                          </p:stCondLst>
                                        </p:cTn>
                                        <p:tgtEl>
                                          <p:spTgt spid="301"/>
                                        </p:tgtEl>
                                        <p:attrNameLst>
                                          <p:attrName>style.visibility</p:attrName>
                                        </p:attrNameLst>
                                      </p:cBhvr>
                                      <p:to>
                                        <p:strVal val="visible"/>
                                      </p:to>
                                    </p:set>
                                    <p:animEffect transition="in" filter="fade">
                                      <p:cBhvr>
                                        <p:cTn id="37" dur="500"/>
                                        <p:tgtEl>
                                          <p:spTgt spid="301"/>
                                        </p:tgtEl>
                                      </p:cBhvr>
                                    </p:animEffect>
                                  </p:childTnLst>
                                </p:cTn>
                              </p:par>
                              <p:par>
                                <p:cTn id="38" presetID="10" presetClass="entr" presetSubtype="0" fill="hold" nodeType="withEffect">
                                  <p:stCondLst>
                                    <p:cond delay="0"/>
                                  </p:stCondLst>
                                  <p:childTnLst>
                                    <p:set>
                                      <p:cBhvr>
                                        <p:cTn id="39" dur="1" fill="hold">
                                          <p:stCondLst>
                                            <p:cond delay="0"/>
                                          </p:stCondLst>
                                        </p:cTn>
                                        <p:tgtEl>
                                          <p:spTgt spid="302"/>
                                        </p:tgtEl>
                                        <p:attrNameLst>
                                          <p:attrName>style.visibility</p:attrName>
                                        </p:attrNameLst>
                                      </p:cBhvr>
                                      <p:to>
                                        <p:strVal val="visible"/>
                                      </p:to>
                                    </p:set>
                                    <p:animEffect transition="in" filter="fade">
                                      <p:cBhvr>
                                        <p:cTn id="40" dur="500"/>
                                        <p:tgtEl>
                                          <p:spTgt spid="302"/>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304"/>
                                        </p:tgtEl>
                                        <p:attrNameLst>
                                          <p:attrName>style.visibility</p:attrName>
                                        </p:attrNameLst>
                                      </p:cBhvr>
                                      <p:to>
                                        <p:strVal val="visible"/>
                                      </p:to>
                                    </p:set>
                                    <p:animEffect transition="in" filter="fade">
                                      <p:cBhvr>
                                        <p:cTn id="46" dur="500"/>
                                        <p:tgtEl>
                                          <p:spTgt spid="304"/>
                                        </p:tgtEl>
                                      </p:cBhvr>
                                    </p:animEffect>
                                  </p:childTnLst>
                                </p:cTn>
                              </p:par>
                              <p:par>
                                <p:cTn id="47" presetID="10" presetClass="entr" presetSubtype="0" fill="hold" nodeType="withEffect">
                                  <p:stCondLst>
                                    <p:cond delay="0"/>
                                  </p:stCondLst>
                                  <p:childTnLst>
                                    <p:set>
                                      <p:cBhvr>
                                        <p:cTn id="48" dur="1" fill="hold">
                                          <p:stCondLst>
                                            <p:cond delay="0"/>
                                          </p:stCondLst>
                                        </p:cTn>
                                        <p:tgtEl>
                                          <p:spTgt spid="305"/>
                                        </p:tgtEl>
                                        <p:attrNameLst>
                                          <p:attrName>style.visibility</p:attrName>
                                        </p:attrNameLst>
                                      </p:cBhvr>
                                      <p:to>
                                        <p:strVal val="visible"/>
                                      </p:to>
                                    </p:set>
                                    <p:animEffect transition="in" filter="fade">
                                      <p:cBhvr>
                                        <p:cTn id="49" dur="500"/>
                                        <p:tgtEl>
                                          <p:spTgt spid="305"/>
                                        </p:tgtEl>
                                      </p:cBhvr>
                                    </p:animEffect>
                                  </p:childTnLst>
                                </p:cTn>
                              </p:par>
                              <p:par>
                                <p:cTn id="50" presetID="10" presetClass="entr" presetSubtype="0" fill="hold" nodeType="withEffect">
                                  <p:stCondLst>
                                    <p:cond delay="0"/>
                                  </p:stCondLst>
                                  <p:childTnLst>
                                    <p:set>
                                      <p:cBhvr>
                                        <p:cTn id="51" dur="1" fill="hold">
                                          <p:stCondLst>
                                            <p:cond delay="0"/>
                                          </p:stCondLst>
                                        </p:cTn>
                                        <p:tgtEl>
                                          <p:spTgt spid="306"/>
                                        </p:tgtEl>
                                        <p:attrNameLst>
                                          <p:attrName>style.visibility</p:attrName>
                                        </p:attrNameLst>
                                      </p:cBhvr>
                                      <p:to>
                                        <p:strVal val="visible"/>
                                      </p:to>
                                    </p:set>
                                    <p:animEffect transition="in" filter="fade">
                                      <p:cBhvr>
                                        <p:cTn id="52" dur="500"/>
                                        <p:tgtEl>
                                          <p:spTgt spid="306"/>
                                        </p:tgtEl>
                                      </p:cBhvr>
                                    </p:animEffect>
                                  </p:childTnLst>
                                </p:cTn>
                              </p:par>
                              <p:par>
                                <p:cTn id="53" presetID="10" presetClass="entr" presetSubtype="0" fill="hold" nodeType="withEffect">
                                  <p:stCondLst>
                                    <p:cond delay="0"/>
                                  </p:stCondLst>
                                  <p:childTnLst>
                                    <p:set>
                                      <p:cBhvr>
                                        <p:cTn id="54" dur="1" fill="hold">
                                          <p:stCondLst>
                                            <p:cond delay="0"/>
                                          </p:stCondLst>
                                        </p:cTn>
                                        <p:tgtEl>
                                          <p:spTgt spid="307"/>
                                        </p:tgtEl>
                                        <p:attrNameLst>
                                          <p:attrName>style.visibility</p:attrName>
                                        </p:attrNameLst>
                                      </p:cBhvr>
                                      <p:to>
                                        <p:strVal val="visible"/>
                                      </p:to>
                                    </p:set>
                                    <p:animEffect transition="in" filter="fade">
                                      <p:cBhvr>
                                        <p:cTn id="55" dur="500"/>
                                        <p:tgtEl>
                                          <p:spTgt spid="307"/>
                                        </p:tgtEl>
                                      </p:cBhvr>
                                    </p:animEffect>
                                  </p:childTnLst>
                                </p:cTn>
                              </p:par>
                              <p:par>
                                <p:cTn id="56" presetID="10" presetClass="entr" presetSubtype="0" fill="hold" nodeType="with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fade">
                                      <p:cBhvr>
                                        <p:cTn id="58" dur="500"/>
                                        <p:tgtEl>
                                          <p:spTgt spid="308"/>
                                        </p:tgtEl>
                                      </p:cBhvr>
                                    </p:animEffect>
                                  </p:childTnLst>
                                </p:cTn>
                              </p:par>
                              <p:par>
                                <p:cTn id="59" presetID="10" presetClass="entr" presetSubtype="0" fill="hold" nodeType="withEffect">
                                  <p:stCondLst>
                                    <p:cond delay="0"/>
                                  </p:stCondLst>
                                  <p:childTnLst>
                                    <p:set>
                                      <p:cBhvr>
                                        <p:cTn id="60" dur="1" fill="hold">
                                          <p:stCondLst>
                                            <p:cond delay="0"/>
                                          </p:stCondLst>
                                        </p:cTn>
                                        <p:tgtEl>
                                          <p:spTgt spid="309"/>
                                        </p:tgtEl>
                                        <p:attrNameLst>
                                          <p:attrName>style.visibility</p:attrName>
                                        </p:attrNameLst>
                                      </p:cBhvr>
                                      <p:to>
                                        <p:strVal val="visible"/>
                                      </p:to>
                                    </p:set>
                                    <p:animEffect transition="in" filter="fade">
                                      <p:cBhvr>
                                        <p:cTn id="61" dur="500"/>
                                        <p:tgtEl>
                                          <p:spTgt spid="309"/>
                                        </p:tgtEl>
                                      </p:cBhvr>
                                    </p:animEffect>
                                  </p:childTnLst>
                                </p:cTn>
                              </p:par>
                              <p:par>
                                <p:cTn id="62" presetID="10" presetClass="entr" presetSubtype="0" fill="hold" nodeType="withEffect">
                                  <p:stCondLst>
                                    <p:cond delay="0"/>
                                  </p:stCondLst>
                                  <p:childTnLst>
                                    <p:set>
                                      <p:cBhvr>
                                        <p:cTn id="63" dur="1" fill="hold">
                                          <p:stCondLst>
                                            <p:cond delay="0"/>
                                          </p:stCondLst>
                                        </p:cTn>
                                        <p:tgtEl>
                                          <p:spTgt spid="310"/>
                                        </p:tgtEl>
                                        <p:attrNameLst>
                                          <p:attrName>style.visibility</p:attrName>
                                        </p:attrNameLst>
                                      </p:cBhvr>
                                      <p:to>
                                        <p:strVal val="visible"/>
                                      </p:to>
                                    </p:set>
                                    <p:animEffect transition="in" filter="fade">
                                      <p:cBhvr>
                                        <p:cTn id="64" dur="500"/>
                                        <p:tgtEl>
                                          <p:spTgt spid="310"/>
                                        </p:tgtEl>
                                      </p:cBhvr>
                                    </p:animEffect>
                                  </p:childTnLst>
                                </p:cTn>
                              </p:par>
                              <p:par>
                                <p:cTn id="65" presetID="10" presetClass="entr" presetSubtype="0" fill="hold" nodeType="withEffect">
                                  <p:stCondLst>
                                    <p:cond delay="0"/>
                                  </p:stCondLst>
                                  <p:childTnLst>
                                    <p:set>
                                      <p:cBhvr>
                                        <p:cTn id="66" dur="1" fill="hold">
                                          <p:stCondLst>
                                            <p:cond delay="0"/>
                                          </p:stCondLst>
                                        </p:cTn>
                                        <p:tgtEl>
                                          <p:spTgt spid="311"/>
                                        </p:tgtEl>
                                        <p:attrNameLst>
                                          <p:attrName>style.visibility</p:attrName>
                                        </p:attrNameLst>
                                      </p:cBhvr>
                                      <p:to>
                                        <p:strVal val="visible"/>
                                      </p:to>
                                    </p:set>
                                    <p:animEffect transition="in" filter="fade">
                                      <p:cBhvr>
                                        <p:cTn id="67" dur="500"/>
                                        <p:tgtEl>
                                          <p:spTgt spid="311"/>
                                        </p:tgtEl>
                                      </p:cBhvr>
                                    </p:animEffect>
                                  </p:childTnLst>
                                </p:cTn>
                              </p:par>
                              <p:par>
                                <p:cTn id="68" presetID="10" presetClass="entr" presetSubtype="0" fill="hold" nodeType="withEffect">
                                  <p:stCondLst>
                                    <p:cond delay="0"/>
                                  </p:stCondLst>
                                  <p:childTnLst>
                                    <p:set>
                                      <p:cBhvr>
                                        <p:cTn id="69" dur="1" fill="hold">
                                          <p:stCondLst>
                                            <p:cond delay="0"/>
                                          </p:stCondLst>
                                        </p:cTn>
                                        <p:tgtEl>
                                          <p:spTgt spid="312"/>
                                        </p:tgtEl>
                                        <p:attrNameLst>
                                          <p:attrName>style.visibility</p:attrName>
                                        </p:attrNameLst>
                                      </p:cBhvr>
                                      <p:to>
                                        <p:strVal val="visible"/>
                                      </p:to>
                                    </p:set>
                                    <p:animEffect transition="in" filter="fade">
                                      <p:cBhvr>
                                        <p:cTn id="70" dur="500"/>
                                        <p:tgtEl>
                                          <p:spTgt spid="312"/>
                                        </p:tgtEl>
                                      </p:cBhvr>
                                    </p:animEffect>
                                  </p:childTnLst>
                                </p:cTn>
                              </p:par>
                              <p:par>
                                <p:cTn id="71" presetID="10" presetClass="entr" presetSubtype="0" fill="hold" nodeType="withEffect">
                                  <p:stCondLst>
                                    <p:cond delay="0"/>
                                  </p:stCondLst>
                                  <p:childTnLst>
                                    <p:set>
                                      <p:cBhvr>
                                        <p:cTn id="72" dur="1" fill="hold">
                                          <p:stCondLst>
                                            <p:cond delay="0"/>
                                          </p:stCondLst>
                                        </p:cTn>
                                        <p:tgtEl>
                                          <p:spTgt spid="313"/>
                                        </p:tgtEl>
                                        <p:attrNameLst>
                                          <p:attrName>style.visibility</p:attrName>
                                        </p:attrNameLst>
                                      </p:cBhvr>
                                      <p:to>
                                        <p:strVal val="visible"/>
                                      </p:to>
                                    </p:set>
                                    <p:animEffect transition="in" filter="fade">
                                      <p:cBhvr>
                                        <p:cTn id="73" dur="500"/>
                                        <p:tgtEl>
                                          <p:spTgt spid="313"/>
                                        </p:tgtEl>
                                      </p:cBhvr>
                                    </p:animEffect>
                                  </p:childTnLst>
                                </p:cTn>
                              </p:par>
                              <p:par>
                                <p:cTn id="74" presetID="10" presetClass="entr" presetSubtype="0" fill="hold" nodeType="withEffect">
                                  <p:stCondLst>
                                    <p:cond delay="0"/>
                                  </p:stCondLst>
                                  <p:childTnLst>
                                    <p:set>
                                      <p:cBhvr>
                                        <p:cTn id="75" dur="1" fill="hold">
                                          <p:stCondLst>
                                            <p:cond delay="0"/>
                                          </p:stCondLst>
                                        </p:cTn>
                                        <p:tgtEl>
                                          <p:spTgt spid="315"/>
                                        </p:tgtEl>
                                        <p:attrNameLst>
                                          <p:attrName>style.visibility</p:attrName>
                                        </p:attrNameLst>
                                      </p:cBhvr>
                                      <p:to>
                                        <p:strVal val="visible"/>
                                      </p:to>
                                    </p:set>
                                    <p:animEffect transition="in" filter="fade">
                                      <p:cBhvr>
                                        <p:cTn id="76" dur="500"/>
                                        <p:tgtEl>
                                          <p:spTgt spid="315"/>
                                        </p:tgtEl>
                                      </p:cBhvr>
                                    </p:animEffect>
                                  </p:childTnLst>
                                </p:cTn>
                              </p:par>
                              <p:par>
                                <p:cTn id="77" presetID="10" presetClass="entr" presetSubtype="0" fill="hold" nodeType="withEffect">
                                  <p:stCondLst>
                                    <p:cond delay="0"/>
                                  </p:stCondLst>
                                  <p:childTnLst>
                                    <p:set>
                                      <p:cBhvr>
                                        <p:cTn id="78" dur="1" fill="hold">
                                          <p:stCondLst>
                                            <p:cond delay="0"/>
                                          </p:stCondLst>
                                        </p:cTn>
                                        <p:tgtEl>
                                          <p:spTgt spid="314"/>
                                        </p:tgtEl>
                                        <p:attrNameLst>
                                          <p:attrName>style.visibility</p:attrName>
                                        </p:attrNameLst>
                                      </p:cBhvr>
                                      <p:to>
                                        <p:strVal val="visible"/>
                                      </p:to>
                                    </p:set>
                                    <p:animEffect transition="in" filter="fade">
                                      <p:cBhvr>
                                        <p:cTn id="79"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
          <p:cNvSpPr/>
          <p:nvPr/>
        </p:nvSpPr>
        <p:spPr>
          <a:xfrm>
            <a:off x="-55940" y="316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8"/>
          <p:cNvSpPr/>
          <p:nvPr/>
        </p:nvSpPr>
        <p:spPr>
          <a:xfrm>
            <a:off x="2498972" y="1047337"/>
            <a:ext cx="12798430" cy="6148451"/>
          </a:xfrm>
          <a:custGeom>
            <a:avLst/>
            <a:gdLst/>
            <a:ahLst/>
            <a:cxnLst/>
            <a:rect l="l" t="t" r="r" b="b"/>
            <a:pathLst>
              <a:path w="5762066" h="1289585" extrusionOk="0">
                <a:moveTo>
                  <a:pt x="0" y="0"/>
                </a:moveTo>
                <a:lnTo>
                  <a:pt x="5762066" y="0"/>
                </a:lnTo>
                <a:lnTo>
                  <a:pt x="5762066" y="1289585"/>
                </a:lnTo>
                <a:lnTo>
                  <a:pt x="0" y="1289585"/>
                </a:lnTo>
                <a:close/>
              </a:path>
            </a:pathLst>
          </a:custGeom>
          <a:solidFill>
            <a:srgbClr val="FFFFFF"/>
          </a:solidFill>
          <a:ln>
            <a:noFill/>
          </a:ln>
        </p:spPr>
      </p:sp>
      <p:sp>
        <p:nvSpPr>
          <p:cNvPr id="323" name="Google Shape;323;p8"/>
          <p:cNvSpPr/>
          <p:nvPr/>
        </p:nvSpPr>
        <p:spPr>
          <a:xfrm>
            <a:off x="6538564" y="6078858"/>
            <a:ext cx="1818513" cy="788570"/>
          </a:xfrm>
          <a:custGeom>
            <a:avLst/>
            <a:gdLst/>
            <a:ahLst/>
            <a:cxnLst/>
            <a:rect l="l" t="t" r="r" b="b"/>
            <a:pathLst>
              <a:path w="1127342" h="563698" extrusionOk="0">
                <a:moveTo>
                  <a:pt x="1127342" y="281862"/>
                </a:moveTo>
                <a:cubicBezTo>
                  <a:pt x="1127342" y="437516"/>
                  <a:pt x="874978" y="563698"/>
                  <a:pt x="563671" y="563698"/>
                </a:cubicBezTo>
                <a:cubicBezTo>
                  <a:pt x="252364" y="563698"/>
                  <a:pt x="0" y="437516"/>
                  <a:pt x="0" y="281862"/>
                </a:cubicBezTo>
                <a:lnTo>
                  <a:pt x="0" y="169128"/>
                </a:lnTo>
                <a:cubicBezTo>
                  <a:pt x="0" y="324782"/>
                  <a:pt x="252364" y="450964"/>
                  <a:pt x="563671" y="450964"/>
                </a:cubicBezTo>
                <a:cubicBezTo>
                  <a:pt x="874978" y="450964"/>
                  <a:pt x="1127342" y="324782"/>
                  <a:pt x="1127342" y="169128"/>
                </a:cubicBezTo>
                <a:close/>
                <a:moveTo>
                  <a:pt x="1014608" y="0"/>
                </a:moveTo>
                <a:cubicBezTo>
                  <a:pt x="1085394" y="47108"/>
                  <a:pt x="1127342" y="105669"/>
                  <a:pt x="1127342" y="169128"/>
                </a:cubicBezTo>
                <a:moveTo>
                  <a:pt x="0" y="169128"/>
                </a:moveTo>
                <a:cubicBezTo>
                  <a:pt x="0" y="105669"/>
                  <a:pt x="41947" y="47108"/>
                  <a:pt x="112734" y="0"/>
                </a:cubicBezTo>
              </a:path>
            </a:pathLst>
          </a:custGeom>
          <a:noFill/>
          <a:ln w="57150" cap="flat" cmpd="sng">
            <a:solidFill>
              <a:srgbClr val="48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4" name="Google Shape;324;p8"/>
          <p:cNvSpPr/>
          <p:nvPr/>
        </p:nvSpPr>
        <p:spPr>
          <a:xfrm>
            <a:off x="6707665" y="3415565"/>
            <a:ext cx="1454810" cy="2996423"/>
          </a:xfrm>
          <a:custGeom>
            <a:avLst/>
            <a:gdLst/>
            <a:ahLst/>
            <a:cxnLst/>
            <a:rect l="l" t="t" r="r" b="b"/>
            <a:pathLst>
              <a:path w="901873" h="2141950" extrusionOk="0">
                <a:moveTo>
                  <a:pt x="901873" y="225468"/>
                </a:moveTo>
                <a:lnTo>
                  <a:pt x="901873" y="1916482"/>
                </a:lnTo>
                <a:moveTo>
                  <a:pt x="0" y="1916482"/>
                </a:moveTo>
                <a:lnTo>
                  <a:pt x="0" y="225468"/>
                </a:lnTo>
                <a:moveTo>
                  <a:pt x="901873" y="1916482"/>
                </a:moveTo>
                <a:cubicBezTo>
                  <a:pt x="901873" y="2041004"/>
                  <a:pt x="699982" y="2141950"/>
                  <a:pt x="450936" y="2141950"/>
                </a:cubicBezTo>
                <a:cubicBezTo>
                  <a:pt x="201891" y="2141950"/>
                  <a:pt x="0" y="2041004"/>
                  <a:pt x="0" y="1916482"/>
                </a:cubicBezTo>
                <a:moveTo>
                  <a:pt x="901873" y="225468"/>
                </a:moveTo>
                <a:cubicBezTo>
                  <a:pt x="901873" y="349990"/>
                  <a:pt x="699982" y="450936"/>
                  <a:pt x="450936" y="450936"/>
                </a:cubicBezTo>
                <a:cubicBezTo>
                  <a:pt x="201891" y="450936"/>
                  <a:pt x="0" y="349990"/>
                  <a:pt x="0" y="225468"/>
                </a:cubicBezTo>
                <a:cubicBezTo>
                  <a:pt x="0" y="100946"/>
                  <a:pt x="201891" y="0"/>
                  <a:pt x="450936" y="0"/>
                </a:cubicBezTo>
                <a:cubicBezTo>
                  <a:pt x="699982" y="0"/>
                  <a:pt x="901873" y="100946"/>
                  <a:pt x="901873" y="225468"/>
                </a:cubicBezTo>
                <a:close/>
              </a:path>
            </a:pathLst>
          </a:custGeom>
          <a:noFill/>
          <a:ln w="57150" cap="flat" cmpd="sng">
            <a:solidFill>
              <a:srgbClr val="4E88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5" name="Google Shape;325;p8"/>
          <p:cNvSpPr/>
          <p:nvPr/>
        </p:nvSpPr>
        <p:spPr>
          <a:xfrm>
            <a:off x="8567780" y="6078858"/>
            <a:ext cx="1818513" cy="788570"/>
          </a:xfrm>
          <a:custGeom>
            <a:avLst/>
            <a:gdLst/>
            <a:ahLst/>
            <a:cxnLst/>
            <a:rect l="l" t="t" r="r" b="b"/>
            <a:pathLst>
              <a:path w="1127342" h="563698" extrusionOk="0">
                <a:moveTo>
                  <a:pt x="1127342" y="281862"/>
                </a:moveTo>
                <a:cubicBezTo>
                  <a:pt x="1127342" y="437516"/>
                  <a:pt x="874978" y="563698"/>
                  <a:pt x="563671" y="563698"/>
                </a:cubicBezTo>
                <a:cubicBezTo>
                  <a:pt x="252364" y="563698"/>
                  <a:pt x="0" y="437516"/>
                  <a:pt x="0" y="281862"/>
                </a:cubicBezTo>
                <a:lnTo>
                  <a:pt x="0" y="169128"/>
                </a:lnTo>
                <a:cubicBezTo>
                  <a:pt x="0" y="324782"/>
                  <a:pt x="252364" y="450964"/>
                  <a:pt x="563671" y="450964"/>
                </a:cubicBezTo>
                <a:cubicBezTo>
                  <a:pt x="874978" y="450964"/>
                  <a:pt x="1127342" y="324782"/>
                  <a:pt x="1127342" y="169128"/>
                </a:cubicBezTo>
                <a:close/>
                <a:moveTo>
                  <a:pt x="1014608" y="0"/>
                </a:moveTo>
                <a:cubicBezTo>
                  <a:pt x="1085394" y="47108"/>
                  <a:pt x="1127342" y="105669"/>
                  <a:pt x="1127342" y="169128"/>
                </a:cubicBezTo>
                <a:moveTo>
                  <a:pt x="0" y="169128"/>
                </a:moveTo>
                <a:cubicBezTo>
                  <a:pt x="0" y="105669"/>
                  <a:pt x="41947" y="47108"/>
                  <a:pt x="112734" y="0"/>
                </a:cubicBezTo>
              </a:path>
            </a:pathLst>
          </a:custGeom>
          <a:noFill/>
          <a:ln w="57150" cap="flat" cmpd="sng">
            <a:solidFill>
              <a:srgbClr val="48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6" name="Google Shape;326;p8"/>
          <p:cNvSpPr/>
          <p:nvPr/>
        </p:nvSpPr>
        <p:spPr>
          <a:xfrm>
            <a:off x="8736882" y="4303349"/>
            <a:ext cx="1454810" cy="2168464"/>
          </a:xfrm>
          <a:custGeom>
            <a:avLst/>
            <a:gdLst/>
            <a:ahLst/>
            <a:cxnLst/>
            <a:rect l="l" t="t" r="r" b="b"/>
            <a:pathLst>
              <a:path w="901873" h="1550095" extrusionOk="0">
                <a:moveTo>
                  <a:pt x="901873" y="225468"/>
                </a:moveTo>
                <a:lnTo>
                  <a:pt x="901873" y="1324627"/>
                </a:lnTo>
                <a:moveTo>
                  <a:pt x="0" y="1324627"/>
                </a:moveTo>
                <a:lnTo>
                  <a:pt x="0" y="225468"/>
                </a:lnTo>
                <a:moveTo>
                  <a:pt x="901873" y="1324627"/>
                </a:moveTo>
                <a:cubicBezTo>
                  <a:pt x="901873" y="1449149"/>
                  <a:pt x="699982" y="1550095"/>
                  <a:pt x="450936" y="1550095"/>
                </a:cubicBezTo>
                <a:cubicBezTo>
                  <a:pt x="201891" y="1550095"/>
                  <a:pt x="0" y="1449149"/>
                  <a:pt x="0" y="1324627"/>
                </a:cubicBezTo>
                <a:moveTo>
                  <a:pt x="901873" y="225468"/>
                </a:moveTo>
                <a:cubicBezTo>
                  <a:pt x="901873" y="349990"/>
                  <a:pt x="699982" y="450936"/>
                  <a:pt x="450936" y="450936"/>
                </a:cubicBezTo>
                <a:cubicBezTo>
                  <a:pt x="201891" y="450936"/>
                  <a:pt x="0" y="349990"/>
                  <a:pt x="0" y="225468"/>
                </a:cubicBezTo>
                <a:cubicBezTo>
                  <a:pt x="0" y="100946"/>
                  <a:pt x="201891" y="0"/>
                  <a:pt x="450936" y="0"/>
                </a:cubicBezTo>
                <a:cubicBezTo>
                  <a:pt x="699982" y="0"/>
                  <a:pt x="901873" y="100946"/>
                  <a:pt x="901873" y="225468"/>
                </a:cubicBezTo>
                <a:close/>
              </a:path>
            </a:pathLst>
          </a:custGeom>
          <a:noFill/>
          <a:ln w="57150" cap="flat" cmpd="sng">
            <a:solidFill>
              <a:srgbClr val="3CC5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7" name="Google Shape;327;p8"/>
          <p:cNvSpPr/>
          <p:nvPr/>
        </p:nvSpPr>
        <p:spPr>
          <a:xfrm>
            <a:off x="10596997" y="6078858"/>
            <a:ext cx="1818513" cy="788570"/>
          </a:xfrm>
          <a:custGeom>
            <a:avLst/>
            <a:gdLst/>
            <a:ahLst/>
            <a:cxnLst/>
            <a:rect l="l" t="t" r="r" b="b"/>
            <a:pathLst>
              <a:path w="1127342" h="563698" extrusionOk="0">
                <a:moveTo>
                  <a:pt x="1127342" y="281862"/>
                </a:moveTo>
                <a:cubicBezTo>
                  <a:pt x="1127342" y="437516"/>
                  <a:pt x="874978" y="563698"/>
                  <a:pt x="563671" y="563698"/>
                </a:cubicBezTo>
                <a:cubicBezTo>
                  <a:pt x="252364" y="563698"/>
                  <a:pt x="0" y="437516"/>
                  <a:pt x="0" y="281862"/>
                </a:cubicBezTo>
                <a:lnTo>
                  <a:pt x="0" y="169128"/>
                </a:lnTo>
                <a:cubicBezTo>
                  <a:pt x="0" y="324782"/>
                  <a:pt x="252364" y="450964"/>
                  <a:pt x="563671" y="450964"/>
                </a:cubicBezTo>
                <a:cubicBezTo>
                  <a:pt x="874978" y="450964"/>
                  <a:pt x="1127342" y="324782"/>
                  <a:pt x="1127342" y="169128"/>
                </a:cubicBezTo>
                <a:close/>
                <a:moveTo>
                  <a:pt x="1014608" y="0"/>
                </a:moveTo>
                <a:cubicBezTo>
                  <a:pt x="1085394" y="47108"/>
                  <a:pt x="1127342" y="105669"/>
                  <a:pt x="1127342" y="169128"/>
                </a:cubicBezTo>
                <a:moveTo>
                  <a:pt x="0" y="169128"/>
                </a:moveTo>
                <a:cubicBezTo>
                  <a:pt x="0" y="105669"/>
                  <a:pt x="41947" y="47108"/>
                  <a:pt x="112734" y="0"/>
                </a:cubicBezTo>
              </a:path>
            </a:pathLst>
          </a:custGeom>
          <a:noFill/>
          <a:ln w="57150" cap="flat" cmpd="sng">
            <a:solidFill>
              <a:srgbClr val="48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8" name="Google Shape;328;p8"/>
          <p:cNvSpPr/>
          <p:nvPr/>
        </p:nvSpPr>
        <p:spPr>
          <a:xfrm>
            <a:off x="10766098" y="4599275"/>
            <a:ext cx="1454810" cy="1892477"/>
          </a:xfrm>
          <a:custGeom>
            <a:avLst/>
            <a:gdLst/>
            <a:ahLst/>
            <a:cxnLst/>
            <a:rect l="l" t="t" r="r" b="b"/>
            <a:pathLst>
              <a:path w="901873" h="1352810" extrusionOk="0">
                <a:moveTo>
                  <a:pt x="901873" y="225468"/>
                </a:moveTo>
                <a:lnTo>
                  <a:pt x="901873" y="1127342"/>
                </a:lnTo>
                <a:moveTo>
                  <a:pt x="0" y="1127342"/>
                </a:moveTo>
                <a:lnTo>
                  <a:pt x="0" y="225468"/>
                </a:lnTo>
                <a:moveTo>
                  <a:pt x="901873" y="1127342"/>
                </a:moveTo>
                <a:cubicBezTo>
                  <a:pt x="901873" y="1251864"/>
                  <a:pt x="699982" y="1352810"/>
                  <a:pt x="450936" y="1352810"/>
                </a:cubicBezTo>
                <a:cubicBezTo>
                  <a:pt x="201891" y="1352810"/>
                  <a:pt x="0" y="1251864"/>
                  <a:pt x="0" y="1127342"/>
                </a:cubicBezTo>
                <a:moveTo>
                  <a:pt x="901873" y="225468"/>
                </a:moveTo>
                <a:cubicBezTo>
                  <a:pt x="901873" y="349990"/>
                  <a:pt x="699982" y="450936"/>
                  <a:pt x="450936" y="450936"/>
                </a:cubicBezTo>
                <a:cubicBezTo>
                  <a:pt x="201891" y="450936"/>
                  <a:pt x="0" y="349990"/>
                  <a:pt x="0" y="225468"/>
                </a:cubicBezTo>
                <a:cubicBezTo>
                  <a:pt x="0" y="100946"/>
                  <a:pt x="201891" y="0"/>
                  <a:pt x="450936" y="0"/>
                </a:cubicBezTo>
                <a:cubicBezTo>
                  <a:pt x="699982" y="0"/>
                  <a:pt x="901873" y="100946"/>
                  <a:pt x="901873" y="225468"/>
                </a:cubicBezTo>
                <a:close/>
              </a:path>
            </a:pathLst>
          </a:custGeom>
          <a:noFill/>
          <a:ln w="57150" cap="flat" cmpd="sng">
            <a:solidFill>
              <a:srgbClr val="DE84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29" name="Google Shape;329;p8"/>
          <p:cNvSpPr/>
          <p:nvPr/>
        </p:nvSpPr>
        <p:spPr>
          <a:xfrm>
            <a:off x="12626213" y="6078858"/>
            <a:ext cx="1818513" cy="788570"/>
          </a:xfrm>
          <a:custGeom>
            <a:avLst/>
            <a:gdLst/>
            <a:ahLst/>
            <a:cxnLst/>
            <a:rect l="l" t="t" r="r" b="b"/>
            <a:pathLst>
              <a:path w="1127342" h="563698" extrusionOk="0">
                <a:moveTo>
                  <a:pt x="1127342" y="281862"/>
                </a:moveTo>
                <a:cubicBezTo>
                  <a:pt x="1127342" y="437516"/>
                  <a:pt x="874978" y="563698"/>
                  <a:pt x="563671" y="563698"/>
                </a:cubicBezTo>
                <a:cubicBezTo>
                  <a:pt x="252364" y="563698"/>
                  <a:pt x="0" y="437516"/>
                  <a:pt x="0" y="281862"/>
                </a:cubicBezTo>
                <a:lnTo>
                  <a:pt x="0" y="169128"/>
                </a:lnTo>
                <a:cubicBezTo>
                  <a:pt x="0" y="324782"/>
                  <a:pt x="252364" y="450964"/>
                  <a:pt x="563671" y="450964"/>
                </a:cubicBezTo>
                <a:cubicBezTo>
                  <a:pt x="874978" y="450964"/>
                  <a:pt x="1127342" y="324782"/>
                  <a:pt x="1127342" y="169128"/>
                </a:cubicBezTo>
                <a:close/>
                <a:moveTo>
                  <a:pt x="1014608" y="0"/>
                </a:moveTo>
                <a:cubicBezTo>
                  <a:pt x="1085394" y="47108"/>
                  <a:pt x="1127342" y="105669"/>
                  <a:pt x="1127342" y="169128"/>
                </a:cubicBezTo>
                <a:moveTo>
                  <a:pt x="0" y="169128"/>
                </a:moveTo>
                <a:cubicBezTo>
                  <a:pt x="0" y="105669"/>
                  <a:pt x="41947" y="47108"/>
                  <a:pt x="112734" y="0"/>
                </a:cubicBezTo>
              </a:path>
            </a:pathLst>
          </a:custGeom>
          <a:noFill/>
          <a:ln w="57150" cap="flat" cmpd="sng">
            <a:solidFill>
              <a:srgbClr val="48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30" name="Google Shape;330;p8"/>
          <p:cNvSpPr/>
          <p:nvPr/>
        </p:nvSpPr>
        <p:spPr>
          <a:xfrm>
            <a:off x="12795315" y="4895204"/>
            <a:ext cx="1454810" cy="1616492"/>
          </a:xfrm>
          <a:custGeom>
            <a:avLst/>
            <a:gdLst/>
            <a:ahLst/>
            <a:cxnLst/>
            <a:rect l="l" t="t" r="r" b="b"/>
            <a:pathLst>
              <a:path w="901873" h="1155526" extrusionOk="0">
                <a:moveTo>
                  <a:pt x="901873" y="225468"/>
                </a:moveTo>
                <a:lnTo>
                  <a:pt x="901873" y="930057"/>
                </a:lnTo>
                <a:moveTo>
                  <a:pt x="0" y="930057"/>
                </a:moveTo>
                <a:lnTo>
                  <a:pt x="0" y="225468"/>
                </a:lnTo>
                <a:moveTo>
                  <a:pt x="901873" y="930057"/>
                </a:moveTo>
                <a:cubicBezTo>
                  <a:pt x="901873" y="1054580"/>
                  <a:pt x="699982" y="1155526"/>
                  <a:pt x="450936" y="1155526"/>
                </a:cubicBezTo>
                <a:cubicBezTo>
                  <a:pt x="201891" y="1155526"/>
                  <a:pt x="0" y="1054580"/>
                  <a:pt x="0" y="930057"/>
                </a:cubicBezTo>
                <a:moveTo>
                  <a:pt x="901873" y="225468"/>
                </a:moveTo>
                <a:cubicBezTo>
                  <a:pt x="901873" y="349990"/>
                  <a:pt x="699982" y="450936"/>
                  <a:pt x="450936" y="450936"/>
                </a:cubicBezTo>
                <a:cubicBezTo>
                  <a:pt x="201891" y="450936"/>
                  <a:pt x="0" y="349990"/>
                  <a:pt x="0" y="225468"/>
                </a:cubicBezTo>
                <a:cubicBezTo>
                  <a:pt x="0" y="100946"/>
                  <a:pt x="201891" y="0"/>
                  <a:pt x="450936" y="0"/>
                </a:cubicBezTo>
                <a:cubicBezTo>
                  <a:pt x="699982" y="0"/>
                  <a:pt x="901873" y="100946"/>
                  <a:pt x="901873" y="225468"/>
                </a:cubicBezTo>
                <a:close/>
              </a:path>
            </a:pathLst>
          </a:custGeom>
          <a:noFill/>
          <a:ln w="57150" cap="flat" cmpd="sng">
            <a:solidFill>
              <a:srgbClr val="BA5D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331" name="Google Shape;331;p8"/>
          <p:cNvSpPr txBox="1"/>
          <p:nvPr/>
        </p:nvSpPr>
        <p:spPr>
          <a:xfrm>
            <a:off x="5912598" y="1441757"/>
            <a:ext cx="9928543" cy="123110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366092"/>
                </a:solidFill>
                <a:latin typeface="Arial"/>
                <a:ea typeface="Arial"/>
                <a:cs typeface="Arial"/>
                <a:sym typeface="Arial"/>
              </a:rPr>
              <a:t>Phân bổ doanh thu trong Mô hình công nghệ và giải trí</a:t>
            </a:r>
            <a:endParaRPr sz="4000" b="1">
              <a:solidFill>
                <a:srgbClr val="366092"/>
              </a:solidFill>
              <a:latin typeface="Arial"/>
              <a:ea typeface="Arial"/>
              <a:cs typeface="Arial"/>
              <a:sym typeface="Arial"/>
            </a:endParaRPr>
          </a:p>
        </p:txBody>
      </p:sp>
      <p:sp>
        <p:nvSpPr>
          <p:cNvPr id="332" name="Google Shape;332;p8"/>
          <p:cNvSpPr txBox="1"/>
          <p:nvPr/>
        </p:nvSpPr>
        <p:spPr>
          <a:xfrm>
            <a:off x="3583519" y="1971707"/>
            <a:ext cx="2026203" cy="3847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500" b="1">
                <a:solidFill>
                  <a:srgbClr val="4E88E7"/>
                </a:solidFill>
                <a:latin typeface="Roboto"/>
                <a:ea typeface="Roboto"/>
                <a:cs typeface="Roboto"/>
                <a:sym typeface="Roboto"/>
              </a:rPr>
              <a:t>Cyber Gaming</a:t>
            </a:r>
            <a:endParaRPr/>
          </a:p>
        </p:txBody>
      </p:sp>
      <p:sp>
        <p:nvSpPr>
          <p:cNvPr id="333" name="Google Shape;333;p8"/>
          <p:cNvSpPr txBox="1"/>
          <p:nvPr/>
        </p:nvSpPr>
        <p:spPr>
          <a:xfrm>
            <a:off x="3103065" y="2343977"/>
            <a:ext cx="3077085"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484848"/>
                </a:solidFill>
                <a:latin typeface="Arial"/>
                <a:ea typeface="Arial"/>
                <a:cs typeface="Arial"/>
                <a:sym typeface="Arial"/>
              </a:rPr>
              <a:t>Doanh thu cao từ sự kiện và cho thuê máy tính</a:t>
            </a:r>
            <a:endParaRPr sz="2000">
              <a:solidFill>
                <a:srgbClr val="484848"/>
              </a:solidFill>
              <a:latin typeface="Arial"/>
              <a:ea typeface="Arial"/>
              <a:cs typeface="Arial"/>
              <a:sym typeface="Arial"/>
            </a:endParaRPr>
          </a:p>
        </p:txBody>
      </p:sp>
      <p:sp>
        <p:nvSpPr>
          <p:cNvPr id="334" name="Google Shape;334;p8"/>
          <p:cNvSpPr txBox="1"/>
          <p:nvPr/>
        </p:nvSpPr>
        <p:spPr>
          <a:xfrm>
            <a:off x="7083972" y="2641927"/>
            <a:ext cx="703338" cy="4154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700" b="1">
                <a:solidFill>
                  <a:srgbClr val="4E88E7"/>
                </a:solidFill>
                <a:latin typeface="Roboto"/>
                <a:ea typeface="Roboto"/>
                <a:cs typeface="Roboto"/>
                <a:sym typeface="Roboto"/>
              </a:rPr>
              <a:t>40%</a:t>
            </a:r>
            <a:endParaRPr/>
          </a:p>
        </p:txBody>
      </p:sp>
      <p:sp>
        <p:nvSpPr>
          <p:cNvPr id="335" name="Google Shape;335;p8"/>
          <p:cNvSpPr txBox="1"/>
          <p:nvPr/>
        </p:nvSpPr>
        <p:spPr>
          <a:xfrm>
            <a:off x="3464480" y="3211150"/>
            <a:ext cx="2240185" cy="3847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500" b="1">
                <a:solidFill>
                  <a:srgbClr val="3CC583"/>
                </a:solidFill>
                <a:latin typeface="Roboto"/>
                <a:ea typeface="Roboto"/>
                <a:cs typeface="Roboto"/>
                <a:sym typeface="Roboto"/>
              </a:rPr>
              <a:t>Cafe công nghệ</a:t>
            </a:r>
            <a:endParaRPr sz="2500" b="1">
              <a:solidFill>
                <a:srgbClr val="3CC583"/>
              </a:solidFill>
              <a:latin typeface="Roboto"/>
              <a:ea typeface="Roboto"/>
              <a:cs typeface="Roboto"/>
              <a:sym typeface="Roboto"/>
            </a:endParaRPr>
          </a:p>
        </p:txBody>
      </p:sp>
      <p:sp>
        <p:nvSpPr>
          <p:cNvPr id="336" name="Google Shape;336;p8"/>
          <p:cNvSpPr txBox="1"/>
          <p:nvPr/>
        </p:nvSpPr>
        <p:spPr>
          <a:xfrm>
            <a:off x="9113189" y="3529709"/>
            <a:ext cx="703338" cy="4154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700" b="1">
                <a:solidFill>
                  <a:srgbClr val="3CC583"/>
                </a:solidFill>
                <a:latin typeface="Roboto"/>
                <a:ea typeface="Roboto"/>
                <a:cs typeface="Roboto"/>
                <a:sym typeface="Roboto"/>
              </a:rPr>
              <a:t>25%</a:t>
            </a:r>
            <a:endParaRPr/>
          </a:p>
        </p:txBody>
      </p:sp>
      <p:sp>
        <p:nvSpPr>
          <p:cNvPr id="337" name="Google Shape;337;p8"/>
          <p:cNvSpPr txBox="1"/>
          <p:nvPr/>
        </p:nvSpPr>
        <p:spPr>
          <a:xfrm>
            <a:off x="3136405" y="3650994"/>
            <a:ext cx="2897138"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484848"/>
                </a:solidFill>
                <a:latin typeface="Arial"/>
                <a:ea typeface="Arial"/>
                <a:cs typeface="Arial"/>
                <a:sym typeface="Arial"/>
              </a:rPr>
              <a:t>Bán thức uống và thức ăn nhẹ cho khách hàng</a:t>
            </a:r>
            <a:endParaRPr sz="2000">
              <a:solidFill>
                <a:srgbClr val="484848"/>
              </a:solidFill>
              <a:latin typeface="Arial"/>
              <a:ea typeface="Arial"/>
              <a:cs typeface="Arial"/>
              <a:sym typeface="Arial"/>
            </a:endParaRPr>
          </a:p>
        </p:txBody>
      </p:sp>
      <p:sp>
        <p:nvSpPr>
          <p:cNvPr id="338" name="Google Shape;338;p8"/>
          <p:cNvSpPr txBox="1"/>
          <p:nvPr/>
        </p:nvSpPr>
        <p:spPr>
          <a:xfrm>
            <a:off x="11142405" y="3825635"/>
            <a:ext cx="703338" cy="4154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700" b="1">
                <a:solidFill>
                  <a:srgbClr val="DE8431"/>
                </a:solidFill>
                <a:latin typeface="Roboto"/>
                <a:ea typeface="Roboto"/>
                <a:cs typeface="Roboto"/>
                <a:sym typeface="Roboto"/>
              </a:rPr>
              <a:t>20%</a:t>
            </a:r>
            <a:endParaRPr/>
          </a:p>
        </p:txBody>
      </p:sp>
      <p:sp>
        <p:nvSpPr>
          <p:cNvPr id="339" name="Google Shape;339;p8"/>
          <p:cNvSpPr txBox="1"/>
          <p:nvPr/>
        </p:nvSpPr>
        <p:spPr>
          <a:xfrm>
            <a:off x="13171622" y="4121563"/>
            <a:ext cx="703338" cy="4154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700" b="1">
                <a:solidFill>
                  <a:srgbClr val="BA5DE5"/>
                </a:solidFill>
                <a:latin typeface="Roboto"/>
                <a:ea typeface="Roboto"/>
                <a:cs typeface="Roboto"/>
                <a:sym typeface="Roboto"/>
              </a:rPr>
              <a:t>15%</a:t>
            </a:r>
            <a:endParaRPr/>
          </a:p>
        </p:txBody>
      </p:sp>
      <p:sp>
        <p:nvSpPr>
          <p:cNvPr id="340" name="Google Shape;340;p8"/>
          <p:cNvSpPr txBox="1"/>
          <p:nvPr/>
        </p:nvSpPr>
        <p:spPr>
          <a:xfrm>
            <a:off x="3326426" y="4599275"/>
            <a:ext cx="2620808" cy="3847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500" b="1">
                <a:solidFill>
                  <a:srgbClr val="DE8431"/>
                </a:solidFill>
                <a:latin typeface="Roboto"/>
                <a:ea typeface="Roboto"/>
                <a:cs typeface="Roboto"/>
                <a:sym typeface="Roboto"/>
              </a:rPr>
              <a:t>Co-working Space</a:t>
            </a:r>
            <a:endParaRPr sz="2500" b="1">
              <a:solidFill>
                <a:srgbClr val="DE8431"/>
              </a:solidFill>
              <a:latin typeface="Roboto"/>
              <a:ea typeface="Roboto"/>
              <a:cs typeface="Roboto"/>
              <a:sym typeface="Roboto"/>
            </a:endParaRPr>
          </a:p>
        </p:txBody>
      </p:sp>
      <p:sp>
        <p:nvSpPr>
          <p:cNvPr id="341" name="Google Shape;341;p8"/>
          <p:cNvSpPr txBox="1"/>
          <p:nvPr/>
        </p:nvSpPr>
        <p:spPr>
          <a:xfrm>
            <a:off x="2990598" y="4937186"/>
            <a:ext cx="321204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484848"/>
                </a:solidFill>
                <a:latin typeface="Arial"/>
                <a:ea typeface="Arial"/>
                <a:cs typeface="Arial"/>
                <a:sym typeface="Arial"/>
              </a:rPr>
              <a:t>Cho thuê không gian làm việc linh hoạt</a:t>
            </a:r>
            <a:endParaRPr sz="2000">
              <a:solidFill>
                <a:srgbClr val="484848"/>
              </a:solidFill>
              <a:latin typeface="Arial"/>
              <a:ea typeface="Arial"/>
              <a:cs typeface="Arial"/>
              <a:sym typeface="Arial"/>
            </a:endParaRPr>
          </a:p>
        </p:txBody>
      </p:sp>
      <p:sp>
        <p:nvSpPr>
          <p:cNvPr id="342" name="Google Shape;342;p8"/>
          <p:cNvSpPr txBox="1"/>
          <p:nvPr/>
        </p:nvSpPr>
        <p:spPr>
          <a:xfrm>
            <a:off x="3495117" y="5817171"/>
            <a:ext cx="2024310" cy="3847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500" b="1">
                <a:solidFill>
                  <a:srgbClr val="BA5DE5"/>
                </a:solidFill>
                <a:latin typeface="Roboto"/>
                <a:ea typeface="Roboto"/>
                <a:cs typeface="Roboto"/>
                <a:sym typeface="Roboto"/>
              </a:rPr>
              <a:t>Công nghệ XR</a:t>
            </a:r>
            <a:endParaRPr/>
          </a:p>
        </p:txBody>
      </p:sp>
      <p:sp>
        <p:nvSpPr>
          <p:cNvPr id="343" name="Google Shape;343;p8"/>
          <p:cNvSpPr txBox="1"/>
          <p:nvPr/>
        </p:nvSpPr>
        <p:spPr>
          <a:xfrm>
            <a:off x="2986725" y="6244203"/>
            <a:ext cx="3041095"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484848"/>
                </a:solidFill>
                <a:latin typeface="Arial"/>
                <a:ea typeface="Arial"/>
                <a:cs typeface="Arial"/>
                <a:sym typeface="Arial"/>
              </a:rPr>
              <a:t>Trò chơi VR và AR thu hút giới trẻ</a:t>
            </a:r>
            <a:endParaRPr sz="2000">
              <a:solidFill>
                <a:srgbClr val="484848"/>
              </a:solidFill>
              <a:latin typeface="Arial"/>
              <a:ea typeface="Arial"/>
              <a:cs typeface="Arial"/>
              <a:sym typeface="Arial"/>
            </a:endParaRPr>
          </a:p>
        </p:txBody>
      </p:sp>
      <p:sp>
        <p:nvSpPr>
          <p:cNvPr id="344" name="Google Shape;344;p8"/>
          <p:cNvSpPr/>
          <p:nvPr/>
        </p:nvSpPr>
        <p:spPr>
          <a:xfrm>
            <a:off x="2561690" y="7701505"/>
            <a:ext cx="12827540" cy="1898409"/>
          </a:xfrm>
          <a:custGeom>
            <a:avLst/>
            <a:gdLst/>
            <a:ahLst/>
            <a:cxnLst/>
            <a:rect l="l" t="t" r="r" b="b"/>
            <a:pathLst>
              <a:path w="5762066" h="1289585" extrusionOk="0">
                <a:moveTo>
                  <a:pt x="0" y="0"/>
                </a:moveTo>
                <a:lnTo>
                  <a:pt x="5762066" y="0"/>
                </a:lnTo>
                <a:lnTo>
                  <a:pt x="5762066" y="1289585"/>
                </a:lnTo>
                <a:lnTo>
                  <a:pt x="0" y="1289585"/>
                </a:lnTo>
                <a:close/>
              </a:path>
            </a:pathLst>
          </a:custGeom>
          <a:solidFill>
            <a:srgbClr val="FFFFFF"/>
          </a:solidFill>
          <a:ln>
            <a:noFill/>
          </a:ln>
        </p:spPr>
      </p:sp>
      <p:sp>
        <p:nvSpPr>
          <p:cNvPr id="345" name="Google Shape;345;p8"/>
          <p:cNvSpPr txBox="1"/>
          <p:nvPr/>
        </p:nvSpPr>
        <p:spPr>
          <a:xfrm>
            <a:off x="2567092" y="7584103"/>
            <a:ext cx="12914781" cy="194367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800">
                <a:solidFill>
                  <a:srgbClr val="595959"/>
                </a:solidFill>
                <a:latin typeface="Arial"/>
                <a:ea typeface="Arial"/>
                <a:cs typeface="Arial"/>
                <a:sym typeface="Arial"/>
              </a:rPr>
              <a:t>Cơ cấu nguồn doanh thu được xây dựng dựa trên xu hướng tiêu dùng của giới trẻ hiện nay, đảm bảo tính khả thi và tính linh hoạt cho việc vận hành và phát triển dự án.</a:t>
            </a:r>
            <a:endParaRPr sz="2800">
              <a:solidFill>
                <a:srgbClr val="595959"/>
              </a:solidFill>
              <a:latin typeface="Arial"/>
              <a:ea typeface="Arial"/>
              <a:cs typeface="Arial"/>
              <a:sym typeface="Arial"/>
            </a:endParaRPr>
          </a:p>
        </p:txBody>
      </p:sp>
      <p:sp>
        <p:nvSpPr>
          <p:cNvPr id="346" name="Google Shape;346;p8"/>
          <p:cNvSpPr/>
          <p:nvPr/>
        </p:nvSpPr>
        <p:spPr>
          <a:xfrm>
            <a:off x="-325870" y="8578939"/>
            <a:ext cx="2731420" cy="1708061"/>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4">
              <a:alphaModFix/>
            </a:blip>
            <a:stretch>
              <a:fillRect/>
            </a:stretch>
          </a:blipFill>
          <a:ln>
            <a:noFill/>
          </a:ln>
        </p:spPr>
      </p:sp>
      <p:sp>
        <p:nvSpPr>
          <p:cNvPr id="347" name="Google Shape;347;p8"/>
          <p:cNvSpPr/>
          <p:nvPr/>
        </p:nvSpPr>
        <p:spPr>
          <a:xfrm>
            <a:off x="15697200" y="7590676"/>
            <a:ext cx="2349574" cy="2662089"/>
          </a:xfrm>
          <a:custGeom>
            <a:avLst/>
            <a:gdLst/>
            <a:ahLst/>
            <a:cxnLst/>
            <a:rect l="l" t="t" r="r" b="b"/>
            <a:pathLst>
              <a:path w="2084335" h="2301977" extrusionOk="0">
                <a:moveTo>
                  <a:pt x="0" y="0"/>
                </a:moveTo>
                <a:lnTo>
                  <a:pt x="2084335" y="0"/>
                </a:lnTo>
                <a:lnTo>
                  <a:pt x="2084335" y="2301977"/>
                </a:lnTo>
                <a:lnTo>
                  <a:pt x="0" y="2301977"/>
                </a:lnTo>
                <a:lnTo>
                  <a:pt x="0" y="0"/>
                </a:lnTo>
                <a:close/>
              </a:path>
            </a:pathLst>
          </a:custGeom>
          <a:blipFill rotWithShape="1">
            <a:blip r:embed="rId5">
              <a:alphaModFix/>
            </a:blip>
            <a:stretch>
              <a:fillRect/>
            </a:stretch>
          </a:blipFill>
          <a:ln>
            <a:noFill/>
          </a:ln>
        </p:spPr>
      </p:sp>
      <p:sp>
        <p:nvSpPr>
          <p:cNvPr id="348" name="Google Shape;348;p8"/>
          <p:cNvSpPr/>
          <p:nvPr/>
        </p:nvSpPr>
        <p:spPr>
          <a:xfrm rot="-278358">
            <a:off x="720689" y="693745"/>
            <a:ext cx="4950141" cy="1037159"/>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6">
              <a:alphaModFix/>
            </a:blip>
            <a:stretch>
              <a:fillRect/>
            </a:stretch>
          </a:blipFill>
          <a:ln>
            <a:noFill/>
          </a:ln>
        </p:spPr>
      </p:sp>
      <p:sp>
        <p:nvSpPr>
          <p:cNvPr id="349" name="Google Shape;349;p8"/>
          <p:cNvSpPr/>
          <p:nvPr/>
        </p:nvSpPr>
        <p:spPr>
          <a:xfrm>
            <a:off x="14981569" y="3194200"/>
            <a:ext cx="953266" cy="927363"/>
          </a:xfrm>
          <a:custGeom>
            <a:avLst/>
            <a:gdLst/>
            <a:ahLst/>
            <a:cxnLst/>
            <a:rect l="l" t="t" r="r" b="b"/>
            <a:pathLst>
              <a:path w="815322" h="904503" extrusionOk="0">
                <a:moveTo>
                  <a:pt x="0" y="0"/>
                </a:moveTo>
                <a:lnTo>
                  <a:pt x="815323" y="0"/>
                </a:lnTo>
                <a:lnTo>
                  <a:pt x="815323" y="904503"/>
                </a:lnTo>
                <a:lnTo>
                  <a:pt x="0" y="904503"/>
                </a:lnTo>
                <a:lnTo>
                  <a:pt x="0" y="0"/>
                </a:lnTo>
                <a:close/>
              </a:path>
            </a:pathLst>
          </a:custGeom>
          <a:blipFill rotWithShape="1">
            <a:blip r:embed="rId7">
              <a:alphaModFix/>
            </a:blip>
            <a:stretch>
              <a:fillRect r="-135571"/>
            </a:stretch>
          </a:blipFill>
          <a:ln>
            <a:noFill/>
          </a:ln>
        </p:spPr>
      </p:sp>
      <p:sp>
        <p:nvSpPr>
          <p:cNvPr id="350" name="Google Shape;350;p8"/>
          <p:cNvSpPr/>
          <p:nvPr/>
        </p:nvSpPr>
        <p:spPr>
          <a:xfrm>
            <a:off x="10495497" y="-15866"/>
            <a:ext cx="6269234" cy="1073061"/>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8">
              <a:alphaModFix/>
            </a:blip>
            <a:stretch>
              <a:fillRect/>
            </a:stretch>
          </a:blipFill>
          <a:ln>
            <a:noFill/>
          </a:ln>
        </p:spPr>
      </p:sp>
      <p:pic>
        <p:nvPicPr>
          <p:cNvPr id="351" name="Google Shape;351;p8"/>
          <p:cNvPicPr preferRelativeResize="0"/>
          <p:nvPr/>
        </p:nvPicPr>
        <p:blipFill rotWithShape="1">
          <a:blip r:embed="rId9">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5BC11B4D-7CA9-A759-8BFD-939295F90C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TextBox 3">
            <a:extLst>
              <a:ext uri="{FF2B5EF4-FFF2-40B4-BE49-F238E27FC236}">
                <a16:creationId xmlns:a16="http://schemas.microsoft.com/office/drawing/2014/main" id="{1783FF4E-70F5-6AF8-E595-8B393D95542C}"/>
              </a:ext>
            </a:extLst>
          </p:cNvPr>
          <p:cNvSpPr txBox="1"/>
          <p:nvPr/>
        </p:nvSpPr>
        <p:spPr>
          <a:xfrm>
            <a:off x="9015417" y="9654909"/>
            <a:ext cx="604684" cy="523220"/>
          </a:xfrm>
          <a:prstGeom prst="rect">
            <a:avLst/>
          </a:prstGeom>
          <a:noFill/>
        </p:spPr>
        <p:txBody>
          <a:bodyPr wrap="square" rtlCol="0">
            <a:spAutoFit/>
          </a:bodyPr>
          <a:lstStyle/>
          <a:p>
            <a:r>
              <a:rPr lang="en-US" sz="2800" b="1"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par>
                                <p:cTn id="11" presetID="10" presetClass="entr" presetSubtype="0" fill="hold" nodeType="withEffect">
                                  <p:stCondLst>
                                    <p:cond delay="0"/>
                                  </p:stCondLst>
                                  <p:childTnLst>
                                    <p:set>
                                      <p:cBhvr>
                                        <p:cTn id="12" dur="1" fill="hold">
                                          <p:stCondLst>
                                            <p:cond delay="0"/>
                                          </p:stCondLst>
                                        </p:cTn>
                                        <p:tgtEl>
                                          <p:spTgt spid="324"/>
                                        </p:tgtEl>
                                        <p:attrNameLst>
                                          <p:attrName>style.visibility</p:attrName>
                                        </p:attrNameLst>
                                      </p:cBhvr>
                                      <p:to>
                                        <p:strVal val="visible"/>
                                      </p:to>
                                    </p:set>
                                    <p:animEffect transition="in" filter="fade">
                                      <p:cBhvr>
                                        <p:cTn id="13" dur="500"/>
                                        <p:tgtEl>
                                          <p:spTgt spid="324"/>
                                        </p:tgtEl>
                                      </p:cBhvr>
                                    </p:animEffect>
                                  </p:childTnLst>
                                </p:cTn>
                              </p:par>
                              <p:par>
                                <p:cTn id="14" presetID="10" presetClass="entr" presetSubtype="0" fill="hold" nodeType="with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fade">
                                      <p:cBhvr>
                                        <p:cTn id="16" dur="500"/>
                                        <p:tgtEl>
                                          <p:spTgt spid="325"/>
                                        </p:tgtEl>
                                      </p:cBhvr>
                                    </p:animEffect>
                                  </p:childTnLst>
                                </p:cTn>
                              </p:par>
                              <p:par>
                                <p:cTn id="17" presetID="10" presetClass="entr" presetSubtype="0" fill="hold" nodeType="withEffect">
                                  <p:stCondLst>
                                    <p:cond delay="0"/>
                                  </p:stCondLst>
                                  <p:childTnLst>
                                    <p:set>
                                      <p:cBhvr>
                                        <p:cTn id="18" dur="1" fill="hold">
                                          <p:stCondLst>
                                            <p:cond delay="0"/>
                                          </p:stCondLst>
                                        </p:cTn>
                                        <p:tgtEl>
                                          <p:spTgt spid="326"/>
                                        </p:tgtEl>
                                        <p:attrNameLst>
                                          <p:attrName>style.visibility</p:attrName>
                                        </p:attrNameLst>
                                      </p:cBhvr>
                                      <p:to>
                                        <p:strVal val="visible"/>
                                      </p:to>
                                    </p:set>
                                    <p:animEffect transition="in" filter="fade">
                                      <p:cBhvr>
                                        <p:cTn id="19" dur="500"/>
                                        <p:tgtEl>
                                          <p:spTgt spid="326"/>
                                        </p:tgtEl>
                                      </p:cBhvr>
                                    </p:animEffect>
                                  </p:childTnLst>
                                </p:cTn>
                              </p:par>
                              <p:par>
                                <p:cTn id="20" presetID="10" presetClass="entr" presetSubtype="0" fill="hold" nodeType="withEffect">
                                  <p:stCondLst>
                                    <p:cond delay="0"/>
                                  </p:stCondLst>
                                  <p:childTnLst>
                                    <p:set>
                                      <p:cBhvr>
                                        <p:cTn id="21" dur="1" fill="hold">
                                          <p:stCondLst>
                                            <p:cond delay="0"/>
                                          </p:stCondLst>
                                        </p:cTn>
                                        <p:tgtEl>
                                          <p:spTgt spid="327"/>
                                        </p:tgtEl>
                                        <p:attrNameLst>
                                          <p:attrName>style.visibility</p:attrName>
                                        </p:attrNameLst>
                                      </p:cBhvr>
                                      <p:to>
                                        <p:strVal val="visible"/>
                                      </p:to>
                                    </p:set>
                                    <p:animEffect transition="in" filter="fade">
                                      <p:cBhvr>
                                        <p:cTn id="22" dur="500"/>
                                        <p:tgtEl>
                                          <p:spTgt spid="327"/>
                                        </p:tgtEl>
                                      </p:cBhvr>
                                    </p:animEffect>
                                  </p:childTnLst>
                                </p:cTn>
                              </p:par>
                              <p:par>
                                <p:cTn id="23" presetID="10" presetClass="entr" presetSubtype="0" fill="hold" nodeType="withEffect">
                                  <p:stCondLst>
                                    <p:cond delay="0"/>
                                  </p:stCondLst>
                                  <p:childTnLst>
                                    <p:set>
                                      <p:cBhvr>
                                        <p:cTn id="24" dur="1" fill="hold">
                                          <p:stCondLst>
                                            <p:cond delay="0"/>
                                          </p:stCondLst>
                                        </p:cTn>
                                        <p:tgtEl>
                                          <p:spTgt spid="328"/>
                                        </p:tgtEl>
                                        <p:attrNameLst>
                                          <p:attrName>style.visibility</p:attrName>
                                        </p:attrNameLst>
                                      </p:cBhvr>
                                      <p:to>
                                        <p:strVal val="visible"/>
                                      </p:to>
                                    </p:set>
                                    <p:animEffect transition="in" filter="fade">
                                      <p:cBhvr>
                                        <p:cTn id="25" dur="500"/>
                                        <p:tgtEl>
                                          <p:spTgt spid="328"/>
                                        </p:tgtEl>
                                      </p:cBhvr>
                                    </p:animEffect>
                                  </p:childTnLst>
                                </p:cTn>
                              </p:par>
                              <p:par>
                                <p:cTn id="26" presetID="10" presetClass="entr" presetSubtype="0" fill="hold" nodeType="withEffect">
                                  <p:stCondLst>
                                    <p:cond delay="0"/>
                                  </p:stCondLst>
                                  <p:childTnLst>
                                    <p:set>
                                      <p:cBhvr>
                                        <p:cTn id="27" dur="1" fill="hold">
                                          <p:stCondLst>
                                            <p:cond delay="0"/>
                                          </p:stCondLst>
                                        </p:cTn>
                                        <p:tgtEl>
                                          <p:spTgt spid="329"/>
                                        </p:tgtEl>
                                        <p:attrNameLst>
                                          <p:attrName>style.visibility</p:attrName>
                                        </p:attrNameLst>
                                      </p:cBhvr>
                                      <p:to>
                                        <p:strVal val="visible"/>
                                      </p:to>
                                    </p:set>
                                    <p:animEffect transition="in" filter="fade">
                                      <p:cBhvr>
                                        <p:cTn id="28" dur="500"/>
                                        <p:tgtEl>
                                          <p:spTgt spid="329"/>
                                        </p:tgtEl>
                                      </p:cBhvr>
                                    </p:animEffect>
                                  </p:childTnLst>
                                </p:cTn>
                              </p:par>
                              <p:par>
                                <p:cTn id="29" presetID="10" presetClass="entr" presetSubtype="0" fill="hold" nodeType="withEffect">
                                  <p:stCondLst>
                                    <p:cond delay="0"/>
                                  </p:stCondLst>
                                  <p:childTnLst>
                                    <p:set>
                                      <p:cBhvr>
                                        <p:cTn id="30" dur="1" fill="hold">
                                          <p:stCondLst>
                                            <p:cond delay="0"/>
                                          </p:stCondLst>
                                        </p:cTn>
                                        <p:tgtEl>
                                          <p:spTgt spid="330"/>
                                        </p:tgtEl>
                                        <p:attrNameLst>
                                          <p:attrName>style.visibility</p:attrName>
                                        </p:attrNameLst>
                                      </p:cBhvr>
                                      <p:to>
                                        <p:strVal val="visible"/>
                                      </p:to>
                                    </p:set>
                                    <p:animEffect transition="in" filter="fade">
                                      <p:cBhvr>
                                        <p:cTn id="31" dur="500"/>
                                        <p:tgtEl>
                                          <p:spTgt spid="330"/>
                                        </p:tgtEl>
                                      </p:cBhvr>
                                    </p:animEffect>
                                  </p:childTnLst>
                                </p:cTn>
                              </p:par>
                              <p:par>
                                <p:cTn id="32" presetID="10" presetClass="entr" presetSubtype="0" fill="hold" nodeType="withEffect">
                                  <p:stCondLst>
                                    <p:cond delay="0"/>
                                  </p:stCondLst>
                                  <p:childTnLst>
                                    <p:set>
                                      <p:cBhvr>
                                        <p:cTn id="33" dur="1" fill="hold">
                                          <p:stCondLst>
                                            <p:cond delay="0"/>
                                          </p:stCondLst>
                                        </p:cTn>
                                        <p:tgtEl>
                                          <p:spTgt spid="331"/>
                                        </p:tgtEl>
                                        <p:attrNameLst>
                                          <p:attrName>style.visibility</p:attrName>
                                        </p:attrNameLst>
                                      </p:cBhvr>
                                      <p:to>
                                        <p:strVal val="visible"/>
                                      </p:to>
                                    </p:set>
                                    <p:animEffect transition="in" filter="fade">
                                      <p:cBhvr>
                                        <p:cTn id="34" dur="500"/>
                                        <p:tgtEl>
                                          <p:spTgt spid="331"/>
                                        </p:tgtEl>
                                      </p:cBhvr>
                                    </p:animEffect>
                                  </p:childTnLst>
                                </p:cTn>
                              </p:par>
                              <p:par>
                                <p:cTn id="35" presetID="10" presetClass="entr" presetSubtype="0" fill="hold" nodeType="withEffect">
                                  <p:stCondLst>
                                    <p:cond delay="0"/>
                                  </p:stCondLst>
                                  <p:childTnLst>
                                    <p:set>
                                      <p:cBhvr>
                                        <p:cTn id="36" dur="1" fill="hold">
                                          <p:stCondLst>
                                            <p:cond delay="0"/>
                                          </p:stCondLst>
                                        </p:cTn>
                                        <p:tgtEl>
                                          <p:spTgt spid="332"/>
                                        </p:tgtEl>
                                        <p:attrNameLst>
                                          <p:attrName>style.visibility</p:attrName>
                                        </p:attrNameLst>
                                      </p:cBhvr>
                                      <p:to>
                                        <p:strVal val="visible"/>
                                      </p:to>
                                    </p:set>
                                    <p:animEffect transition="in" filter="fade">
                                      <p:cBhvr>
                                        <p:cTn id="37" dur="500"/>
                                        <p:tgtEl>
                                          <p:spTgt spid="332"/>
                                        </p:tgtEl>
                                      </p:cBhvr>
                                    </p:animEffect>
                                  </p:childTnLst>
                                </p:cTn>
                              </p:par>
                              <p:par>
                                <p:cTn id="38" presetID="10" presetClass="entr" presetSubtype="0" fill="hold" nodeType="withEffect">
                                  <p:stCondLst>
                                    <p:cond delay="0"/>
                                  </p:stCondLst>
                                  <p:childTnLst>
                                    <p:set>
                                      <p:cBhvr>
                                        <p:cTn id="39" dur="1" fill="hold">
                                          <p:stCondLst>
                                            <p:cond delay="0"/>
                                          </p:stCondLst>
                                        </p:cTn>
                                        <p:tgtEl>
                                          <p:spTgt spid="333"/>
                                        </p:tgtEl>
                                        <p:attrNameLst>
                                          <p:attrName>style.visibility</p:attrName>
                                        </p:attrNameLst>
                                      </p:cBhvr>
                                      <p:to>
                                        <p:strVal val="visible"/>
                                      </p:to>
                                    </p:set>
                                    <p:animEffect transition="in" filter="fade">
                                      <p:cBhvr>
                                        <p:cTn id="40" dur="500"/>
                                        <p:tgtEl>
                                          <p:spTgt spid="333"/>
                                        </p:tgtEl>
                                      </p:cBhvr>
                                    </p:animEffect>
                                  </p:childTnLst>
                                </p:cTn>
                              </p:par>
                              <p:par>
                                <p:cTn id="41" presetID="10" presetClass="entr" presetSubtype="0" fill="hold" nodeType="withEffect">
                                  <p:stCondLst>
                                    <p:cond delay="0"/>
                                  </p:stCondLst>
                                  <p:childTnLst>
                                    <p:set>
                                      <p:cBhvr>
                                        <p:cTn id="42" dur="1" fill="hold">
                                          <p:stCondLst>
                                            <p:cond delay="0"/>
                                          </p:stCondLst>
                                        </p:cTn>
                                        <p:tgtEl>
                                          <p:spTgt spid="334"/>
                                        </p:tgtEl>
                                        <p:attrNameLst>
                                          <p:attrName>style.visibility</p:attrName>
                                        </p:attrNameLst>
                                      </p:cBhvr>
                                      <p:to>
                                        <p:strVal val="visible"/>
                                      </p:to>
                                    </p:set>
                                    <p:animEffect transition="in" filter="fade">
                                      <p:cBhvr>
                                        <p:cTn id="43" dur="500"/>
                                        <p:tgtEl>
                                          <p:spTgt spid="334"/>
                                        </p:tgtEl>
                                      </p:cBhvr>
                                    </p:animEffect>
                                  </p:childTnLst>
                                </p:cTn>
                              </p:par>
                              <p:par>
                                <p:cTn id="44" presetID="10" presetClass="entr" presetSubtype="0" fill="hold" nodeType="withEffect">
                                  <p:stCondLst>
                                    <p:cond delay="0"/>
                                  </p:stCondLst>
                                  <p:childTnLst>
                                    <p:set>
                                      <p:cBhvr>
                                        <p:cTn id="45" dur="1" fill="hold">
                                          <p:stCondLst>
                                            <p:cond delay="0"/>
                                          </p:stCondLst>
                                        </p:cTn>
                                        <p:tgtEl>
                                          <p:spTgt spid="335"/>
                                        </p:tgtEl>
                                        <p:attrNameLst>
                                          <p:attrName>style.visibility</p:attrName>
                                        </p:attrNameLst>
                                      </p:cBhvr>
                                      <p:to>
                                        <p:strVal val="visible"/>
                                      </p:to>
                                    </p:set>
                                    <p:animEffect transition="in" filter="fade">
                                      <p:cBhvr>
                                        <p:cTn id="46" dur="500"/>
                                        <p:tgtEl>
                                          <p:spTgt spid="335"/>
                                        </p:tgtEl>
                                      </p:cBhvr>
                                    </p:animEffect>
                                  </p:childTnLst>
                                </p:cTn>
                              </p:par>
                              <p:par>
                                <p:cTn id="47" presetID="10" presetClass="entr" presetSubtype="0" fill="hold" nodeType="withEffect">
                                  <p:stCondLst>
                                    <p:cond delay="0"/>
                                  </p:stCondLst>
                                  <p:childTnLst>
                                    <p:set>
                                      <p:cBhvr>
                                        <p:cTn id="48" dur="1" fill="hold">
                                          <p:stCondLst>
                                            <p:cond delay="0"/>
                                          </p:stCondLst>
                                        </p:cTn>
                                        <p:tgtEl>
                                          <p:spTgt spid="336"/>
                                        </p:tgtEl>
                                        <p:attrNameLst>
                                          <p:attrName>style.visibility</p:attrName>
                                        </p:attrNameLst>
                                      </p:cBhvr>
                                      <p:to>
                                        <p:strVal val="visible"/>
                                      </p:to>
                                    </p:set>
                                    <p:animEffect transition="in" filter="fade">
                                      <p:cBhvr>
                                        <p:cTn id="49" dur="500"/>
                                        <p:tgtEl>
                                          <p:spTgt spid="336"/>
                                        </p:tgtEl>
                                      </p:cBhvr>
                                    </p:animEffect>
                                  </p:childTnLst>
                                </p:cTn>
                              </p:par>
                              <p:par>
                                <p:cTn id="50" presetID="10" presetClass="entr" presetSubtype="0" fill="hold" nodeType="withEffect">
                                  <p:stCondLst>
                                    <p:cond delay="0"/>
                                  </p:stCondLst>
                                  <p:childTnLst>
                                    <p:set>
                                      <p:cBhvr>
                                        <p:cTn id="51" dur="1" fill="hold">
                                          <p:stCondLst>
                                            <p:cond delay="0"/>
                                          </p:stCondLst>
                                        </p:cTn>
                                        <p:tgtEl>
                                          <p:spTgt spid="337"/>
                                        </p:tgtEl>
                                        <p:attrNameLst>
                                          <p:attrName>style.visibility</p:attrName>
                                        </p:attrNameLst>
                                      </p:cBhvr>
                                      <p:to>
                                        <p:strVal val="visible"/>
                                      </p:to>
                                    </p:set>
                                    <p:animEffect transition="in" filter="fade">
                                      <p:cBhvr>
                                        <p:cTn id="52" dur="500"/>
                                        <p:tgtEl>
                                          <p:spTgt spid="337"/>
                                        </p:tgtEl>
                                      </p:cBhvr>
                                    </p:animEffect>
                                  </p:childTnLst>
                                </p:cTn>
                              </p:par>
                              <p:par>
                                <p:cTn id="53" presetID="10" presetClass="entr" presetSubtype="0" fill="hold" nodeType="withEffect">
                                  <p:stCondLst>
                                    <p:cond delay="0"/>
                                  </p:stCondLst>
                                  <p:childTnLst>
                                    <p:set>
                                      <p:cBhvr>
                                        <p:cTn id="54" dur="1" fill="hold">
                                          <p:stCondLst>
                                            <p:cond delay="0"/>
                                          </p:stCondLst>
                                        </p:cTn>
                                        <p:tgtEl>
                                          <p:spTgt spid="338"/>
                                        </p:tgtEl>
                                        <p:attrNameLst>
                                          <p:attrName>style.visibility</p:attrName>
                                        </p:attrNameLst>
                                      </p:cBhvr>
                                      <p:to>
                                        <p:strVal val="visible"/>
                                      </p:to>
                                    </p:set>
                                    <p:animEffect transition="in" filter="fade">
                                      <p:cBhvr>
                                        <p:cTn id="55" dur="500"/>
                                        <p:tgtEl>
                                          <p:spTgt spid="338"/>
                                        </p:tgtEl>
                                      </p:cBhvr>
                                    </p:animEffect>
                                  </p:childTnLst>
                                </p:cTn>
                              </p:par>
                              <p:par>
                                <p:cTn id="56" presetID="10" presetClass="entr" presetSubtype="0" fill="hold" nodeType="withEffect">
                                  <p:stCondLst>
                                    <p:cond delay="0"/>
                                  </p:stCondLst>
                                  <p:childTnLst>
                                    <p:set>
                                      <p:cBhvr>
                                        <p:cTn id="57" dur="1" fill="hold">
                                          <p:stCondLst>
                                            <p:cond delay="0"/>
                                          </p:stCondLst>
                                        </p:cTn>
                                        <p:tgtEl>
                                          <p:spTgt spid="339"/>
                                        </p:tgtEl>
                                        <p:attrNameLst>
                                          <p:attrName>style.visibility</p:attrName>
                                        </p:attrNameLst>
                                      </p:cBhvr>
                                      <p:to>
                                        <p:strVal val="visible"/>
                                      </p:to>
                                    </p:set>
                                    <p:animEffect transition="in" filter="fade">
                                      <p:cBhvr>
                                        <p:cTn id="58" dur="500"/>
                                        <p:tgtEl>
                                          <p:spTgt spid="339"/>
                                        </p:tgtEl>
                                      </p:cBhvr>
                                    </p:animEffect>
                                  </p:childTnLst>
                                </p:cTn>
                              </p:par>
                              <p:par>
                                <p:cTn id="59" presetID="10" presetClass="entr" presetSubtype="0" fill="hold" nodeType="withEffect">
                                  <p:stCondLst>
                                    <p:cond delay="0"/>
                                  </p:stCondLst>
                                  <p:childTnLst>
                                    <p:set>
                                      <p:cBhvr>
                                        <p:cTn id="60" dur="1" fill="hold">
                                          <p:stCondLst>
                                            <p:cond delay="0"/>
                                          </p:stCondLst>
                                        </p:cTn>
                                        <p:tgtEl>
                                          <p:spTgt spid="340"/>
                                        </p:tgtEl>
                                        <p:attrNameLst>
                                          <p:attrName>style.visibility</p:attrName>
                                        </p:attrNameLst>
                                      </p:cBhvr>
                                      <p:to>
                                        <p:strVal val="visible"/>
                                      </p:to>
                                    </p:set>
                                    <p:animEffect transition="in" filter="fade">
                                      <p:cBhvr>
                                        <p:cTn id="61" dur="500"/>
                                        <p:tgtEl>
                                          <p:spTgt spid="340"/>
                                        </p:tgtEl>
                                      </p:cBhvr>
                                    </p:animEffect>
                                  </p:childTnLst>
                                </p:cTn>
                              </p:par>
                              <p:par>
                                <p:cTn id="62" presetID="10" presetClass="entr" presetSubtype="0" fill="hold" nodeType="withEffect">
                                  <p:stCondLst>
                                    <p:cond delay="0"/>
                                  </p:stCondLst>
                                  <p:childTnLst>
                                    <p:set>
                                      <p:cBhvr>
                                        <p:cTn id="63" dur="1" fill="hold">
                                          <p:stCondLst>
                                            <p:cond delay="0"/>
                                          </p:stCondLst>
                                        </p:cTn>
                                        <p:tgtEl>
                                          <p:spTgt spid="341"/>
                                        </p:tgtEl>
                                        <p:attrNameLst>
                                          <p:attrName>style.visibility</p:attrName>
                                        </p:attrNameLst>
                                      </p:cBhvr>
                                      <p:to>
                                        <p:strVal val="visible"/>
                                      </p:to>
                                    </p:set>
                                    <p:animEffect transition="in" filter="fade">
                                      <p:cBhvr>
                                        <p:cTn id="64" dur="500"/>
                                        <p:tgtEl>
                                          <p:spTgt spid="341"/>
                                        </p:tgtEl>
                                      </p:cBhvr>
                                    </p:animEffect>
                                  </p:childTnLst>
                                </p:cTn>
                              </p:par>
                              <p:par>
                                <p:cTn id="65" presetID="10" presetClass="entr" presetSubtype="0" fill="hold" nodeType="withEffect">
                                  <p:stCondLst>
                                    <p:cond delay="0"/>
                                  </p:stCondLst>
                                  <p:childTnLst>
                                    <p:set>
                                      <p:cBhvr>
                                        <p:cTn id="66" dur="1" fill="hold">
                                          <p:stCondLst>
                                            <p:cond delay="0"/>
                                          </p:stCondLst>
                                        </p:cTn>
                                        <p:tgtEl>
                                          <p:spTgt spid="342"/>
                                        </p:tgtEl>
                                        <p:attrNameLst>
                                          <p:attrName>style.visibility</p:attrName>
                                        </p:attrNameLst>
                                      </p:cBhvr>
                                      <p:to>
                                        <p:strVal val="visible"/>
                                      </p:to>
                                    </p:set>
                                    <p:animEffect transition="in" filter="fade">
                                      <p:cBhvr>
                                        <p:cTn id="67" dur="500"/>
                                        <p:tgtEl>
                                          <p:spTgt spid="342"/>
                                        </p:tgtEl>
                                      </p:cBhvr>
                                    </p:animEffect>
                                  </p:childTnLst>
                                </p:cTn>
                              </p:par>
                              <p:par>
                                <p:cTn id="68" presetID="10" presetClass="entr" presetSubtype="0" fill="hold" nodeType="withEffect">
                                  <p:stCondLst>
                                    <p:cond delay="0"/>
                                  </p:stCondLst>
                                  <p:childTnLst>
                                    <p:set>
                                      <p:cBhvr>
                                        <p:cTn id="69" dur="1" fill="hold">
                                          <p:stCondLst>
                                            <p:cond delay="0"/>
                                          </p:stCondLst>
                                        </p:cTn>
                                        <p:tgtEl>
                                          <p:spTgt spid="343"/>
                                        </p:tgtEl>
                                        <p:attrNameLst>
                                          <p:attrName>style.visibility</p:attrName>
                                        </p:attrNameLst>
                                      </p:cBhvr>
                                      <p:to>
                                        <p:strVal val="visible"/>
                                      </p:to>
                                    </p:set>
                                    <p:animEffect transition="in" filter="fade">
                                      <p:cBhvr>
                                        <p:cTn id="70" dur="500"/>
                                        <p:tgtEl>
                                          <p:spTgt spid="343"/>
                                        </p:tgtEl>
                                      </p:cBhvr>
                                    </p:animEffect>
                                  </p:childTnLst>
                                </p:cTn>
                              </p:par>
                              <p:par>
                                <p:cTn id="71" presetID="10" presetClass="entr" presetSubtype="0" fill="hold" nodeType="withEffect">
                                  <p:stCondLst>
                                    <p:cond delay="0"/>
                                  </p:stCondLst>
                                  <p:childTnLst>
                                    <p:set>
                                      <p:cBhvr>
                                        <p:cTn id="72" dur="1" fill="hold">
                                          <p:stCondLst>
                                            <p:cond delay="0"/>
                                          </p:stCondLst>
                                        </p:cTn>
                                        <p:tgtEl>
                                          <p:spTgt spid="345"/>
                                        </p:tgtEl>
                                        <p:attrNameLst>
                                          <p:attrName>style.visibility</p:attrName>
                                        </p:attrNameLst>
                                      </p:cBhvr>
                                      <p:to>
                                        <p:strVal val="visible"/>
                                      </p:to>
                                    </p:set>
                                    <p:animEffect transition="in" filter="fade">
                                      <p:cBhvr>
                                        <p:cTn id="73" dur="500"/>
                                        <p:tgtEl>
                                          <p:spTgt spid="345"/>
                                        </p:tgtEl>
                                      </p:cBhvr>
                                    </p:animEffect>
                                  </p:childTnLst>
                                </p:cTn>
                              </p:par>
                              <p:par>
                                <p:cTn id="74" presetID="10" presetClass="entr" presetSubtype="0" fill="hold" nodeType="withEffect">
                                  <p:stCondLst>
                                    <p:cond delay="0"/>
                                  </p:stCondLst>
                                  <p:childTnLst>
                                    <p:set>
                                      <p:cBhvr>
                                        <p:cTn id="75" dur="1" fill="hold">
                                          <p:stCondLst>
                                            <p:cond delay="0"/>
                                          </p:stCondLst>
                                        </p:cTn>
                                        <p:tgtEl>
                                          <p:spTgt spid="346"/>
                                        </p:tgtEl>
                                        <p:attrNameLst>
                                          <p:attrName>style.visibility</p:attrName>
                                        </p:attrNameLst>
                                      </p:cBhvr>
                                      <p:to>
                                        <p:strVal val="visible"/>
                                      </p:to>
                                    </p:set>
                                    <p:animEffect transition="in" filter="fade">
                                      <p:cBhvr>
                                        <p:cTn id="76" dur="500"/>
                                        <p:tgtEl>
                                          <p:spTgt spid="346"/>
                                        </p:tgtEl>
                                      </p:cBhvr>
                                    </p:animEffect>
                                  </p:childTnLst>
                                </p:cTn>
                              </p:par>
                              <p:par>
                                <p:cTn id="77" presetID="10" presetClass="entr" presetSubtype="0" fill="hold" nodeType="withEffect">
                                  <p:stCondLst>
                                    <p:cond delay="0"/>
                                  </p:stCondLst>
                                  <p:childTnLst>
                                    <p:set>
                                      <p:cBhvr>
                                        <p:cTn id="78" dur="1" fill="hold">
                                          <p:stCondLst>
                                            <p:cond delay="0"/>
                                          </p:stCondLst>
                                        </p:cTn>
                                        <p:tgtEl>
                                          <p:spTgt spid="347"/>
                                        </p:tgtEl>
                                        <p:attrNameLst>
                                          <p:attrName>style.visibility</p:attrName>
                                        </p:attrNameLst>
                                      </p:cBhvr>
                                      <p:to>
                                        <p:strVal val="visible"/>
                                      </p:to>
                                    </p:set>
                                    <p:animEffect transition="in" filter="fade">
                                      <p:cBhvr>
                                        <p:cTn id="79" dur="500"/>
                                        <p:tgtEl>
                                          <p:spTgt spid="347"/>
                                        </p:tgtEl>
                                      </p:cBhvr>
                                    </p:animEffect>
                                  </p:childTnLst>
                                </p:cTn>
                              </p:par>
                              <p:par>
                                <p:cTn id="80" presetID="10" presetClass="entr" presetSubtype="0" fill="hold" nodeType="withEffect">
                                  <p:stCondLst>
                                    <p:cond delay="0"/>
                                  </p:stCondLst>
                                  <p:childTnLst>
                                    <p:set>
                                      <p:cBhvr>
                                        <p:cTn id="81" dur="1" fill="hold">
                                          <p:stCondLst>
                                            <p:cond delay="0"/>
                                          </p:stCondLst>
                                        </p:cTn>
                                        <p:tgtEl>
                                          <p:spTgt spid="348"/>
                                        </p:tgtEl>
                                        <p:attrNameLst>
                                          <p:attrName>style.visibility</p:attrName>
                                        </p:attrNameLst>
                                      </p:cBhvr>
                                      <p:to>
                                        <p:strVal val="visible"/>
                                      </p:to>
                                    </p:set>
                                    <p:animEffect transition="in" filter="fade">
                                      <p:cBhvr>
                                        <p:cTn id="82" dur="500"/>
                                        <p:tgtEl>
                                          <p:spTgt spid="348"/>
                                        </p:tgtEl>
                                      </p:cBhvr>
                                    </p:animEffect>
                                  </p:childTnLst>
                                </p:cTn>
                              </p:par>
                              <p:par>
                                <p:cTn id="83" presetID="10" presetClass="entr" presetSubtype="0" fill="hold" nodeType="withEffect">
                                  <p:stCondLst>
                                    <p:cond delay="0"/>
                                  </p:stCondLst>
                                  <p:childTnLst>
                                    <p:set>
                                      <p:cBhvr>
                                        <p:cTn id="84" dur="1" fill="hold">
                                          <p:stCondLst>
                                            <p:cond delay="0"/>
                                          </p:stCondLst>
                                        </p:cTn>
                                        <p:tgtEl>
                                          <p:spTgt spid="349"/>
                                        </p:tgtEl>
                                        <p:attrNameLst>
                                          <p:attrName>style.visibility</p:attrName>
                                        </p:attrNameLst>
                                      </p:cBhvr>
                                      <p:to>
                                        <p:strVal val="visible"/>
                                      </p:to>
                                    </p:set>
                                    <p:animEffect transition="in" filter="fade">
                                      <p:cBhvr>
                                        <p:cTn id="85" dur="500"/>
                                        <p:tgtEl>
                                          <p:spTgt spid="349"/>
                                        </p:tgtEl>
                                      </p:cBhvr>
                                    </p:animEffect>
                                  </p:childTnLst>
                                </p:cTn>
                              </p:par>
                              <p:par>
                                <p:cTn id="86" presetID="10" presetClass="entr" presetSubtype="0" fill="hold" nodeType="withEffect">
                                  <p:stCondLst>
                                    <p:cond delay="0"/>
                                  </p:stCondLst>
                                  <p:childTnLst>
                                    <p:set>
                                      <p:cBhvr>
                                        <p:cTn id="87" dur="1" fill="hold">
                                          <p:stCondLst>
                                            <p:cond delay="0"/>
                                          </p:stCondLst>
                                        </p:cTn>
                                        <p:tgtEl>
                                          <p:spTgt spid="350"/>
                                        </p:tgtEl>
                                        <p:attrNameLst>
                                          <p:attrName>style.visibility</p:attrName>
                                        </p:attrNameLst>
                                      </p:cBhvr>
                                      <p:to>
                                        <p:strVal val="visible"/>
                                      </p:to>
                                    </p:set>
                                    <p:animEffect transition="in" filter="fade">
                                      <p:cBhvr>
                                        <p:cTn id="8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
          <p:cNvSpPr/>
          <p:nvPr/>
        </p:nvSpPr>
        <p:spPr>
          <a:xfrm>
            <a:off x="-58010" y="-5231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9"/>
          <p:cNvSpPr/>
          <p:nvPr/>
        </p:nvSpPr>
        <p:spPr>
          <a:xfrm>
            <a:off x="4038600" y="657204"/>
            <a:ext cx="10058400" cy="1692719"/>
          </a:xfrm>
          <a:custGeom>
            <a:avLst/>
            <a:gdLst/>
            <a:ahLst/>
            <a:cxnLst/>
            <a:rect l="l" t="t" r="r" b="b"/>
            <a:pathLst>
              <a:path w="5996027" h="695693" extrusionOk="0">
                <a:moveTo>
                  <a:pt x="0" y="0"/>
                </a:moveTo>
                <a:lnTo>
                  <a:pt x="5996027" y="0"/>
                </a:lnTo>
                <a:lnTo>
                  <a:pt x="5996027" y="695693"/>
                </a:lnTo>
                <a:lnTo>
                  <a:pt x="0" y="695693"/>
                </a:lnTo>
                <a:close/>
              </a:path>
            </a:pathLst>
          </a:custGeom>
          <a:solidFill>
            <a:srgbClr val="FFFFFF"/>
          </a:solidFill>
          <a:ln>
            <a:noFill/>
          </a:ln>
        </p:spPr>
      </p:sp>
      <p:sp>
        <p:nvSpPr>
          <p:cNvPr id="358" name="Google Shape;358;p9"/>
          <p:cNvSpPr/>
          <p:nvPr/>
        </p:nvSpPr>
        <p:spPr>
          <a:xfrm>
            <a:off x="890262" y="2846329"/>
            <a:ext cx="16436355" cy="5768915"/>
          </a:xfrm>
          <a:custGeom>
            <a:avLst/>
            <a:gdLst/>
            <a:ahLst/>
            <a:cxnLst/>
            <a:rect l="l" t="t" r="r" b="b"/>
            <a:pathLst>
              <a:path w="5996027" h="2104516" extrusionOk="0">
                <a:moveTo>
                  <a:pt x="0" y="0"/>
                </a:moveTo>
                <a:lnTo>
                  <a:pt x="5996027" y="0"/>
                </a:lnTo>
                <a:lnTo>
                  <a:pt x="5996027" y="2104516"/>
                </a:lnTo>
                <a:lnTo>
                  <a:pt x="0" y="2104516"/>
                </a:lnTo>
                <a:close/>
              </a:path>
            </a:pathLst>
          </a:custGeom>
          <a:solidFill>
            <a:srgbClr val="FFFFFF"/>
          </a:solidFill>
          <a:ln>
            <a:noFill/>
          </a:ln>
        </p:spPr>
      </p:sp>
      <p:sp>
        <p:nvSpPr>
          <p:cNvPr id="359" name="Google Shape;359;p9"/>
          <p:cNvSpPr/>
          <p:nvPr/>
        </p:nvSpPr>
        <p:spPr>
          <a:xfrm>
            <a:off x="3234100" y="1268909"/>
            <a:ext cx="1333500" cy="1405357"/>
          </a:xfrm>
          <a:custGeom>
            <a:avLst/>
            <a:gdLst/>
            <a:ahLst/>
            <a:cxnLst/>
            <a:rect l="l" t="t" r="r" b="b"/>
            <a:pathLst>
              <a:path w="2220750" h="2433093" extrusionOk="0">
                <a:moveTo>
                  <a:pt x="0" y="0"/>
                </a:moveTo>
                <a:lnTo>
                  <a:pt x="2220750" y="0"/>
                </a:lnTo>
                <a:lnTo>
                  <a:pt x="2220750" y="2433093"/>
                </a:lnTo>
                <a:lnTo>
                  <a:pt x="0" y="243309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9"/>
          <p:cNvSpPr/>
          <p:nvPr/>
        </p:nvSpPr>
        <p:spPr>
          <a:xfrm flipH="1">
            <a:off x="344594" y="7136314"/>
            <a:ext cx="1409947" cy="1478930"/>
          </a:xfrm>
          <a:custGeom>
            <a:avLst/>
            <a:gdLst/>
            <a:ahLst/>
            <a:cxnLst/>
            <a:rect l="l" t="t" r="r" b="b"/>
            <a:pathLst>
              <a:path w="2203055" h="2433093" extrusionOk="0">
                <a:moveTo>
                  <a:pt x="2203056" y="0"/>
                </a:moveTo>
                <a:lnTo>
                  <a:pt x="0" y="0"/>
                </a:lnTo>
                <a:lnTo>
                  <a:pt x="0" y="2433093"/>
                </a:lnTo>
                <a:lnTo>
                  <a:pt x="2203056" y="2433093"/>
                </a:lnTo>
                <a:lnTo>
                  <a:pt x="2203056" y="0"/>
                </a:lnTo>
                <a:close/>
              </a:path>
            </a:pathLst>
          </a:custGeom>
          <a:blipFill rotWithShape="1">
            <a:blip r:embed="rId5">
              <a:alphaModFix/>
            </a:blip>
            <a:stretch>
              <a:fillRect/>
            </a:stretch>
          </a:blipFill>
          <a:ln>
            <a:noFill/>
          </a:ln>
        </p:spPr>
      </p:sp>
      <p:sp>
        <p:nvSpPr>
          <p:cNvPr id="361" name="Google Shape;361;p9"/>
          <p:cNvSpPr txBox="1"/>
          <p:nvPr/>
        </p:nvSpPr>
        <p:spPr>
          <a:xfrm>
            <a:off x="2391317" y="1086848"/>
            <a:ext cx="13505366" cy="907364"/>
          </a:xfrm>
          <a:prstGeom prst="rect">
            <a:avLst/>
          </a:prstGeom>
          <a:noFill/>
          <a:ln>
            <a:noFill/>
          </a:ln>
        </p:spPr>
        <p:txBody>
          <a:bodyPr spcFirstLastPara="1" wrap="square" lIns="0" tIns="0" rIns="0" bIns="0" anchor="t" anchorCtr="0">
            <a:spAutoFit/>
          </a:bodyPr>
          <a:lstStyle/>
          <a:p>
            <a:pPr marL="0" marR="0" lvl="0" indent="0" algn="ctr" rtl="0">
              <a:lnSpc>
                <a:spcPct val="96388"/>
              </a:lnSpc>
              <a:spcBef>
                <a:spcPts val="0"/>
              </a:spcBef>
              <a:spcAft>
                <a:spcPts val="0"/>
              </a:spcAft>
              <a:buNone/>
            </a:pPr>
            <a:r>
              <a:rPr lang="en-US" sz="7200" b="1">
                <a:solidFill>
                  <a:srgbClr val="366092"/>
                </a:solidFill>
                <a:latin typeface="Arial"/>
                <a:ea typeface="Arial"/>
                <a:cs typeface="Arial"/>
                <a:sym typeface="Arial"/>
              </a:rPr>
              <a:t>Khách hàng mục tiêu</a:t>
            </a:r>
            <a:endParaRPr sz="7200" b="1">
              <a:solidFill>
                <a:srgbClr val="366092"/>
              </a:solidFill>
              <a:latin typeface="Arial"/>
              <a:ea typeface="Arial"/>
              <a:cs typeface="Arial"/>
              <a:sym typeface="Arial"/>
            </a:endParaRPr>
          </a:p>
        </p:txBody>
      </p:sp>
      <p:grpSp>
        <p:nvGrpSpPr>
          <p:cNvPr id="362" name="Google Shape;362;p9"/>
          <p:cNvGrpSpPr/>
          <p:nvPr/>
        </p:nvGrpSpPr>
        <p:grpSpPr>
          <a:xfrm>
            <a:off x="1633148" y="6646336"/>
            <a:ext cx="4400437" cy="1296179"/>
            <a:chOff x="0" y="9525"/>
            <a:chExt cx="5867249" cy="1728238"/>
          </a:xfrm>
        </p:grpSpPr>
        <p:sp>
          <p:nvSpPr>
            <p:cNvPr id="363" name="Google Shape;363;p9"/>
            <p:cNvSpPr txBox="1"/>
            <p:nvPr/>
          </p:nvSpPr>
          <p:spPr>
            <a:xfrm>
              <a:off x="0" y="9525"/>
              <a:ext cx="5867249" cy="6455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400" b="1">
                  <a:solidFill>
                    <a:srgbClr val="003EA8"/>
                  </a:solidFill>
                  <a:latin typeface="Arial"/>
                  <a:ea typeface="Arial"/>
                  <a:cs typeface="Arial"/>
                  <a:sym typeface="Arial"/>
                </a:rPr>
                <a:t>Game thủ</a:t>
              </a:r>
              <a:endParaRPr sz="3400" b="1">
                <a:solidFill>
                  <a:srgbClr val="003EA8"/>
                </a:solidFill>
                <a:latin typeface="Arial"/>
                <a:ea typeface="Arial"/>
                <a:cs typeface="Arial"/>
                <a:sym typeface="Arial"/>
              </a:endParaRPr>
            </a:p>
          </p:txBody>
        </p:sp>
        <p:sp>
          <p:nvSpPr>
            <p:cNvPr id="364" name="Google Shape;364;p9"/>
            <p:cNvSpPr txBox="1"/>
            <p:nvPr/>
          </p:nvSpPr>
          <p:spPr>
            <a:xfrm>
              <a:off x="0" y="792461"/>
              <a:ext cx="5867249" cy="945302"/>
            </a:xfrm>
            <a:prstGeom prst="rect">
              <a:avLst/>
            </a:prstGeom>
            <a:noFill/>
            <a:ln>
              <a:noFill/>
            </a:ln>
          </p:spPr>
          <p:txBody>
            <a:bodyPr spcFirstLastPara="1" wrap="square" lIns="0" tIns="0" rIns="0" bIns="0" anchor="t" anchorCtr="0">
              <a:spAutoFit/>
            </a:bodyPr>
            <a:lstStyle/>
            <a:p>
              <a:pPr marL="474980" marR="0" lvl="1" indent="-237490" algn="l" rtl="0">
                <a:lnSpc>
                  <a:spcPct val="13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Thích chơi game đồ họa cao. Độ tuổi  từ 16 đến 35 tuổi.</a:t>
              </a:r>
              <a:endParaRPr sz="2200" b="0" i="0" u="none" strike="noStrike" cap="none">
                <a:solidFill>
                  <a:srgbClr val="000000"/>
                </a:solidFill>
                <a:latin typeface="Arial"/>
                <a:ea typeface="Arial"/>
                <a:cs typeface="Arial"/>
                <a:sym typeface="Arial"/>
              </a:endParaRPr>
            </a:p>
          </p:txBody>
        </p:sp>
      </p:grpSp>
      <p:grpSp>
        <p:nvGrpSpPr>
          <p:cNvPr id="365" name="Google Shape;365;p9"/>
          <p:cNvGrpSpPr/>
          <p:nvPr/>
        </p:nvGrpSpPr>
        <p:grpSpPr>
          <a:xfrm>
            <a:off x="6850430" y="6653480"/>
            <a:ext cx="4585506" cy="1668075"/>
            <a:chOff x="0" y="9525"/>
            <a:chExt cx="6114008" cy="2224098"/>
          </a:xfrm>
        </p:grpSpPr>
        <p:sp>
          <p:nvSpPr>
            <p:cNvPr id="366" name="Google Shape;366;p9"/>
            <p:cNvSpPr txBox="1"/>
            <p:nvPr/>
          </p:nvSpPr>
          <p:spPr>
            <a:xfrm>
              <a:off x="0" y="9525"/>
              <a:ext cx="6021360" cy="676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400" b="1">
                  <a:solidFill>
                    <a:srgbClr val="003EA8"/>
                  </a:solidFill>
                  <a:latin typeface="Arial"/>
                  <a:ea typeface="Arial"/>
                  <a:cs typeface="Arial"/>
                  <a:sym typeface="Arial"/>
                </a:rPr>
                <a:t>Freelancer</a:t>
              </a:r>
              <a:endParaRPr/>
            </a:p>
          </p:txBody>
        </p:sp>
        <p:sp>
          <p:nvSpPr>
            <p:cNvPr id="367" name="Google Shape;367;p9"/>
            <p:cNvSpPr txBox="1"/>
            <p:nvPr/>
          </p:nvSpPr>
          <p:spPr>
            <a:xfrm>
              <a:off x="0" y="792460"/>
              <a:ext cx="6114008" cy="1441163"/>
            </a:xfrm>
            <a:prstGeom prst="rect">
              <a:avLst/>
            </a:prstGeom>
            <a:noFill/>
            <a:ln>
              <a:noFill/>
            </a:ln>
          </p:spPr>
          <p:txBody>
            <a:bodyPr spcFirstLastPara="1" wrap="square" lIns="0" tIns="0" rIns="0" bIns="0" anchor="t" anchorCtr="0">
              <a:spAutoFit/>
            </a:bodyPr>
            <a:lstStyle/>
            <a:p>
              <a:pPr marL="474980" marR="0" lvl="1" indent="-237490" algn="l" rtl="0">
                <a:lnSpc>
                  <a:spcPct val="13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Thích làm việc linh hoạt. Cần không gian chuyên nghiệp. Sẵn sàng chi trả cho chất lượng.</a:t>
              </a:r>
              <a:endParaRPr sz="2200" b="0" i="0" u="none" strike="noStrike" cap="none">
                <a:solidFill>
                  <a:srgbClr val="000000"/>
                </a:solidFill>
                <a:latin typeface="Arial"/>
                <a:ea typeface="Arial"/>
                <a:cs typeface="Arial"/>
                <a:sym typeface="Arial"/>
              </a:endParaRPr>
            </a:p>
          </p:txBody>
        </p:sp>
      </p:grpSp>
      <p:grpSp>
        <p:nvGrpSpPr>
          <p:cNvPr id="368" name="Google Shape;368;p9"/>
          <p:cNvGrpSpPr/>
          <p:nvPr/>
        </p:nvGrpSpPr>
        <p:grpSpPr>
          <a:xfrm>
            <a:off x="12241465" y="6698307"/>
            <a:ext cx="4585506" cy="1668075"/>
            <a:chOff x="0" y="9525"/>
            <a:chExt cx="6114008" cy="2224100"/>
          </a:xfrm>
        </p:grpSpPr>
        <p:sp>
          <p:nvSpPr>
            <p:cNvPr id="369" name="Google Shape;369;p9"/>
            <p:cNvSpPr txBox="1"/>
            <p:nvPr/>
          </p:nvSpPr>
          <p:spPr>
            <a:xfrm>
              <a:off x="0" y="9525"/>
              <a:ext cx="6002096" cy="1402093"/>
            </a:xfrm>
            <a:prstGeom prst="rect">
              <a:avLst/>
            </a:prstGeom>
            <a:noFill/>
            <a:ln>
              <a:noFill/>
            </a:ln>
          </p:spPr>
          <p:txBody>
            <a:bodyPr spcFirstLastPara="1" wrap="square" lIns="0" tIns="0" rIns="0" bIns="0" anchor="t" anchorCtr="0">
              <a:spAutoFit/>
            </a:bodyPr>
            <a:lstStyle/>
            <a:p>
              <a:pPr marL="0" marR="0" lvl="0" indent="0" algn="l" rtl="0">
                <a:lnSpc>
                  <a:spcPct val="113333"/>
                </a:lnSpc>
                <a:spcBef>
                  <a:spcPts val="0"/>
                </a:spcBef>
                <a:spcAft>
                  <a:spcPts val="0"/>
                </a:spcAft>
                <a:buNone/>
              </a:pPr>
              <a:r>
                <a:rPr lang="en-US" sz="3600" b="1">
                  <a:solidFill>
                    <a:srgbClr val="003EA8"/>
                  </a:solidFill>
                  <a:latin typeface="Arial"/>
                  <a:ea typeface="Arial"/>
                  <a:cs typeface="Arial"/>
                  <a:sym typeface="Arial"/>
                </a:rPr>
                <a:t>Sinh viên</a:t>
              </a:r>
              <a:endParaRPr sz="3600" b="1">
                <a:solidFill>
                  <a:srgbClr val="003EA8"/>
                </a:solidFill>
                <a:latin typeface="Arial"/>
                <a:ea typeface="Arial"/>
                <a:cs typeface="Arial"/>
                <a:sym typeface="Arial"/>
              </a:endParaRPr>
            </a:p>
            <a:p>
              <a:pPr marL="0" marR="0" lvl="0" indent="0" algn="l" rtl="0">
                <a:lnSpc>
                  <a:spcPct val="113333"/>
                </a:lnSpc>
                <a:spcBef>
                  <a:spcPts val="0"/>
                </a:spcBef>
                <a:spcAft>
                  <a:spcPts val="0"/>
                </a:spcAft>
                <a:buNone/>
              </a:pPr>
              <a:endParaRPr sz="3600" b="1">
                <a:solidFill>
                  <a:srgbClr val="003EA8"/>
                </a:solidFill>
                <a:latin typeface="Arial"/>
                <a:ea typeface="Arial"/>
                <a:cs typeface="Arial"/>
                <a:sym typeface="Arial"/>
              </a:endParaRPr>
            </a:p>
          </p:txBody>
        </p:sp>
        <p:sp>
          <p:nvSpPr>
            <p:cNvPr id="370" name="Google Shape;370;p9"/>
            <p:cNvSpPr txBox="1"/>
            <p:nvPr/>
          </p:nvSpPr>
          <p:spPr>
            <a:xfrm>
              <a:off x="0" y="792461"/>
              <a:ext cx="6114008" cy="1441164"/>
            </a:xfrm>
            <a:prstGeom prst="rect">
              <a:avLst/>
            </a:prstGeom>
            <a:noFill/>
            <a:ln>
              <a:noFill/>
            </a:ln>
          </p:spPr>
          <p:txBody>
            <a:bodyPr spcFirstLastPara="1" wrap="square" lIns="0" tIns="0" rIns="0" bIns="0" anchor="t" anchorCtr="0">
              <a:spAutoFit/>
            </a:bodyPr>
            <a:lstStyle/>
            <a:p>
              <a:pPr marL="474980" marR="0" lvl="1" indent="-237490" algn="l" rtl="0">
                <a:lnSpc>
                  <a:spcPct val="13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Thu nhập thấp, trung bình. Cần không gian học tập, làm việc nhóm. Quan tâm đến công nghệ.</a:t>
              </a:r>
              <a:endParaRPr sz="2200" b="0" i="0" u="none" strike="noStrike" cap="none">
                <a:solidFill>
                  <a:srgbClr val="000000"/>
                </a:solidFill>
                <a:latin typeface="Arial"/>
                <a:ea typeface="Arial"/>
                <a:cs typeface="Arial"/>
                <a:sym typeface="Arial"/>
              </a:endParaRPr>
            </a:p>
          </p:txBody>
        </p:sp>
      </p:grpSp>
      <p:sp>
        <p:nvSpPr>
          <p:cNvPr id="371" name="Google Shape;371;p9"/>
          <p:cNvSpPr/>
          <p:nvPr/>
        </p:nvSpPr>
        <p:spPr>
          <a:xfrm flipH="1">
            <a:off x="15104985" y="8446390"/>
            <a:ext cx="4585506" cy="1625770"/>
          </a:xfrm>
          <a:custGeom>
            <a:avLst/>
            <a:gdLst/>
            <a:ahLst/>
            <a:cxnLst/>
            <a:rect l="l" t="t" r="r" b="b"/>
            <a:pathLst>
              <a:path w="4585506" h="1625770" extrusionOk="0">
                <a:moveTo>
                  <a:pt x="4585506" y="0"/>
                </a:moveTo>
                <a:lnTo>
                  <a:pt x="0" y="0"/>
                </a:lnTo>
                <a:lnTo>
                  <a:pt x="0" y="1625770"/>
                </a:lnTo>
                <a:lnTo>
                  <a:pt x="4585506" y="1625770"/>
                </a:lnTo>
                <a:lnTo>
                  <a:pt x="4585506" y="0"/>
                </a:lnTo>
                <a:close/>
              </a:path>
            </a:pathLst>
          </a:custGeom>
          <a:blipFill rotWithShape="1">
            <a:blip r:embed="rId6">
              <a:alphaModFix/>
            </a:blip>
            <a:stretch>
              <a:fillRect/>
            </a:stretch>
          </a:blipFill>
          <a:ln>
            <a:noFill/>
          </a:ln>
        </p:spPr>
      </p:sp>
      <p:sp>
        <p:nvSpPr>
          <p:cNvPr id="372" name="Google Shape;372;p9"/>
          <p:cNvSpPr/>
          <p:nvPr/>
        </p:nvSpPr>
        <p:spPr>
          <a:xfrm>
            <a:off x="-1809548" y="8783977"/>
            <a:ext cx="5848148" cy="1450706"/>
          </a:xfrm>
          <a:custGeom>
            <a:avLst/>
            <a:gdLst/>
            <a:ahLst/>
            <a:cxnLst/>
            <a:rect l="l" t="t" r="r" b="b"/>
            <a:pathLst>
              <a:path w="4585506" h="1625770" extrusionOk="0">
                <a:moveTo>
                  <a:pt x="0" y="0"/>
                </a:moveTo>
                <a:lnTo>
                  <a:pt x="4585506" y="0"/>
                </a:lnTo>
                <a:lnTo>
                  <a:pt x="4585506" y="1625770"/>
                </a:lnTo>
                <a:lnTo>
                  <a:pt x="0" y="162577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9"/>
          <p:cNvSpPr/>
          <p:nvPr/>
        </p:nvSpPr>
        <p:spPr>
          <a:xfrm rot="641794">
            <a:off x="13876192" y="1681300"/>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7">
              <a:alphaModFix/>
            </a:blip>
            <a:stretch>
              <a:fillRect/>
            </a:stretch>
          </a:blipFill>
          <a:ln>
            <a:noFill/>
          </a:ln>
        </p:spPr>
      </p:sp>
      <p:pic>
        <p:nvPicPr>
          <p:cNvPr id="374" name="Google Shape;374;p9" descr="preencoded.png"/>
          <p:cNvPicPr preferRelativeResize="0"/>
          <p:nvPr/>
        </p:nvPicPr>
        <p:blipFill rotWithShape="1">
          <a:blip r:embed="rId8">
            <a:alphaModFix/>
          </a:blip>
          <a:srcRect/>
          <a:stretch/>
        </p:blipFill>
        <p:spPr>
          <a:xfrm>
            <a:off x="1509170" y="3475773"/>
            <a:ext cx="4783360" cy="2956258"/>
          </a:xfrm>
          <a:prstGeom prst="rect">
            <a:avLst/>
          </a:prstGeom>
          <a:noFill/>
          <a:ln>
            <a:noFill/>
          </a:ln>
        </p:spPr>
      </p:pic>
      <p:pic>
        <p:nvPicPr>
          <p:cNvPr id="375" name="Google Shape;375;p9" descr="preencoded.png"/>
          <p:cNvPicPr preferRelativeResize="0"/>
          <p:nvPr/>
        </p:nvPicPr>
        <p:blipFill rotWithShape="1">
          <a:blip r:embed="rId9">
            <a:alphaModFix/>
          </a:blip>
          <a:srcRect/>
          <a:stretch/>
        </p:blipFill>
        <p:spPr>
          <a:xfrm>
            <a:off x="6850430" y="3475773"/>
            <a:ext cx="4926875" cy="3045009"/>
          </a:xfrm>
          <a:prstGeom prst="rect">
            <a:avLst/>
          </a:prstGeom>
          <a:noFill/>
          <a:ln>
            <a:noFill/>
          </a:ln>
        </p:spPr>
      </p:pic>
      <p:pic>
        <p:nvPicPr>
          <p:cNvPr id="376" name="Google Shape;376;p9" descr="preencoded.png"/>
          <p:cNvPicPr preferRelativeResize="0"/>
          <p:nvPr/>
        </p:nvPicPr>
        <p:blipFill rotWithShape="1">
          <a:blip r:embed="rId10">
            <a:alphaModFix/>
          </a:blip>
          <a:srcRect/>
          <a:stretch/>
        </p:blipFill>
        <p:spPr>
          <a:xfrm>
            <a:off x="12096140" y="3472573"/>
            <a:ext cx="4926875" cy="3115993"/>
          </a:xfrm>
          <a:prstGeom prst="rect">
            <a:avLst/>
          </a:prstGeom>
          <a:noFill/>
          <a:ln>
            <a:noFill/>
          </a:ln>
        </p:spPr>
      </p:pic>
      <p:sp>
        <p:nvSpPr>
          <p:cNvPr id="377" name="Google Shape;377;p9"/>
          <p:cNvSpPr/>
          <p:nvPr/>
        </p:nvSpPr>
        <p:spPr>
          <a:xfrm rot="-278358" flipH="1">
            <a:off x="12618254" y="-100457"/>
            <a:ext cx="4673543" cy="1133067"/>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78" name="Google Shape;378;p9"/>
          <p:cNvPicPr preferRelativeResize="0"/>
          <p:nvPr/>
        </p:nvPicPr>
        <p:blipFill rotWithShape="1">
          <a:blip r:embed="rId12">
            <a:alphaModFix/>
          </a:blip>
          <a:srcRect/>
          <a:stretch/>
        </p:blipFill>
        <p:spPr>
          <a:xfrm>
            <a:off x="17014313" y="-25400"/>
            <a:ext cx="1280491" cy="1280491"/>
          </a:xfrm>
          <a:prstGeom prst="rect">
            <a:avLst/>
          </a:prstGeom>
          <a:noFill/>
          <a:ln>
            <a:noFill/>
          </a:ln>
        </p:spPr>
      </p:pic>
      <p:sp>
        <p:nvSpPr>
          <p:cNvPr id="3" name="Slide Number Placeholder 2">
            <a:extLst>
              <a:ext uri="{FF2B5EF4-FFF2-40B4-BE49-F238E27FC236}">
                <a16:creationId xmlns:a16="http://schemas.microsoft.com/office/drawing/2014/main" id="{DFE09AD4-0CCA-FFF1-4A38-AF7305DD84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Box 3">
            <a:extLst>
              <a:ext uri="{FF2B5EF4-FFF2-40B4-BE49-F238E27FC236}">
                <a16:creationId xmlns:a16="http://schemas.microsoft.com/office/drawing/2014/main" id="{02D71EBF-285B-9468-7215-A93A93558DF1}"/>
              </a:ext>
            </a:extLst>
          </p:cNvPr>
          <p:cNvSpPr txBox="1"/>
          <p:nvPr/>
        </p:nvSpPr>
        <p:spPr>
          <a:xfrm>
            <a:off x="9055598" y="9368186"/>
            <a:ext cx="516194" cy="523220"/>
          </a:xfrm>
          <a:prstGeom prst="rect">
            <a:avLst/>
          </a:prstGeom>
          <a:noFill/>
        </p:spPr>
        <p:txBody>
          <a:bodyPr wrap="square" rtlCol="0">
            <a:spAutoFit/>
          </a:bodyPr>
          <a:lstStyle/>
          <a:p>
            <a:r>
              <a:rPr lang="en-US" sz="2800" b="1" dirty="0"/>
              <a:t>7</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par>
                                <p:cTn id="8" presetID="10" presetClass="entr" presetSubtype="0" fill="hold" nodeType="withEffect">
                                  <p:stCondLst>
                                    <p:cond delay="0"/>
                                  </p:stCondLst>
                                  <p:childTnLst>
                                    <p:set>
                                      <p:cBhvr>
                                        <p:cTn id="9" dur="1" fill="hold">
                                          <p:stCondLst>
                                            <p:cond delay="0"/>
                                          </p:stCondLst>
                                        </p:cTn>
                                        <p:tgtEl>
                                          <p:spTgt spid="359"/>
                                        </p:tgtEl>
                                        <p:attrNameLst>
                                          <p:attrName>style.visibility</p:attrName>
                                        </p:attrNameLst>
                                      </p:cBhvr>
                                      <p:to>
                                        <p:strVal val="visible"/>
                                      </p:to>
                                    </p:set>
                                    <p:animEffect transition="in" filter="fade">
                                      <p:cBhvr>
                                        <p:cTn id="10" dur="500"/>
                                        <p:tgtEl>
                                          <p:spTgt spid="359"/>
                                        </p:tgtEl>
                                      </p:cBhvr>
                                    </p:animEffect>
                                  </p:childTnLst>
                                </p:cTn>
                              </p:par>
                              <p:par>
                                <p:cTn id="11" presetID="10"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animEffect transition="in" filter="fade">
                                      <p:cBhvr>
                                        <p:cTn id="13" dur="500"/>
                                        <p:tgtEl>
                                          <p:spTgt spid="360"/>
                                        </p:tgtEl>
                                      </p:cBhvr>
                                    </p:animEffect>
                                  </p:childTnLst>
                                </p:cTn>
                              </p:par>
                              <p:par>
                                <p:cTn id="14" presetID="10" presetClass="entr" presetSubtype="0" fill="hold" nodeType="withEffect">
                                  <p:stCondLst>
                                    <p:cond delay="0"/>
                                  </p:stCondLst>
                                  <p:childTnLst>
                                    <p:set>
                                      <p:cBhvr>
                                        <p:cTn id="15" dur="1" fill="hold">
                                          <p:stCondLst>
                                            <p:cond delay="0"/>
                                          </p:stCondLst>
                                        </p:cTn>
                                        <p:tgtEl>
                                          <p:spTgt spid="361"/>
                                        </p:tgtEl>
                                        <p:attrNameLst>
                                          <p:attrName>style.visibility</p:attrName>
                                        </p:attrNameLst>
                                      </p:cBhvr>
                                      <p:to>
                                        <p:strVal val="visible"/>
                                      </p:to>
                                    </p:set>
                                    <p:animEffect transition="in" filter="fade">
                                      <p:cBhvr>
                                        <p:cTn id="16" dur="500"/>
                                        <p:tgtEl>
                                          <p:spTgt spid="361"/>
                                        </p:tgtEl>
                                      </p:cBhvr>
                                    </p:animEffect>
                                  </p:childTnLst>
                                </p:cTn>
                              </p:par>
                              <p:par>
                                <p:cTn id="17" presetID="10" presetClass="entr" presetSubtype="0" fill="hold" nodeType="withEffect">
                                  <p:stCondLst>
                                    <p:cond delay="0"/>
                                  </p:stCondLst>
                                  <p:childTnLst>
                                    <p:set>
                                      <p:cBhvr>
                                        <p:cTn id="18" dur="1" fill="hold">
                                          <p:stCondLst>
                                            <p:cond delay="0"/>
                                          </p:stCondLst>
                                        </p:cTn>
                                        <p:tgtEl>
                                          <p:spTgt spid="362"/>
                                        </p:tgtEl>
                                        <p:attrNameLst>
                                          <p:attrName>style.visibility</p:attrName>
                                        </p:attrNameLst>
                                      </p:cBhvr>
                                      <p:to>
                                        <p:strVal val="visible"/>
                                      </p:to>
                                    </p:set>
                                    <p:animEffect transition="in" filter="fade">
                                      <p:cBhvr>
                                        <p:cTn id="19" dur="500"/>
                                        <p:tgtEl>
                                          <p:spTgt spid="362"/>
                                        </p:tgtEl>
                                      </p:cBhvr>
                                    </p:animEffect>
                                  </p:childTnLst>
                                </p:cTn>
                              </p:par>
                              <p:par>
                                <p:cTn id="20" presetID="10" presetClass="entr" presetSubtype="0" fill="hold" nodeType="withEffect">
                                  <p:stCondLst>
                                    <p:cond delay="0"/>
                                  </p:stCondLst>
                                  <p:childTnLst>
                                    <p:set>
                                      <p:cBhvr>
                                        <p:cTn id="21" dur="1" fill="hold">
                                          <p:stCondLst>
                                            <p:cond delay="0"/>
                                          </p:stCondLst>
                                        </p:cTn>
                                        <p:tgtEl>
                                          <p:spTgt spid="365"/>
                                        </p:tgtEl>
                                        <p:attrNameLst>
                                          <p:attrName>style.visibility</p:attrName>
                                        </p:attrNameLst>
                                      </p:cBhvr>
                                      <p:to>
                                        <p:strVal val="visible"/>
                                      </p:to>
                                    </p:set>
                                    <p:animEffect transition="in" filter="fade">
                                      <p:cBhvr>
                                        <p:cTn id="22" dur="500"/>
                                        <p:tgtEl>
                                          <p:spTgt spid="365"/>
                                        </p:tgtEl>
                                      </p:cBhvr>
                                    </p:animEffect>
                                  </p:childTnLst>
                                </p:cTn>
                              </p:par>
                              <p:par>
                                <p:cTn id="23" presetID="10" presetClass="entr" presetSubtype="0" fill="hold" nodeType="withEffect">
                                  <p:stCondLst>
                                    <p:cond delay="0"/>
                                  </p:stCondLst>
                                  <p:childTnLst>
                                    <p:set>
                                      <p:cBhvr>
                                        <p:cTn id="24" dur="1" fill="hold">
                                          <p:stCondLst>
                                            <p:cond delay="0"/>
                                          </p:stCondLst>
                                        </p:cTn>
                                        <p:tgtEl>
                                          <p:spTgt spid="368"/>
                                        </p:tgtEl>
                                        <p:attrNameLst>
                                          <p:attrName>style.visibility</p:attrName>
                                        </p:attrNameLst>
                                      </p:cBhvr>
                                      <p:to>
                                        <p:strVal val="visible"/>
                                      </p:to>
                                    </p:set>
                                    <p:animEffect transition="in" filter="fade">
                                      <p:cBhvr>
                                        <p:cTn id="25" dur="500"/>
                                        <p:tgtEl>
                                          <p:spTgt spid="368"/>
                                        </p:tgtEl>
                                      </p:cBhvr>
                                    </p:animEffect>
                                  </p:childTnLst>
                                </p:cTn>
                              </p:par>
                              <p:par>
                                <p:cTn id="26" presetID="10" presetClass="entr" presetSubtype="0" fill="hold" nodeType="withEffect">
                                  <p:stCondLst>
                                    <p:cond delay="0"/>
                                  </p:stCondLst>
                                  <p:childTnLst>
                                    <p:set>
                                      <p:cBhvr>
                                        <p:cTn id="27" dur="1" fill="hold">
                                          <p:stCondLst>
                                            <p:cond delay="0"/>
                                          </p:stCondLst>
                                        </p:cTn>
                                        <p:tgtEl>
                                          <p:spTgt spid="371"/>
                                        </p:tgtEl>
                                        <p:attrNameLst>
                                          <p:attrName>style.visibility</p:attrName>
                                        </p:attrNameLst>
                                      </p:cBhvr>
                                      <p:to>
                                        <p:strVal val="visible"/>
                                      </p:to>
                                    </p:set>
                                    <p:animEffect transition="in" filter="fade">
                                      <p:cBhvr>
                                        <p:cTn id="28" dur="500"/>
                                        <p:tgtEl>
                                          <p:spTgt spid="371"/>
                                        </p:tgtEl>
                                      </p:cBhvr>
                                    </p:animEffect>
                                  </p:childTnLst>
                                </p:cTn>
                              </p:par>
                              <p:par>
                                <p:cTn id="29" presetID="10" presetClass="entr" presetSubtype="0" fill="hold" nodeType="withEffect">
                                  <p:stCondLst>
                                    <p:cond delay="0"/>
                                  </p:stCondLst>
                                  <p:childTnLst>
                                    <p:set>
                                      <p:cBhvr>
                                        <p:cTn id="30" dur="1" fill="hold">
                                          <p:stCondLst>
                                            <p:cond delay="0"/>
                                          </p:stCondLst>
                                        </p:cTn>
                                        <p:tgtEl>
                                          <p:spTgt spid="372"/>
                                        </p:tgtEl>
                                        <p:attrNameLst>
                                          <p:attrName>style.visibility</p:attrName>
                                        </p:attrNameLst>
                                      </p:cBhvr>
                                      <p:to>
                                        <p:strVal val="visible"/>
                                      </p:to>
                                    </p:set>
                                    <p:animEffect transition="in" filter="fade">
                                      <p:cBhvr>
                                        <p:cTn id="31" dur="500"/>
                                        <p:tgtEl>
                                          <p:spTgt spid="372"/>
                                        </p:tgtEl>
                                      </p:cBhvr>
                                    </p:animEffect>
                                  </p:childTnLst>
                                </p:cTn>
                              </p:par>
                              <p:par>
                                <p:cTn id="32" presetID="10" presetClass="entr" presetSubtype="0" fill="hold" nodeType="withEffect">
                                  <p:stCondLst>
                                    <p:cond delay="0"/>
                                  </p:stCondLst>
                                  <p:childTnLst>
                                    <p:set>
                                      <p:cBhvr>
                                        <p:cTn id="33" dur="1" fill="hold">
                                          <p:stCondLst>
                                            <p:cond delay="0"/>
                                          </p:stCondLst>
                                        </p:cTn>
                                        <p:tgtEl>
                                          <p:spTgt spid="373"/>
                                        </p:tgtEl>
                                        <p:attrNameLst>
                                          <p:attrName>style.visibility</p:attrName>
                                        </p:attrNameLst>
                                      </p:cBhvr>
                                      <p:to>
                                        <p:strVal val="visible"/>
                                      </p:to>
                                    </p:set>
                                    <p:animEffect transition="in" filter="fade">
                                      <p:cBhvr>
                                        <p:cTn id="34" dur="500"/>
                                        <p:tgtEl>
                                          <p:spTgt spid="373"/>
                                        </p:tgtEl>
                                      </p:cBhvr>
                                    </p:animEffect>
                                  </p:childTnLst>
                                </p:cTn>
                              </p:par>
                              <p:par>
                                <p:cTn id="35" presetID="10" presetClass="entr" presetSubtype="0" fill="hold" nodeType="withEffect">
                                  <p:stCondLst>
                                    <p:cond delay="0"/>
                                  </p:stCondLst>
                                  <p:childTnLst>
                                    <p:set>
                                      <p:cBhvr>
                                        <p:cTn id="36" dur="1" fill="hold">
                                          <p:stCondLst>
                                            <p:cond delay="0"/>
                                          </p:stCondLst>
                                        </p:cTn>
                                        <p:tgtEl>
                                          <p:spTgt spid="374"/>
                                        </p:tgtEl>
                                        <p:attrNameLst>
                                          <p:attrName>style.visibility</p:attrName>
                                        </p:attrNameLst>
                                      </p:cBhvr>
                                      <p:to>
                                        <p:strVal val="visible"/>
                                      </p:to>
                                    </p:set>
                                    <p:animEffect transition="in" filter="fade">
                                      <p:cBhvr>
                                        <p:cTn id="37" dur="500"/>
                                        <p:tgtEl>
                                          <p:spTgt spid="374"/>
                                        </p:tgtEl>
                                      </p:cBhvr>
                                    </p:animEffect>
                                  </p:childTnLst>
                                </p:cTn>
                              </p:par>
                              <p:par>
                                <p:cTn id="38" presetID="10" presetClass="entr" presetSubtype="0" fill="hold" nodeType="withEffect">
                                  <p:stCondLst>
                                    <p:cond delay="0"/>
                                  </p:stCondLst>
                                  <p:childTnLst>
                                    <p:set>
                                      <p:cBhvr>
                                        <p:cTn id="39" dur="1" fill="hold">
                                          <p:stCondLst>
                                            <p:cond delay="0"/>
                                          </p:stCondLst>
                                        </p:cTn>
                                        <p:tgtEl>
                                          <p:spTgt spid="375"/>
                                        </p:tgtEl>
                                        <p:attrNameLst>
                                          <p:attrName>style.visibility</p:attrName>
                                        </p:attrNameLst>
                                      </p:cBhvr>
                                      <p:to>
                                        <p:strVal val="visible"/>
                                      </p:to>
                                    </p:set>
                                    <p:animEffect transition="in" filter="fade">
                                      <p:cBhvr>
                                        <p:cTn id="40" dur="500"/>
                                        <p:tgtEl>
                                          <p:spTgt spid="375"/>
                                        </p:tgtEl>
                                      </p:cBhvr>
                                    </p:animEffect>
                                  </p:childTnLst>
                                </p:cTn>
                              </p:par>
                              <p:par>
                                <p:cTn id="41" presetID="10" presetClass="entr" presetSubtype="0" fill="hold" nodeType="withEffect">
                                  <p:stCondLst>
                                    <p:cond delay="0"/>
                                  </p:stCondLst>
                                  <p:childTnLst>
                                    <p:set>
                                      <p:cBhvr>
                                        <p:cTn id="42" dur="1" fill="hold">
                                          <p:stCondLst>
                                            <p:cond delay="0"/>
                                          </p:stCondLst>
                                        </p:cTn>
                                        <p:tgtEl>
                                          <p:spTgt spid="376"/>
                                        </p:tgtEl>
                                        <p:attrNameLst>
                                          <p:attrName>style.visibility</p:attrName>
                                        </p:attrNameLst>
                                      </p:cBhvr>
                                      <p:to>
                                        <p:strVal val="visible"/>
                                      </p:to>
                                    </p:set>
                                    <p:animEffect transition="in" filter="fade">
                                      <p:cBhvr>
                                        <p:cTn id="43" dur="500"/>
                                        <p:tgtEl>
                                          <p:spTgt spid="376"/>
                                        </p:tgtEl>
                                      </p:cBhvr>
                                    </p:animEffect>
                                  </p:childTnLst>
                                </p:cTn>
                              </p:par>
                              <p:par>
                                <p:cTn id="44" presetID="10" presetClass="entr" presetSubtype="0" fill="hold" nodeType="withEffect">
                                  <p:stCondLst>
                                    <p:cond delay="0"/>
                                  </p:stCondLst>
                                  <p:childTnLst>
                                    <p:set>
                                      <p:cBhvr>
                                        <p:cTn id="45" dur="1" fill="hold">
                                          <p:stCondLst>
                                            <p:cond delay="0"/>
                                          </p:stCondLst>
                                        </p:cTn>
                                        <p:tgtEl>
                                          <p:spTgt spid="377"/>
                                        </p:tgtEl>
                                        <p:attrNameLst>
                                          <p:attrName>style.visibility</p:attrName>
                                        </p:attrNameLst>
                                      </p:cBhvr>
                                      <p:to>
                                        <p:strVal val="visible"/>
                                      </p:to>
                                    </p:set>
                                    <p:animEffect transition="in" filter="fade">
                                      <p:cBhvr>
                                        <p:cTn id="46" dur="5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4015</Words>
  <Application>Microsoft Office PowerPoint</Application>
  <PresentationFormat>Custom</PresentationFormat>
  <Paragraphs>436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Libre Baskerville</vt:lpstr>
      <vt:lpstr>Roboto</vt:lpstr>
      <vt:lpstr>Arial</vt:lpstr>
      <vt:lpstr>Times New Roman</vt:lpstr>
      <vt:lpstr>Noto Sans</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Vo Pham Cong</cp:lastModifiedBy>
  <cp:revision>8</cp:revision>
  <dcterms:created xsi:type="dcterms:W3CDTF">2006-08-16T00:00:00Z</dcterms:created>
  <dcterms:modified xsi:type="dcterms:W3CDTF">2025-04-26T17:34:16Z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FF95D26D3FFB4CF59631D36DADA88EA3_12</vt:lpwstr>
  </property>
  <property fmtid="{D5CDD505-2E9C-101B-9397-08002B2CF9AE}" pid="3" name="KSOProductBuildVer">
    <vt:lpwstr>1033-12.2.0.20782</vt:lpwstr>
  </property>
</Properties>
</file>